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378" r:id="rId3"/>
    <p:sldId id="379" r:id="rId4"/>
    <p:sldId id="380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257" r:id="rId13"/>
    <p:sldId id="258" r:id="rId14"/>
    <p:sldId id="282" r:id="rId15"/>
    <p:sldId id="259" r:id="rId16"/>
    <p:sldId id="267" r:id="rId17"/>
    <p:sldId id="264" r:id="rId18"/>
    <p:sldId id="266" r:id="rId19"/>
    <p:sldId id="375" r:id="rId20"/>
    <p:sldId id="280" r:id="rId21"/>
    <p:sldId id="287" r:id="rId22"/>
    <p:sldId id="286" r:id="rId23"/>
    <p:sldId id="389" r:id="rId24"/>
    <p:sldId id="271" r:id="rId25"/>
    <p:sldId id="293" r:id="rId26"/>
    <p:sldId id="294" r:id="rId27"/>
    <p:sldId id="295" r:id="rId28"/>
    <p:sldId id="296" r:id="rId29"/>
    <p:sldId id="297" r:id="rId30"/>
    <p:sldId id="298" r:id="rId31"/>
    <p:sldId id="301" r:id="rId32"/>
    <p:sldId id="374" r:id="rId33"/>
    <p:sldId id="302" r:id="rId34"/>
    <p:sldId id="300" r:id="rId35"/>
    <p:sldId id="368" r:id="rId36"/>
    <p:sldId id="334" r:id="rId37"/>
    <p:sldId id="336" r:id="rId38"/>
    <p:sldId id="390" r:id="rId39"/>
    <p:sldId id="303" r:id="rId40"/>
    <p:sldId id="306" r:id="rId41"/>
    <p:sldId id="307" r:id="rId42"/>
    <p:sldId id="308" r:id="rId43"/>
    <p:sldId id="309" r:id="rId44"/>
    <p:sldId id="310" r:id="rId45"/>
    <p:sldId id="312" r:id="rId46"/>
    <p:sldId id="313" r:id="rId47"/>
    <p:sldId id="314" r:id="rId48"/>
    <p:sldId id="332" r:id="rId49"/>
    <p:sldId id="315" r:id="rId50"/>
    <p:sldId id="316" r:id="rId51"/>
    <p:sldId id="317" r:id="rId52"/>
    <p:sldId id="377" r:id="rId53"/>
    <p:sldId id="349" r:id="rId54"/>
    <p:sldId id="350" r:id="rId55"/>
    <p:sldId id="348" r:id="rId5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Traditional Disclosure Avoidance" id="{80CBF2EB-B407-EB4A-9DC6-4B46D3A6A9D4}">
          <p14:sldIdLst>
            <p14:sldId id="256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</p14:sldIdLst>
        </p14:section>
        <p14:section name="Microdata" id="{B7D070F3-7D25-FB42-A464-F9D97ECF9483}">
          <p14:sldIdLst>
            <p14:sldId id="257"/>
            <p14:sldId id="258"/>
            <p14:sldId id="282"/>
            <p14:sldId id="259"/>
            <p14:sldId id="267"/>
            <p14:sldId id="264"/>
            <p14:sldId id="266"/>
            <p14:sldId id="375"/>
            <p14:sldId id="280"/>
            <p14:sldId id="287"/>
            <p14:sldId id="286"/>
            <p14:sldId id="389"/>
          </p14:sldIdLst>
        </p14:section>
        <p14:section name="Basic De-Identification" id="{4CB63D97-F438-BE4B-9592-B50C84BB9E73}">
          <p14:sldIdLst>
            <p14:sldId id="271"/>
            <p14:sldId id="293"/>
            <p14:sldId id="294"/>
            <p14:sldId id="295"/>
            <p14:sldId id="296"/>
            <p14:sldId id="297"/>
            <p14:sldId id="298"/>
            <p14:sldId id="301"/>
            <p14:sldId id="374"/>
            <p14:sldId id="302"/>
            <p14:sldId id="300"/>
            <p14:sldId id="368"/>
            <p14:sldId id="334"/>
            <p14:sldId id="336"/>
          </p14:sldIdLst>
        </p14:section>
        <p14:section name="Quasi Identifiers" id="{ADD2D91C-1F91-7345-BD72-D3067AF0D808}">
          <p14:sldIdLst>
            <p14:sldId id="390"/>
            <p14:sldId id="303"/>
            <p14:sldId id="306"/>
            <p14:sldId id="307"/>
            <p14:sldId id="308"/>
            <p14:sldId id="309"/>
            <p14:sldId id="310"/>
            <p14:sldId id="312"/>
            <p14:sldId id="313"/>
            <p14:sldId id="314"/>
            <p14:sldId id="332"/>
            <p14:sldId id="315"/>
            <p14:sldId id="316"/>
            <p14:sldId id="317"/>
          </p14:sldIdLst>
        </p14:section>
        <p14:section name="De-ID Today" id="{33C7B106-9713-8241-BAD5-A250417C6F52}">
          <p14:sldIdLst>
            <p14:sldId id="377"/>
            <p14:sldId id="349"/>
            <p14:sldId id="350"/>
            <p14:sldId id="34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92"/>
    <p:restoredTop sz="91431"/>
  </p:normalViewPr>
  <p:slideViewPr>
    <p:cSldViewPr snapToGrid="0" snapToObjects="1">
      <p:cViewPr>
        <p:scale>
          <a:sx n="41" d="100"/>
          <a:sy n="41" d="100"/>
        </p:scale>
        <p:origin x="1040" y="640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61" d="100"/>
          <a:sy n="161" d="100"/>
        </p:scale>
        <p:origin x="1328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75BC-0338-FF40-8240-28A20D88F0BA}" type="datetimeFigureOut">
              <a:rPr lang="en-US" smtClean="0"/>
              <a:t>10/1/17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98831-4759-C14C-8BE9-F2E4D9F6A8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0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5243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30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6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029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666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40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40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39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43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68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843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53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09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84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73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944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60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408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96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99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99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4B99F4F-CCA4-344F-BF19-A7FCB19F96DF}" type="slidenum">
              <a:rPr lang="en-US" altLang="en-US"/>
              <a:pPr eaLnBrk="1" hangingPunct="1">
                <a:spcBef>
                  <a:spcPct val="0"/>
                </a:spcBef>
              </a:pPr>
              <a:t>36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2" tIns="45716" rIns="91432" bIns="45716"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098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602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591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92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66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9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97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4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096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962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700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351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Obscure means outside top 500.</a:t>
            </a:r>
          </a:p>
          <a:p>
            <a:endParaRPr lang="en-US" dirty="0"/>
          </a:p>
          <a:p>
            <a:r>
              <a:rPr lang="en-US" dirty="0"/>
              <a:t>Any four “obscure” movies with rating alone: 84% unique</a:t>
            </a:r>
          </a:p>
          <a:p>
            <a:r>
              <a:rPr lang="en-US" dirty="0"/>
              <a:t>Any six movies with date (+/- 2 weeks): 99%</a:t>
            </a:r>
          </a:p>
          <a:p>
            <a:r>
              <a:rPr lang="en-US" dirty="0"/>
              <a:t>Any two movies with date (+/- 3 days) and rating: 68%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1C5EF-E43E-425B-AFB8-80308AFFF0B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5705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237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</a:t>
            </a:r>
            <a:r>
              <a:rPr lang="en-US" baseline="0" dirty="0"/>
              <a:t> B: Green is uniquely identified; Blue is in a group of one or two.</a:t>
            </a:r>
          </a:p>
          <a:p>
            <a:endParaRPr lang="en-US" baseline="0" dirty="0"/>
          </a:p>
          <a:p>
            <a:r>
              <a:rPr lang="en-US" baseline="0" dirty="0"/>
              <a:t>2 points: 50% (green) / 62% (blue)</a:t>
            </a:r>
          </a:p>
          <a:p>
            <a:r>
              <a:rPr lang="en-US" baseline="0" dirty="0"/>
              <a:t>3 points: 85% (green) / 89% (blue)</a:t>
            </a:r>
          </a:p>
          <a:p>
            <a:endParaRPr lang="en-US" baseline="0" dirty="0"/>
          </a:p>
          <a:p>
            <a:r>
              <a:rPr lang="en-US" baseline="0" dirty="0"/>
              <a:t>Chart C: 11 points, all uniquely identified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1B1C5EF-E43E-425B-AFB8-80308AFFF0B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706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56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384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70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77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7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28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76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2249830" y="1313122"/>
            <a:ext cx="10754971" cy="3433630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sz="half" idx="1"/>
          </p:nvPr>
        </p:nvSpPr>
        <p:spPr>
          <a:xfrm>
            <a:off x="3075635" y="4746751"/>
            <a:ext cx="9103360" cy="4930988"/>
          </a:xfrm>
          <a:prstGeom prst="rect">
            <a:avLst/>
          </a:prstGeom>
        </p:spPr>
        <p:txBody>
          <a:bodyPr anchor="t"/>
          <a:lstStyle>
            <a:lvl1pPr algn="ctr">
              <a:spcBef>
                <a:spcPts val="500"/>
              </a:spcBef>
              <a:defRPr sz="3400">
                <a:solidFill>
                  <a:srgbClr val="888888"/>
                </a:solidFill>
              </a:defRPr>
            </a:lvl1pPr>
            <a:lvl2pPr algn="ctr">
              <a:spcBef>
                <a:spcPts val="500"/>
              </a:spcBef>
              <a:defRPr sz="3400">
                <a:solidFill>
                  <a:srgbClr val="888888"/>
                </a:solidFill>
              </a:defRPr>
            </a:lvl2pPr>
            <a:lvl3pPr algn="ctr">
              <a:spcBef>
                <a:spcPts val="500"/>
              </a:spcBef>
              <a:defRPr sz="3400">
                <a:solidFill>
                  <a:srgbClr val="888888"/>
                </a:solidFill>
              </a:defRPr>
            </a:lvl3pPr>
            <a:lvl4pPr algn="ctr">
              <a:spcBef>
                <a:spcPts val="500"/>
              </a:spcBef>
              <a:defRPr sz="3400">
                <a:solidFill>
                  <a:srgbClr val="888888"/>
                </a:solidFill>
              </a:defRPr>
            </a:lvl4pPr>
            <a:lvl5pPr algn="ctr">
              <a:spcBef>
                <a:spcPts val="500"/>
              </a:spcBef>
              <a:defRPr sz="3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9211733" y="9068957"/>
            <a:ext cx="3034454" cy="37134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7455877" y="7188591"/>
            <a:ext cx="5223804" cy="1937092"/>
          </a:xfrm>
          <a:prstGeom prst="rect">
            <a:avLst/>
          </a:prstGeom>
        </p:spPr>
        <p:txBody>
          <a:bodyPr anchor="t">
            <a:normAutofit/>
          </a:bodyPr>
          <a:lstStyle>
            <a:lvl1pPr marL="143933" indent="-143933">
              <a:spcBef>
                <a:spcPts val="500"/>
              </a:spcBef>
              <a:buClr>
                <a:srgbClr val="000000">
                  <a:alpha val="2000"/>
                </a:srgbClr>
              </a:buClr>
              <a:buSzPct val="100000"/>
              <a:buChar char="-"/>
              <a:defRPr sz="3400"/>
            </a:lvl1pPr>
            <a:lvl2pPr marL="460663" indent="-346363">
              <a:spcBef>
                <a:spcPts val="500"/>
              </a:spcBef>
              <a:buSzPct val="100000"/>
              <a:buChar char="•"/>
              <a:defRPr sz="3000"/>
            </a:lvl2pPr>
            <a:lvl3pPr marL="787400" indent="-426719">
              <a:spcBef>
                <a:spcPts val="500"/>
              </a:spcBef>
              <a:buSzPct val="100000"/>
              <a:buChar char="—"/>
              <a:defRPr i="1"/>
            </a:lvl3pPr>
            <a:lvl4pPr marL="1221739" indent="-480059">
              <a:spcBef>
                <a:spcPts val="500"/>
              </a:spcBef>
              <a:buSzPct val="100000"/>
              <a:buChar char="–"/>
            </a:lvl4pPr>
            <a:lvl5pPr marL="1579880" indent="-457200">
              <a:spcBef>
                <a:spcPts val="500"/>
              </a:spcBef>
              <a:buSzPct val="100000"/>
              <a:buChar char="»"/>
              <a:defRPr sz="2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450166" y="7188591"/>
            <a:ext cx="6879276" cy="1937092"/>
          </a:xfrm>
          <a:prstGeom prst="rect">
            <a:avLst/>
          </a:prstGeom>
        </p:spPr>
        <p:txBody>
          <a:bodyPr anchor="ctr"/>
          <a:lstStyle>
            <a:lvl1pPr>
              <a:defRPr sz="3800">
                <a:solidFill>
                  <a:srgbClr val="28305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450167" y="351692"/>
            <a:ext cx="12229514" cy="6569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1"/>
          </p:nvPr>
        </p:nvSpPr>
        <p:spPr>
          <a:xfrm>
            <a:off x="3152679" y="9067542"/>
            <a:ext cx="2758594" cy="597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6008205" y="9067542"/>
            <a:ext cx="3743806" cy="597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12082271" y="9039098"/>
            <a:ext cx="801125" cy="654536"/>
          </a:xfrm>
          <a:prstGeom prst="rect">
            <a:avLst/>
          </a:prstGeom>
          <a:ln w="12700">
            <a:miter lim="400000"/>
          </a:ln>
        </p:spPr>
        <p:txBody>
          <a:bodyPr wrap="square" lIns="65023" tIns="65023" rIns="65023" bIns="65023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A81F3D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59A22A36-D3AB-6141-8798-CEC8ADA8220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906872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325119" y="2059093"/>
            <a:ext cx="12354562" cy="7087660"/>
          </a:xfrm>
          <a:prstGeom prst="rect">
            <a:avLst/>
          </a:prstGeom>
        </p:spPr>
        <p:txBody>
          <a:bodyPr anchor="t"/>
          <a:lstStyle>
            <a:lvl1pPr marL="143933" indent="-143933">
              <a:spcBef>
                <a:spcPts val="500"/>
              </a:spcBef>
              <a:buClr>
                <a:srgbClr val="000000">
                  <a:alpha val="2000"/>
                </a:srgbClr>
              </a:buClr>
              <a:buSzPct val="100000"/>
              <a:buChar char="-"/>
              <a:defRPr sz="3400"/>
            </a:lvl1pPr>
            <a:lvl2pPr marL="460663" indent="-346363">
              <a:spcBef>
                <a:spcPts val="500"/>
              </a:spcBef>
              <a:buSzPct val="100000"/>
              <a:buChar char="•"/>
              <a:defRPr sz="3000"/>
            </a:lvl2pPr>
            <a:lvl3pPr marL="787400" indent="-426719">
              <a:spcBef>
                <a:spcPts val="500"/>
              </a:spcBef>
              <a:buSzPct val="100000"/>
              <a:buChar char="—"/>
              <a:defRPr i="1"/>
            </a:lvl3pPr>
            <a:lvl4pPr marL="1221739" indent="-480059">
              <a:spcBef>
                <a:spcPts val="500"/>
              </a:spcBef>
              <a:buSzPct val="100000"/>
              <a:buChar char="–"/>
            </a:lvl4pPr>
            <a:lvl5pPr marL="1579880" indent="-457200">
              <a:spcBef>
                <a:spcPts val="500"/>
              </a:spcBef>
              <a:buSzPct val="100000"/>
              <a:buChar char="»"/>
              <a:defRPr sz="2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314798" y="-1"/>
            <a:ext cx="12354562" cy="1292353"/>
          </a:xfrm>
          <a:prstGeom prst="rect">
            <a:avLst/>
          </a:prstGeom>
        </p:spPr>
        <p:txBody>
          <a:bodyPr anchor="ctr"/>
          <a:lstStyle>
            <a:lvl1pPr>
              <a:defRPr sz="3800">
                <a:solidFill>
                  <a:srgbClr val="A81F3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1"/>
          </p:nvPr>
        </p:nvSpPr>
        <p:spPr>
          <a:xfrm>
            <a:off x="3152679" y="9067542"/>
            <a:ext cx="2758594" cy="597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6008205" y="9067542"/>
            <a:ext cx="3743806" cy="597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12082271" y="9039098"/>
            <a:ext cx="801125" cy="654536"/>
          </a:xfrm>
          <a:prstGeom prst="rect">
            <a:avLst/>
          </a:prstGeom>
          <a:ln w="12700">
            <a:miter lim="400000"/>
          </a:ln>
        </p:spPr>
        <p:txBody>
          <a:bodyPr wrap="square" lIns="65023" tIns="65023" rIns="65023" bIns="65023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400" b="0" i="0" u="none" strike="noStrike" cap="none" spc="0" normalizeH="0" baseline="0">
                <a:ln>
                  <a:noFill/>
                </a:ln>
                <a:solidFill>
                  <a:srgbClr val="A81F3D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59A22A36-D3AB-6141-8798-CEC8ADA8220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748261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152679" y="9067542"/>
            <a:ext cx="2758594" cy="597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08205" y="9067542"/>
            <a:ext cx="3743806" cy="597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48943" y="9067542"/>
            <a:ext cx="3034454" cy="597647"/>
          </a:xfrm>
        </p:spPr>
        <p:txBody>
          <a:bodyPr/>
          <a:lstStyle>
            <a:lvl1pPr>
              <a:defRPr/>
            </a:lvl1pPr>
          </a:lstStyle>
          <a:p>
            <a:fld id="{59A22A36-D3AB-6141-8798-CEC8ADA822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3578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d Mal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35503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70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E0F2E3C-DEE7-DD4A-9052-964753260D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9040143"/>
            <a:ext cx="13004800" cy="938744"/>
          </a:xfrm>
          <a:prstGeom prst="rect">
            <a:avLst/>
          </a:prstGeom>
          <a:solidFill>
            <a:srgbClr val="FFFFFF"/>
          </a:solidFill>
          <a:ln w="76200" cap="flat">
            <a:noFill/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Rectangle 6"/>
          <p:cNvSpPr>
            <a:spLocks noChangeArrowheads="1"/>
          </p:cNvSpPr>
          <p:nvPr userDrawn="1"/>
        </p:nvSpPr>
        <p:spPr bwMode="auto">
          <a:xfrm>
            <a:off x="10871200" y="9521687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 i="0" dirty="0">
                <a:solidFill>
                  <a:srgbClr val="808080"/>
                </a:solidFill>
              </a:rPr>
              <a:t>© 2016 Bradley Malin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650240" y="2825564"/>
            <a:ext cx="11704320" cy="6569613"/>
          </a:xfrm>
        </p:spPr>
        <p:txBody>
          <a:bodyPr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13017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257809" y="231516"/>
            <a:ext cx="12625589" cy="1937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257809" y="6756101"/>
            <a:ext cx="11771632" cy="1937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b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9848944" y="9067542"/>
            <a:ext cx="3034454" cy="650749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>
              <a:defRPr sz="3400">
                <a:ln>
                  <a:noFill/>
                </a:ln>
                <a:solidFill>
                  <a:srgbClr val="A81F3D"/>
                </a:solidFill>
              </a:defRPr>
            </a:lvl1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" b="18468"/>
          <a:stretch/>
        </p:blipFill>
        <p:spPr>
          <a:xfrm>
            <a:off x="0" y="9139230"/>
            <a:ext cx="8994098" cy="50737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5" r:id="rId4"/>
    <p:sldLayoutId id="2147483653" r:id="rId5"/>
  </p:sldLayoutIdLst>
  <p:transition spd="med"/>
  <p:txStyles>
    <p:titleStyle>
      <a:lvl1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C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1" i="0" u="none" strike="noStrike" cap="none" spc="0" baseline="0">
          <a:ln>
            <a:noFill/>
          </a:ln>
          <a:solidFill>
            <a:srgbClr val="1F497D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4572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9144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1371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18288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22860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27432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32004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3657600" algn="l" defTabSz="45720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tiff"/><Relationship Id="rId5" Type="http://schemas.openxmlformats.org/officeDocument/2006/relationships/image" Target="../media/image15.tiff"/><Relationship Id="rId6" Type="http://schemas.openxmlformats.org/officeDocument/2006/relationships/image" Target="../media/image16.tiff"/><Relationship Id="rId7" Type="http://schemas.openxmlformats.org/officeDocument/2006/relationships/image" Target="../media/image17.tiff"/><Relationship Id="rId8" Type="http://schemas.openxmlformats.org/officeDocument/2006/relationships/image" Target="../media/image18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George_Washington" TargetMode="External"/><Relationship Id="rId4" Type="http://schemas.openxmlformats.org/officeDocument/2006/relationships/hyperlink" Target="https://en.wikipedia.org/wiki/John_Adams" TargetMode="External"/><Relationship Id="rId5" Type="http://schemas.openxmlformats.org/officeDocument/2006/relationships/hyperlink" Target="https://en.wikipedia.org/wiki/Thomas_Jefferson" TargetMode="External"/><Relationship Id="rId6" Type="http://schemas.openxmlformats.org/officeDocument/2006/relationships/hyperlink" Target="https://en.wikipedia.org/wiki/James_Madison" TargetMode="External"/><Relationship Id="rId7" Type="http://schemas.openxmlformats.org/officeDocument/2006/relationships/hyperlink" Target="https://en.wikipedia.org/wiki/James_Monroe" TargetMode="External"/><Relationship Id="rId8" Type="http://schemas.openxmlformats.org/officeDocument/2006/relationships/hyperlink" Target="https://en.wikipedia.org/wiki/John_Quincy_Adams" TargetMode="External"/><Relationship Id="rId9" Type="http://schemas.openxmlformats.org/officeDocument/2006/relationships/hyperlink" Target="https://en.wikipedia.org/wiki/Andrew_Jackson" TargetMode="External"/><Relationship Id="rId10" Type="http://schemas.openxmlformats.org/officeDocument/2006/relationships/hyperlink" Target="https://en.wikipedia.org/wiki/Martin_Van_Buren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hyperlink" Target="http://ptac.ed.gov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Relationship Id="rId3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plos.org/plosone/article?id=info:doi/10.1371/journal.pone.0028071" TargetMode="External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ctrTitle"/>
          </p:nvPr>
        </p:nvSpPr>
        <p:spPr>
          <a:xfrm>
            <a:off x="2249830" y="1313122"/>
            <a:ext cx="8376129" cy="3433630"/>
          </a:xfrm>
        </p:spPr>
        <p:txBody>
          <a:bodyPr>
            <a:normAutofit fontScale="90000"/>
          </a:bodyPr>
          <a:lstStyle>
            <a:lvl1pPr>
              <a:defRPr sz="5600"/>
            </a:lvl1pPr>
          </a:lstStyle>
          <a:p>
            <a:r>
              <a:rPr lang="en-US"/>
              <a:t>Disclosure </a:t>
            </a:r>
            <a:r>
              <a:rPr lang="en-US"/>
              <a:t>Avoidance </a:t>
            </a:r>
            <a:r>
              <a:rPr lang="en-US" smtClean="0"/>
              <a:t>and </a:t>
            </a:r>
            <a:br>
              <a:rPr lang="en-US" smtClean="0"/>
            </a:br>
            <a:r>
              <a:rPr lang="en-US" smtClean="0"/>
              <a:t>De-identification </a:t>
            </a:r>
            <a:r>
              <a:rPr lang="en-US"/>
              <a:t/>
            </a:r>
            <a:br>
              <a:rPr lang="en-US"/>
            </a:br>
            <a:endParaRPr lang="en-US" dirty="0"/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9" name="Shape 49"/>
          <p:cNvSpPr/>
          <p:nvPr/>
        </p:nvSpPr>
        <p:spPr>
          <a:xfrm>
            <a:off x="2249829" y="7120458"/>
            <a:ext cx="4696853" cy="111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pPr defTabSz="650240">
              <a:spcBef>
                <a:spcPts val="600"/>
              </a:spcBef>
              <a:defRPr sz="3800"/>
            </a:pPr>
            <a:r>
              <a:rPr sz="1800" b="1" dirty="0"/>
              <a:t>Simson L. </a:t>
            </a:r>
            <a:r>
              <a:rPr sz="1800" b="1" dirty="0" smtClean="0"/>
              <a:t>Garfinkel</a:t>
            </a:r>
            <a:endParaRPr lang="en-US" sz="1800" b="1" dirty="0" smtClean="0"/>
          </a:p>
          <a:p>
            <a:pPr defTabSz="650240">
              <a:spcBef>
                <a:spcPts val="600"/>
              </a:spcBef>
              <a:defRPr sz="3800"/>
            </a:pPr>
            <a:r>
              <a:rPr lang="en-US" sz="1800" b="1" dirty="0" smtClean="0"/>
              <a:t>Center for Disclosure Avoidance Research</a:t>
            </a:r>
          </a:p>
          <a:p>
            <a:pPr defTabSz="650240">
              <a:spcBef>
                <a:spcPts val="600"/>
              </a:spcBef>
              <a:defRPr sz="3800"/>
            </a:pPr>
            <a:r>
              <a:rPr lang="en-US" sz="1800" b="1" dirty="0" smtClean="0"/>
              <a:t>October 2, 2017</a:t>
            </a:r>
            <a:endParaRPr sz="1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3787" y="4060269"/>
            <a:ext cx="2184970" cy="2861255"/>
          </a:xfrm>
          <a:prstGeom prst="rect">
            <a:avLst/>
          </a:prstGeom>
        </p:spPr>
      </p:pic>
      <p:sp>
        <p:nvSpPr>
          <p:cNvPr id="12" name="Shape 198"/>
          <p:cNvSpPr/>
          <p:nvPr/>
        </p:nvSpPr>
        <p:spPr>
          <a:xfrm>
            <a:off x="3907625" y="4797514"/>
            <a:ext cx="1214565" cy="1199309"/>
          </a:xfrm>
          <a:prstGeom prst="ellipse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 numCol="1" anchor="ctr">
            <a:noAutofit/>
          </a:bodyPr>
          <a:lstStyle>
            <a:lvl1pPr algn="ctr">
              <a:defRPr sz="5000"/>
            </a:lvl1pPr>
          </a:lstStyle>
          <a:p>
            <a:r>
              <a:rPr lang="en-US" dirty="0" smtClean="0"/>
              <a:t>95</a:t>
            </a:r>
            <a:endParaRPr dirty="0"/>
          </a:p>
        </p:txBody>
      </p:sp>
      <p:sp>
        <p:nvSpPr>
          <p:cNvPr id="8" name="TextBox 7"/>
          <p:cNvSpPr txBox="1"/>
          <p:nvPr/>
        </p:nvSpPr>
        <p:spPr>
          <a:xfrm>
            <a:off x="2562896" y="8976576"/>
            <a:ext cx="7134896" cy="6391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DISCLAIMER: Specific products </a:t>
            </a:r>
            <a:r>
              <a:rPr lang="en-US" sz="1100" dirty="0">
                <a:solidFill>
                  <a:schemeClr val="bg1"/>
                </a:solidFill>
              </a:rPr>
              <a:t>and organizations identified in this report were used in order </a:t>
            </a:r>
            <a:r>
              <a:rPr lang="en-US" sz="1100" dirty="0" smtClean="0">
                <a:solidFill>
                  <a:schemeClr val="bg1"/>
                </a:solidFill>
              </a:rPr>
              <a:t>to </a:t>
            </a:r>
            <a:r>
              <a:rPr lang="en-US" sz="1100" dirty="0">
                <a:solidFill>
                  <a:schemeClr val="bg1"/>
                </a:solidFill>
              </a:rPr>
              <a:t>perform the evaluations described. In no case does </a:t>
            </a:r>
            <a:r>
              <a:rPr lang="en-US" sz="1100" dirty="0" smtClean="0">
                <a:solidFill>
                  <a:schemeClr val="bg1"/>
                </a:solidFill>
              </a:rPr>
              <a:t>such identification </a:t>
            </a:r>
            <a:r>
              <a:rPr lang="en-US" sz="1100" dirty="0">
                <a:solidFill>
                  <a:schemeClr val="bg1"/>
                </a:solidFill>
              </a:rPr>
              <a:t>imply recommendation or endorsement by the </a:t>
            </a:r>
            <a:r>
              <a:rPr lang="en-US" sz="1100" dirty="0" smtClean="0">
                <a:solidFill>
                  <a:schemeClr val="bg1"/>
                </a:solidFill>
              </a:rPr>
              <a:t>National Institute </a:t>
            </a:r>
            <a:r>
              <a:rPr lang="en-US" sz="1100" dirty="0">
                <a:solidFill>
                  <a:schemeClr val="bg1"/>
                </a:solidFill>
              </a:rPr>
              <a:t>of Standards and Technology, nor does it imply that </a:t>
            </a:r>
            <a:r>
              <a:rPr lang="en-US" sz="1100" dirty="0" smtClean="0">
                <a:solidFill>
                  <a:schemeClr val="bg1"/>
                </a:solidFill>
              </a:rPr>
              <a:t>identified </a:t>
            </a:r>
            <a:r>
              <a:rPr lang="en-US" sz="1100" dirty="0">
                <a:solidFill>
                  <a:schemeClr val="bg1"/>
                </a:solidFill>
              </a:rPr>
              <a:t>are necessarily the best available for the purpose</a:t>
            </a:r>
            <a:r>
              <a:rPr lang="en-US" sz="1100">
                <a:solidFill>
                  <a:schemeClr val="bg1"/>
                </a:solidFill>
              </a:rPr>
              <a:t>. </a:t>
            </a:r>
            <a:endParaRPr kumimoji="0" lang="en-US" sz="11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Generalization: combine SIC codes, geographies, ages</a:t>
            </a:r>
          </a:p>
          <a:p>
            <a:endParaRPr lang="en-US" dirty="0"/>
          </a:p>
          <a:p>
            <a:r>
              <a:rPr lang="en-US" dirty="0" smtClean="0"/>
              <a:t>Top-coding: Report all values over a threshold as &gt; T</a:t>
            </a:r>
          </a:p>
          <a:p>
            <a:endParaRPr lang="en-US" dirty="0"/>
          </a:p>
          <a:p>
            <a:r>
              <a:rPr lang="en-US" dirty="0" smtClean="0"/>
              <a:t>Bottom-coding: : Report all values under a threshold as &lt; B.</a:t>
            </a:r>
          </a:p>
          <a:p>
            <a:endParaRPr lang="en-US" dirty="0"/>
          </a:p>
          <a:p>
            <a:r>
              <a:rPr lang="en-US" dirty="0" smtClean="0"/>
              <a:t>Swapping: Swap </a:t>
            </a:r>
            <a:r>
              <a:rPr lang="en-US" i="1" dirty="0" smtClean="0"/>
              <a:t>some </a:t>
            </a:r>
            <a:r>
              <a:rPr lang="en-US" dirty="0" smtClean="0"/>
              <a:t>of the attributes of two-or-more entities.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Statistical Policy Working Paper 22 (second version, 2005) summarizes these techniques and federal statistical policy before the discovery of differential privacy.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traditional disclosure limitation techniques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4833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disclosure avoidance </a:t>
            </a:r>
            <a:r>
              <a:rPr lang="en-US" dirty="0" smtClean="0">
                <a:solidFill>
                  <a:schemeClr val="tx1"/>
                </a:solidFill>
                <a:latin typeface="ZapfDingbatsITC" charset="0"/>
              </a:rPr>
              <a:t>✔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The push for microdata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A7A7A7"/>
                </a:solidFill>
              </a:rPr>
              <a:t>Basic de-identification</a:t>
            </a:r>
          </a:p>
          <a:p>
            <a:endParaRPr lang="en-US" dirty="0"/>
          </a:p>
          <a:p>
            <a:r>
              <a:rPr lang="en-US" dirty="0">
                <a:solidFill>
                  <a:srgbClr val="A7A7A7"/>
                </a:solidFill>
              </a:rPr>
              <a:t>Famous re-identification controversies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Traditional </a:t>
            </a:r>
            <a:r>
              <a:rPr lang="en-US" dirty="0">
                <a:solidFill>
                  <a:schemeClr val="tx2"/>
                </a:solidFill>
              </a:rPr>
              <a:t>Disclosure Avoidance at the US Census Bureau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today’s talk</a:t>
            </a:r>
          </a:p>
        </p:txBody>
      </p:sp>
      <p:sp>
        <p:nvSpPr>
          <p:cNvPr id="4" name="Rectangle 3"/>
          <p:cNvSpPr/>
          <p:nvPr/>
        </p:nvSpPr>
        <p:spPr>
          <a:xfrm>
            <a:off x="8695203" y="1173123"/>
            <a:ext cx="3712464" cy="2347307"/>
          </a:xfrm>
          <a:prstGeom prst="rect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De-identification lets us use data while protecting privacy.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De-identified data can be re-identified. 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16049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The push for microdata and the need for de-identification.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59" y="2059093"/>
            <a:ext cx="8672146" cy="2002903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6161741" y="4203535"/>
            <a:ext cx="681318" cy="598058"/>
          </a:xfrm>
          <a:prstGeom prst="downArrow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71159" y="4904176"/>
            <a:ext cx="8672146" cy="2041860"/>
            <a:chOff x="2371159" y="4904176"/>
            <a:chExt cx="8672146" cy="2041860"/>
          </a:xfrm>
        </p:grpSpPr>
        <p:grpSp>
          <p:nvGrpSpPr>
            <p:cNvPr id="32" name="Group 31"/>
            <p:cNvGrpSpPr/>
            <p:nvPr/>
          </p:nvGrpSpPr>
          <p:grpSpPr>
            <a:xfrm>
              <a:off x="2371159" y="4904176"/>
              <a:ext cx="8672146" cy="2041860"/>
              <a:chOff x="2371159" y="4904176"/>
              <a:chExt cx="8672146" cy="2041860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1159" y="4943133"/>
                <a:ext cx="8672146" cy="200290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371159" y="4943132"/>
                <a:ext cx="1501594" cy="1995550"/>
              </a:xfrm>
              <a:prstGeom prst="rect">
                <a:avLst/>
              </a:prstGeom>
              <a:solidFill>
                <a:schemeClr val="tx1"/>
              </a:solidFill>
              <a:ln w="76200" cap="flat">
                <a:solidFill>
                  <a:schemeClr val="tx1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589489" y="4904176"/>
                <a:ext cx="1869146" cy="1995550"/>
              </a:xfrm>
              <a:prstGeom prst="rect">
                <a:avLst/>
              </a:prstGeom>
              <a:solidFill>
                <a:schemeClr val="tx1"/>
              </a:solidFill>
              <a:ln w="76200" cap="flat">
                <a:solidFill>
                  <a:schemeClr val="tx1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040457" y="4929715"/>
                <a:ext cx="583582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040458" y="5227991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040457" y="5512849"/>
                <a:ext cx="985025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042749" y="5797707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044175" y="6109128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045540" y="6371871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4052974" y="6664880"/>
              <a:ext cx="717396" cy="245902"/>
            </a:xfrm>
            <a:prstGeom prst="rect">
              <a:avLst/>
            </a:prstGeom>
            <a:solidFill>
              <a:schemeClr val="accent2"/>
            </a:solidFill>
            <a:ln w="76200" cap="flat">
              <a:solidFill>
                <a:schemeClr val="accent2"/>
              </a:solidFill>
              <a:prstDash val="solid"/>
              <a:bevel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3865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de-identify?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43100" y="3584229"/>
            <a:ext cx="2667000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Data Publishing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318500" y="2184678"/>
            <a:ext cx="2895600" cy="1944216"/>
            <a:chOff x="8318500" y="2184678"/>
            <a:chExt cx="2895600" cy="19442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500" y="2184678"/>
              <a:ext cx="2895600" cy="13075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547100" y="3628246"/>
              <a:ext cx="2667000" cy="500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Controlled Sharing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47100" y="5331929"/>
            <a:ext cx="2940737" cy="3114965"/>
            <a:chOff x="8547100" y="5331929"/>
            <a:chExt cx="2940737" cy="311496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47100" y="5331929"/>
              <a:ext cx="2940737" cy="220271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629650" y="7946246"/>
              <a:ext cx="2667000" cy="500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/>
                <a:t>Long-term archiving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829" y="2659370"/>
            <a:ext cx="1968500" cy="2438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943100" y="5201386"/>
            <a:ext cx="2749615" cy="3245508"/>
            <a:chOff x="1860485" y="5201386"/>
            <a:chExt cx="2749615" cy="324550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60485" y="5201386"/>
              <a:ext cx="2749615" cy="241667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2058783" y="7946246"/>
              <a:ext cx="2349500" cy="500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Risk Mitigation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36599" y="5656864"/>
            <a:ext cx="2566617" cy="2128103"/>
            <a:chOff x="5336599" y="5656864"/>
            <a:chExt cx="2566617" cy="21281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36599" y="5656864"/>
              <a:ext cx="2566617" cy="15528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336599" y="7284319"/>
              <a:ext cx="2410073" cy="500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Oversight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9998" y="2349222"/>
            <a:ext cx="21209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04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2"/>
            <a:r>
              <a:rPr dirty="0"/>
              <a:t>It’s a collection of approaches, algorithms, and tools.</a:t>
            </a:r>
          </a:p>
          <a:p>
            <a:pPr lvl="2"/>
            <a:endParaRPr dirty="0"/>
          </a:p>
          <a:p>
            <a:pPr lvl="2"/>
            <a:r>
              <a:rPr dirty="0"/>
              <a:t>Different approaches used with different kinds of data.</a:t>
            </a:r>
          </a:p>
          <a:p>
            <a:pPr lvl="2"/>
            <a:endParaRPr dirty="0"/>
          </a:p>
          <a:p>
            <a:pPr lvl="2"/>
            <a:r>
              <a:rPr dirty="0"/>
              <a:t>Multiple regulations.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De-identification is about results:</a:t>
            </a:r>
          </a:p>
          <a:p>
            <a:endParaRPr lang="en-US" dirty="0"/>
          </a:p>
          <a:p>
            <a:pPr lvl="2"/>
            <a:r>
              <a:rPr lang="en-US" dirty="0"/>
              <a:t>No privacy interest in de-identified data</a:t>
            </a:r>
            <a:br>
              <a:rPr lang="en-US" dirty="0"/>
            </a:br>
            <a:r>
              <a:rPr lang="en-US" dirty="0"/>
              <a:t>(by definition.)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De-identified data can be shared without permission</a:t>
            </a:r>
            <a:br>
              <a:rPr lang="en-US" dirty="0"/>
            </a:br>
            <a:r>
              <a:rPr lang="en-US" dirty="0"/>
              <a:t>of the data subjects.</a:t>
            </a:r>
          </a:p>
          <a:p>
            <a:pPr marL="118533" indent="-118533">
              <a:defRPr sz="2800" i="1"/>
            </a:pPr>
            <a:endParaRPr dirty="0"/>
          </a:p>
          <a:p>
            <a:pPr lvl="1"/>
            <a:endParaRPr dirty="0"/>
          </a:p>
        </p:txBody>
      </p:sp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De-identification is </a:t>
            </a:r>
            <a:r>
              <a:rPr i="1" dirty="0"/>
              <a:t>not</a:t>
            </a:r>
            <a:r>
              <a:rPr dirty="0"/>
              <a:t> a single technique.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923" y="3542588"/>
            <a:ext cx="4545976" cy="3357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105664" y="6891931"/>
            <a:ext cx="36438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/>
              <a:t>https://</a:t>
            </a:r>
            <a:r>
              <a:rPr lang="en-US" sz="1050" dirty="0" err="1"/>
              <a:t>pixabay.com</a:t>
            </a:r>
            <a:r>
              <a:rPr lang="en-US" sz="1050" dirty="0"/>
              <a:t>/en/drill-milling-milling-machine-444484/</a:t>
            </a:r>
          </a:p>
        </p:txBody>
      </p:sp>
    </p:spTree>
    <p:extLst>
      <p:ext uri="{BB962C8B-B14F-4D97-AF65-F5344CB8AC3E}">
        <p14:creationId xmlns:p14="http://schemas.microsoft.com/office/powerpoint/2010/main" val="9467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25119" y="6648203"/>
            <a:ext cx="5993131" cy="253750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Linkage attack: </a:t>
            </a:r>
            <a:br>
              <a:rPr lang="en-US" dirty="0" smtClean="0"/>
            </a:br>
            <a:r>
              <a:rPr lang="en-US" dirty="0" smtClean="0"/>
              <a:t>re-identify data by linking with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another dataset.</a:t>
            </a:r>
          </a:p>
          <a:p>
            <a:endParaRPr lang="en-US" dirty="0"/>
          </a:p>
          <a:p>
            <a:r>
              <a:rPr lang="en-US" dirty="0"/>
              <a:t>Re-identification is rarely 100% certain.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de-identification problem: </a:t>
            </a:r>
            <a:br>
              <a:rPr lang="en-US" dirty="0"/>
            </a:br>
            <a:r>
              <a:rPr lang="en-US" dirty="0"/>
              <a:t>De-identified data can be … re-identified.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25119" y="2059093"/>
            <a:ext cx="8672146" cy="2041860"/>
            <a:chOff x="2371159" y="4904176"/>
            <a:chExt cx="8672146" cy="2041860"/>
          </a:xfrm>
        </p:grpSpPr>
        <p:grpSp>
          <p:nvGrpSpPr>
            <p:cNvPr id="25" name="Group 24"/>
            <p:cNvGrpSpPr/>
            <p:nvPr/>
          </p:nvGrpSpPr>
          <p:grpSpPr>
            <a:xfrm>
              <a:off x="2371159" y="4904176"/>
              <a:ext cx="8672146" cy="2041860"/>
              <a:chOff x="2371159" y="4904176"/>
              <a:chExt cx="8672146" cy="2041860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1159" y="4943133"/>
                <a:ext cx="8672146" cy="2002903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2371159" y="4943132"/>
                <a:ext cx="1501594" cy="1995550"/>
              </a:xfrm>
              <a:prstGeom prst="rect">
                <a:avLst/>
              </a:prstGeom>
              <a:solidFill>
                <a:schemeClr val="tx1"/>
              </a:solidFill>
              <a:ln w="76200" cap="flat">
                <a:solidFill>
                  <a:schemeClr val="tx1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589489" y="4904176"/>
                <a:ext cx="1869146" cy="1995550"/>
              </a:xfrm>
              <a:prstGeom prst="rect">
                <a:avLst/>
              </a:prstGeom>
              <a:solidFill>
                <a:schemeClr val="tx1"/>
              </a:solidFill>
              <a:ln w="76200" cap="flat">
                <a:solidFill>
                  <a:schemeClr val="tx1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4040457" y="4929715"/>
                <a:ext cx="583582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040458" y="5227991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4040457" y="5512849"/>
                <a:ext cx="985025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4042749" y="5797707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4044175" y="6109128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045540" y="6371871"/>
                <a:ext cx="717396" cy="245902"/>
              </a:xfrm>
              <a:prstGeom prst="rect">
                <a:avLst/>
              </a:prstGeom>
              <a:solidFill>
                <a:schemeClr val="accent2"/>
              </a:solidFill>
              <a:ln w="76200" cap="flat">
                <a:solidFill>
                  <a:schemeClr val="accent2"/>
                </a:solidFill>
                <a:prstDash val="solid"/>
                <a:bevel/>
              </a:ln>
              <a:effectLst>
                <a:outerShdw blurRad="63500" dist="50800" dir="5400000" rotWithShape="0">
                  <a:srgbClr val="000000">
                    <a:alpha val="35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5023" tIns="65023" rIns="65023" bIns="65023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4052974" y="6664880"/>
              <a:ext cx="717396" cy="245902"/>
            </a:xfrm>
            <a:prstGeom prst="rect">
              <a:avLst/>
            </a:prstGeom>
            <a:solidFill>
              <a:schemeClr val="accent2"/>
            </a:solidFill>
            <a:ln w="76200" cap="flat">
              <a:solidFill>
                <a:schemeClr val="accent2"/>
              </a:solidFill>
              <a:prstDash val="solid"/>
              <a:bevel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19" y="4382244"/>
            <a:ext cx="8864600" cy="2108200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250" y="4389598"/>
            <a:ext cx="6686550" cy="4796112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5439367" y="2281244"/>
            <a:ext cx="1297082" cy="4875176"/>
            <a:chOff x="5439367" y="2281244"/>
            <a:chExt cx="1297082" cy="4875176"/>
          </a:xfrm>
        </p:grpSpPr>
        <p:sp>
          <p:nvSpPr>
            <p:cNvPr id="39" name="Oval 38"/>
            <p:cNvSpPr/>
            <p:nvPr/>
          </p:nvSpPr>
          <p:spPr>
            <a:xfrm>
              <a:off x="5439367" y="2281244"/>
              <a:ext cx="488740" cy="449230"/>
            </a:xfrm>
            <a:prstGeom prst="ellipse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6247709" y="6707190"/>
              <a:ext cx="488740" cy="449230"/>
            </a:xfrm>
            <a:prstGeom prst="ellipse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2" name="Straight Arrow Connector 41"/>
            <p:cNvCxnSpPr>
              <a:stCxn id="39" idx="3"/>
              <a:endCxn id="40" idx="0"/>
            </p:cNvCxnSpPr>
            <p:nvPr/>
          </p:nvCxnSpPr>
          <p:spPr>
            <a:xfrm>
              <a:off x="5510941" y="2664686"/>
              <a:ext cx="981138" cy="4042504"/>
            </a:xfrm>
            <a:prstGeom prst="straightConnector1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  <a:tailEnd type="triangle"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54" name="Group 53"/>
          <p:cNvGrpSpPr/>
          <p:nvPr/>
        </p:nvGrpSpPr>
        <p:grpSpPr>
          <a:xfrm>
            <a:off x="7464103" y="2281244"/>
            <a:ext cx="1936251" cy="4877399"/>
            <a:chOff x="7464103" y="2281244"/>
            <a:chExt cx="1936251" cy="4877399"/>
          </a:xfrm>
        </p:grpSpPr>
        <p:sp>
          <p:nvSpPr>
            <p:cNvPr id="44" name="Oval 43"/>
            <p:cNvSpPr/>
            <p:nvPr/>
          </p:nvSpPr>
          <p:spPr>
            <a:xfrm>
              <a:off x="7464103" y="2281244"/>
              <a:ext cx="562298" cy="449230"/>
            </a:xfrm>
            <a:prstGeom prst="ellipse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8789929" y="6709413"/>
              <a:ext cx="610425" cy="449230"/>
            </a:xfrm>
            <a:prstGeom prst="ellipse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6" name="Straight Arrow Connector 45"/>
            <p:cNvCxnSpPr>
              <a:stCxn id="44" idx="4"/>
              <a:endCxn id="45" idx="1"/>
            </p:cNvCxnSpPr>
            <p:nvPr/>
          </p:nvCxnSpPr>
          <p:spPr>
            <a:xfrm>
              <a:off x="7745252" y="2730474"/>
              <a:ext cx="1134072" cy="4044727"/>
            </a:xfrm>
            <a:prstGeom prst="straightConnector1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  <a:tailEnd type="triangle"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530491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4798" y="-1"/>
            <a:ext cx="12354562" cy="1716619"/>
          </a:xfrm>
        </p:spPr>
        <p:txBody>
          <a:bodyPr>
            <a:normAutofit/>
          </a:bodyPr>
          <a:lstStyle/>
          <a:p>
            <a:r>
              <a:rPr lang="en-US" dirty="0" smtClean="0"/>
              <a:t>Microdata allows experimenters to perform their own analyses.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160" y="1654674"/>
            <a:ext cx="8850697" cy="799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598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Big-data is </a:t>
            </a:r>
            <a:r>
              <a:rPr lang="en-US" dirty="0" smtClean="0"/>
              <a:t>the </a:t>
            </a:r>
            <a:r>
              <a:rPr lang="en-US" dirty="0"/>
              <a:t>future of </a:t>
            </a:r>
            <a:r>
              <a:rPr lang="en-US" dirty="0" smtClean="0"/>
              <a:t>medical research.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200"/>
          <a:stretch/>
        </p:blipFill>
        <p:spPr>
          <a:xfrm>
            <a:off x="2344622" y="1292353"/>
            <a:ext cx="8294914" cy="77340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51862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de-identified data with other drivers.</a:t>
            </a:r>
          </a:p>
          <a:p>
            <a:r>
              <a:rPr lang="en-US" dirty="0"/>
              <a:t>Alert authorities.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</a:t>
            </a:r>
            <a:r>
              <a:rPr lang="en-US" dirty="0"/>
              <a:t>real-time data to avoid the next big thing!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473" y="3472076"/>
            <a:ext cx="8135853" cy="5674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7518768" y="5833583"/>
            <a:ext cx="636472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http://</a:t>
            </a:r>
            <a:r>
              <a:rPr lang="en-US" sz="1050" dirty="0" err="1"/>
              <a:t>www.cheatsheet.com</a:t>
            </a:r>
            <a:r>
              <a:rPr lang="en-US" sz="1050" dirty="0"/>
              <a:t>/automobiles/pothole-detection-is-this-the-next-big-car-</a:t>
            </a:r>
            <a:r>
              <a:rPr lang="en-US" sz="1050" dirty="0" err="1"/>
              <a:t>technology.html</a:t>
            </a:r>
            <a:r>
              <a:rPr lang="en-US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24357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data is being used today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143" y="757645"/>
            <a:ext cx="9382413" cy="8884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2" y="1292352"/>
            <a:ext cx="2131011" cy="1668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935" y="6558099"/>
            <a:ext cx="1003300" cy="201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59" y="3174273"/>
            <a:ext cx="1269261" cy="1907359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6" idx="0"/>
          </p:cNvCxnSpPr>
          <p:nvPr/>
        </p:nvCxnSpPr>
        <p:spPr>
          <a:xfrm>
            <a:off x="1162594" y="2991394"/>
            <a:ext cx="1213991" cy="3566705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ysDot"/>
            <a:bevel/>
            <a:tailEnd type="triangle"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>
            <a:stCxn id="6" idx="0"/>
            <a:endCxn id="7" idx="2"/>
          </p:cNvCxnSpPr>
          <p:nvPr/>
        </p:nvCxnSpPr>
        <p:spPr>
          <a:xfrm flipV="1">
            <a:off x="2376585" y="5081632"/>
            <a:ext cx="804105" cy="1476467"/>
          </a:xfrm>
          <a:prstGeom prst="straightConnector1">
            <a:avLst/>
          </a:prstGeom>
          <a:noFill/>
          <a:ln w="76200" cap="flat">
            <a:solidFill>
              <a:schemeClr val="accent1"/>
            </a:solidFill>
            <a:prstDash val="sysDot"/>
            <a:bevel/>
            <a:tailEnd type="triangle"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051069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Traditional disclosure avoidance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The push for microdata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rgbClr val="A7A7A7"/>
                </a:solidFill>
              </a:rPr>
              <a:t>Basic de-identification</a:t>
            </a:r>
          </a:p>
          <a:p>
            <a:endParaRPr lang="en-US" dirty="0"/>
          </a:p>
          <a:p>
            <a:r>
              <a:rPr lang="en-US" dirty="0">
                <a:solidFill>
                  <a:srgbClr val="A7A7A7"/>
                </a:solidFill>
              </a:rPr>
              <a:t>Famous re-identification controversies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2"/>
                </a:solidFill>
              </a:rPr>
              <a:t>Traditional </a:t>
            </a:r>
            <a:r>
              <a:rPr lang="en-US" dirty="0">
                <a:solidFill>
                  <a:schemeClr val="tx2"/>
                </a:solidFill>
              </a:rPr>
              <a:t>Disclosure Avoidance at the US Census Bureau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today’s talk</a:t>
            </a:r>
          </a:p>
        </p:txBody>
      </p:sp>
      <p:sp>
        <p:nvSpPr>
          <p:cNvPr id="4" name="Rectangle 3"/>
          <p:cNvSpPr/>
          <p:nvPr/>
        </p:nvSpPr>
        <p:spPr>
          <a:xfrm>
            <a:off x="8695203" y="1173123"/>
            <a:ext cx="3712464" cy="2347307"/>
          </a:xfrm>
          <a:prstGeom prst="rect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De-identification lets us use data while protecting privacy.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De-identified data can be re-identified. </a:t>
            </a:r>
            <a:endParaRPr kumimoji="0" lang="en-US" sz="2400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014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sldNum" sz="quarter" idx="4294967295"/>
          </p:nvPr>
        </p:nvSpPr>
        <p:spPr>
          <a:xfrm>
            <a:off x="12204679" y="9076564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 dirty="0"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Educational records can be released</a:t>
            </a:r>
            <a:br>
              <a:rPr dirty="0"/>
            </a:br>
            <a:r>
              <a:rPr dirty="0"/>
              <a:t>if de-identified (FERPA)</a:t>
            </a:r>
          </a:p>
          <a:p>
            <a:endParaRPr dirty="0"/>
          </a:p>
          <a:p>
            <a:r>
              <a:rPr dirty="0"/>
              <a:t>Medical records can be released</a:t>
            </a:r>
            <a:br>
              <a:rPr dirty="0"/>
            </a:br>
            <a:r>
              <a:rPr dirty="0"/>
              <a:t>if de-identified (HIPAA)</a:t>
            </a:r>
          </a:p>
          <a:p>
            <a:endParaRPr dirty="0"/>
          </a:p>
          <a:p>
            <a:r>
              <a:rPr dirty="0" smtClean="0"/>
              <a:t>Voluntary </a:t>
            </a:r>
            <a:r>
              <a:rPr dirty="0"/>
              <a:t>safety reports submitted to </a:t>
            </a:r>
            <a:br>
              <a:rPr dirty="0"/>
            </a:br>
            <a:r>
              <a:rPr dirty="0"/>
              <a:t>FAA can be released if the data they </a:t>
            </a:r>
            <a:br>
              <a:rPr dirty="0"/>
            </a:br>
            <a:r>
              <a:rPr dirty="0"/>
              <a:t>contain are </a:t>
            </a:r>
            <a:r>
              <a:rPr dirty="0" smtClean="0"/>
              <a:t>de-identified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Title 13 allows Census to release </a:t>
            </a:r>
            <a:br>
              <a:rPr lang="en-US" dirty="0" smtClean="0"/>
            </a:br>
            <a:r>
              <a:rPr lang="en-US" dirty="0" smtClean="0"/>
              <a:t>microdata if they are de-identified</a:t>
            </a:r>
            <a:endParaRPr dirty="0"/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Basic idea of de-identification: </a:t>
            </a:r>
            <a:br>
              <a:rPr lang="en-US" dirty="0" smtClean="0"/>
            </a:br>
            <a:r>
              <a:rPr lang="en-US" dirty="0" smtClean="0"/>
              <a:t>remove the identities and you can release the data.</a:t>
            </a:r>
            <a:endParaRPr dirty="0"/>
          </a:p>
        </p:txBody>
      </p:sp>
      <p:pic>
        <p:nvPicPr>
          <p:cNvPr id="87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145245" y="3414136"/>
            <a:ext cx="2632699" cy="17140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32628" y="1979581"/>
            <a:ext cx="1251356" cy="1714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-filtered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8854" y="5483548"/>
            <a:ext cx="3911601" cy="1232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4470" y="7279970"/>
            <a:ext cx="5394890" cy="143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684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laws assume that perfect de-identification is possible.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48070" y="4147695"/>
            <a:ext cx="2782956" cy="1239312"/>
          </a:xfrm>
          <a:prstGeom prst="rect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Useful data with PII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42853" y="3966461"/>
            <a:ext cx="2782956" cy="1608643"/>
          </a:xfrm>
          <a:prstGeom prst="rect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Useful data without PII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5844209" y="4273523"/>
            <a:ext cx="1550504" cy="994517"/>
          </a:xfrm>
          <a:prstGeom prst="rightArrow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De-ID</a:t>
            </a:r>
          </a:p>
        </p:txBody>
      </p:sp>
      <p:sp>
        <p:nvSpPr>
          <p:cNvPr id="11" name="Arc 10"/>
          <p:cNvSpPr/>
          <p:nvPr/>
        </p:nvSpPr>
        <p:spPr>
          <a:xfrm rot="5400000">
            <a:off x="5005873" y="2141206"/>
            <a:ext cx="2993052" cy="7675755"/>
          </a:xfrm>
          <a:prstGeom prst="arc">
            <a:avLst>
              <a:gd name="adj1" fmla="val 16021177"/>
              <a:gd name="adj2" fmla="val 5625841"/>
            </a:avLst>
          </a:prstGeom>
          <a:noFill/>
          <a:ln w="76200" cap="flat">
            <a:solidFill>
              <a:schemeClr val="accent1"/>
            </a:solidFill>
            <a:prstDash val="solid"/>
            <a:bevel/>
            <a:tailEnd type="triangle"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5417071" y="6627704"/>
            <a:ext cx="2170658" cy="1709531"/>
          </a:xfrm>
          <a:prstGeom prst="noSmoking">
            <a:avLst/>
          </a:prstGeom>
          <a:solidFill>
            <a:schemeClr val="accent2"/>
          </a:solidFill>
          <a:ln w="76200" cap="flat">
            <a:solidFill>
              <a:schemeClr val="accent2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90292" y="7187385"/>
            <a:ext cx="3492851" cy="12393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The</a:t>
            </a:r>
            <a:r>
              <a:rPr kumimoji="0" lang="en-US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law believes </a:t>
            </a:r>
            <a:r>
              <a:rPr kumimoji="0" lang="en-US" sz="2400" b="0" i="0" u="none" strike="noStrike" cap="none" spc="0" normalizeH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that </a:t>
            </a:r>
            <a:r>
              <a:rPr kumimoji="0" lang="en-US" sz="2400" b="0" i="0" u="none" strike="noStrike" cap="none" spc="0" normalizeH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properly </a:t>
            </a:r>
            <a:r>
              <a:rPr lang="en-US" baseline="0" smtClean="0"/>
              <a:t>de-identified </a:t>
            </a:r>
            <a:r>
              <a:rPr lang="en-US" baseline="0" dirty="0"/>
              <a:t>data cannot be re-identified.</a:t>
            </a:r>
            <a:r>
              <a:rPr lang="en-US" dirty="0"/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133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know if data are properly de-identified?</a:t>
            </a:r>
          </a:p>
          <a:p>
            <a:endParaRPr lang="en-US" dirty="0"/>
          </a:p>
          <a:p>
            <a:r>
              <a:rPr lang="en-US" dirty="0"/>
              <a:t>What is “anonymized” vs. “de-identified” vs. “pseudonymized?”</a:t>
            </a:r>
          </a:p>
          <a:p>
            <a:endParaRPr lang="en-US" dirty="0"/>
          </a:p>
          <a:p>
            <a:r>
              <a:rPr lang="en-US" dirty="0"/>
              <a:t>What is the privacy/utility trade-off?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De-identification questions:</a:t>
            </a:r>
          </a:p>
        </p:txBody>
      </p:sp>
    </p:spTree>
    <p:extLst>
      <p:ext uri="{BB962C8B-B14F-4D97-AF65-F5344CB8AC3E}">
        <p14:creationId xmlns:p14="http://schemas.microsoft.com/office/powerpoint/2010/main" val="159380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Traditional disclosure avoidance </a:t>
            </a:r>
            <a:r>
              <a:rPr lang="en-US" dirty="0" smtClean="0">
                <a:solidFill>
                  <a:schemeClr val="tx2"/>
                </a:solidFill>
                <a:latin typeface="ZapfDingbatsITC" charset="0"/>
              </a:rPr>
              <a:t>✔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push for microdata </a:t>
            </a:r>
            <a:r>
              <a:rPr lang="en-US" dirty="0" smtClean="0">
                <a:solidFill>
                  <a:schemeClr val="tx1"/>
                </a:solidFill>
                <a:latin typeface="ZapfDingbatsITC" charset="0"/>
              </a:rPr>
              <a:t>✔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Basic </a:t>
            </a:r>
            <a:r>
              <a:rPr lang="en-US" dirty="0" smtClean="0">
                <a:solidFill>
                  <a:schemeClr val="tx2"/>
                </a:solidFill>
              </a:rPr>
              <a:t>de-identification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Famous re-identification controversies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Traditional Disclosure Avoidance at the US Census Bureau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today’s talk</a:t>
            </a:r>
          </a:p>
        </p:txBody>
      </p:sp>
    </p:spTree>
    <p:extLst>
      <p:ext uri="{BB962C8B-B14F-4D97-AF65-F5344CB8AC3E}">
        <p14:creationId xmlns:p14="http://schemas.microsoft.com/office/powerpoint/2010/main" val="129745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 typeface="Wingdings" charset="2"/>
              <a:buChar char="§"/>
            </a:pPr>
            <a:r>
              <a:rPr lang="en-US" dirty="0"/>
              <a:t>William Weld &amp; Latanya Sweeney</a:t>
            </a:r>
          </a:p>
          <a:p>
            <a:pPr>
              <a:buFont typeface="Wingdings" charset="2"/>
              <a:buChar char="§"/>
            </a:pPr>
            <a:r>
              <a:rPr lang="en-US" dirty="0"/>
              <a:t>Identifiers vs. Quasi-Identifiers</a:t>
            </a:r>
          </a:p>
          <a:p>
            <a:pPr>
              <a:buFont typeface="Wingdings" charset="2"/>
              <a:buChar char="§"/>
            </a:pPr>
            <a:r>
              <a:rPr lang="en-US" dirty="0"/>
              <a:t>HIPAA Privacy Rule</a:t>
            </a:r>
          </a:p>
          <a:p>
            <a:pPr>
              <a:buFont typeface="Wingdings" charset="2"/>
              <a:buChar char="§"/>
            </a:pPr>
            <a:r>
              <a:rPr lang="en-US" dirty="0"/>
              <a:t>Testing the HIPAA Privacy Rule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De-Identification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Table 342"/>
          <p:cNvGraphicFramePr/>
          <p:nvPr>
            <p:extLst>
              <p:ext uri="{D42A27DB-BD31-4B8C-83A1-F6EECF244321}">
                <p14:modId xmlns:p14="http://schemas.microsoft.com/office/powerpoint/2010/main" val="308737894"/>
              </p:ext>
            </p:extLst>
          </p:nvPr>
        </p:nvGraphicFramePr>
        <p:xfrm>
          <a:off x="1272272" y="687558"/>
          <a:ext cx="10460256" cy="518693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6150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50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506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150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chemeClr val="bg1"/>
                          </a:solidFill>
                        </a:rPr>
                        <a:t>President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>
                          <a:solidFill>
                            <a:schemeClr val="bg1"/>
                          </a:solidFill>
                        </a:rPr>
                        <a:t>Birth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>
                          <a:solidFill>
                            <a:schemeClr val="bg1"/>
                          </a:solidFill>
                        </a:rPr>
                        <a:t>Date of Inauguration</a:t>
                      </a:r>
                    </a:p>
                  </a:txBody>
                  <a:tcPr marL="71120" marR="71120" marT="35560" marB="3556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chemeClr val="bg1"/>
                          </a:solidFill>
                        </a:rPr>
                        <a:t>Age at Inauguration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67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61 years, 125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325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353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58 years, 310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236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 dirty="0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61 years, 354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63794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 dirty="0"/>
                        <a:t>54 years, 89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5801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Original approach: </a:t>
            </a:r>
            <a:br/>
            <a:r>
              <a:t>remove the “directly identifying” information.</a:t>
            </a:r>
          </a:p>
        </p:txBody>
      </p:sp>
      <p:graphicFrame>
        <p:nvGraphicFramePr>
          <p:cNvPr id="347" name="Table 347"/>
          <p:cNvGraphicFramePr/>
          <p:nvPr>
            <p:extLst>
              <p:ext uri="{D42A27DB-BD31-4B8C-83A1-F6EECF244321}">
                <p14:modId xmlns:p14="http://schemas.microsoft.com/office/powerpoint/2010/main" val="539034507"/>
              </p:ext>
            </p:extLst>
          </p:nvPr>
        </p:nvGraphicFramePr>
        <p:xfrm>
          <a:off x="793965" y="3370625"/>
          <a:ext cx="11444364" cy="58978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861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997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rgbClr val="FFFFFF"/>
                          </a:solidFill>
                        </a:rPr>
                        <a:t>President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>
                          <a:solidFill>
                            <a:srgbClr val="FFFFFF"/>
                          </a:solidFill>
                        </a:rPr>
                        <a:t>Birth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5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 i="1">
                          <a:solidFill>
                            <a:srgbClr val="FFFFFF"/>
                          </a:solidFill>
                        </a:rPr>
                        <a:t>Date of Inauguration</a:t>
                      </a:r>
                    </a:p>
                  </a:txBody>
                  <a:tcPr marL="71120" marR="71120" marT="35560" marB="3556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rgbClr val="FFFFFF"/>
                          </a:solidFill>
                        </a:rPr>
                        <a:t>Age at Inauguration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3"/>
                        </a:rPr>
                        <a:t>George Washington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February 22, 1732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 30, 1789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67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4"/>
                        </a:rPr>
                        <a:t>John Adams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October 30, 1735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1797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61 years, 125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5"/>
                        </a:rPr>
                        <a:t>Thomas Jefferson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 13, 1743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1801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325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6"/>
                        </a:rPr>
                        <a:t>James Madison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 16, 1751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1809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353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7"/>
                        </a:rPr>
                        <a:t>James Monroe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 28, 1758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1817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58 years, 310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8"/>
                        </a:rPr>
                        <a:t>John Quincy Adams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July 11, 1767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1825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236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9"/>
                        </a:rPr>
                        <a:t>Andrew Jackson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 15, 1767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1829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61 years, 354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2000" i="0">
                          <a:solidFill>
                            <a:srgbClr val="0B008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hlinkClick r:id="rId10"/>
                        </a:rPr>
                        <a:t>Martin Van Buren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December 5, 1782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1837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 dirty="0"/>
                        <a:t>54 years, 89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48" name="Shape 348"/>
          <p:cNvSpPr/>
          <p:nvPr/>
        </p:nvSpPr>
        <p:spPr>
          <a:xfrm>
            <a:off x="793965" y="2238873"/>
            <a:ext cx="2060846" cy="124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sz="3600" b="1" i="1"/>
            </a:pPr>
            <a:r>
              <a:t>Direct</a:t>
            </a:r>
          </a:p>
          <a:p>
            <a:pPr algn="ctr">
              <a:defRPr sz="3600" b="1" i="1"/>
            </a:pPr>
            <a:r>
              <a:rPr dirty="0"/>
              <a:t>Identifiers</a:t>
            </a:r>
          </a:p>
        </p:txBody>
      </p:sp>
    </p:spTree>
    <p:extLst>
      <p:ext uri="{BB962C8B-B14F-4D97-AF65-F5344CB8AC3E}">
        <p14:creationId xmlns:p14="http://schemas.microsoft.com/office/powerpoint/2010/main" val="15080805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352" name="Shape 3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Original approach: </a:t>
            </a:r>
            <a:br/>
            <a:r>
              <a:t>remove the “directly identifying” information.</a:t>
            </a:r>
          </a:p>
        </p:txBody>
      </p:sp>
      <p:graphicFrame>
        <p:nvGraphicFramePr>
          <p:cNvPr id="353" name="Table 353"/>
          <p:cNvGraphicFramePr/>
          <p:nvPr>
            <p:extLst>
              <p:ext uri="{D42A27DB-BD31-4B8C-83A1-F6EECF244321}">
                <p14:modId xmlns:p14="http://schemas.microsoft.com/office/powerpoint/2010/main" val="1682815561"/>
              </p:ext>
            </p:extLst>
          </p:nvPr>
        </p:nvGraphicFramePr>
        <p:xfrm>
          <a:off x="793965" y="3370625"/>
          <a:ext cx="11444364" cy="58978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861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997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rgbClr val="FFFFFF"/>
                          </a:solidFill>
                        </a:rPr>
                        <a:t>President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>
                          <a:solidFill>
                            <a:srgbClr val="FFFFFF"/>
                          </a:solidFill>
                        </a:rPr>
                        <a:t>Birth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5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 i="1">
                          <a:solidFill>
                            <a:srgbClr val="FFFFFF"/>
                          </a:solidFill>
                        </a:rPr>
                        <a:t>Date of Inauguration</a:t>
                      </a:r>
                    </a:p>
                  </a:txBody>
                  <a:tcPr marL="71120" marR="71120" marT="35560" marB="3556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rgbClr val="FFFFFF"/>
                          </a:solidFill>
                        </a:rPr>
                        <a:t>Age at Inauguration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February 22, 1732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 30, 1789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67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October 30, 1735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1797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61 years, 125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 13, 1743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1801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325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 16, 1751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1809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353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 28, 1758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1817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58 years, 310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July 11, 1767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1825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57 years, 236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 15, 1767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1829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61 years, 354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December 5, 1782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1837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 dirty="0"/>
                        <a:t>54 years, 89 days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54" name="Shape 354"/>
          <p:cNvSpPr/>
          <p:nvPr/>
        </p:nvSpPr>
        <p:spPr>
          <a:xfrm>
            <a:off x="793965" y="2238873"/>
            <a:ext cx="2060846" cy="124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>
              <a:defRPr sz="3600" b="1" i="1"/>
            </a:pPr>
            <a:r>
              <a:t>Direct</a:t>
            </a:r>
          </a:p>
          <a:p>
            <a:pPr algn="ctr">
              <a:defRPr sz="3600" b="1" i="1"/>
            </a:pPr>
            <a:r>
              <a:rPr dirty="0"/>
              <a:t>Identifiers</a:t>
            </a:r>
          </a:p>
        </p:txBody>
      </p:sp>
    </p:spTree>
    <p:extLst>
      <p:ext uri="{BB962C8B-B14F-4D97-AF65-F5344CB8AC3E}">
        <p14:creationId xmlns:p14="http://schemas.microsoft.com/office/powerpoint/2010/main" val="1707566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problem: there may be </a:t>
            </a:r>
            <a:r>
              <a:rPr i="1" dirty="0"/>
              <a:t>another database </a:t>
            </a:r>
            <a:r>
              <a:rPr dirty="0"/>
              <a:t>that includes some of the </a:t>
            </a:r>
            <a:r>
              <a:rPr lang="en-US" dirty="0"/>
              <a:t>remaining information. </a:t>
            </a:r>
            <a:endParaRPr dirty="0"/>
          </a:p>
        </p:txBody>
      </p:sp>
      <p:pic>
        <p:nvPicPr>
          <p:cNvPr id="359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912" y="1619202"/>
            <a:ext cx="11350976" cy="82196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13624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>
            <a:spLocks noGrp="1"/>
          </p:cNvSpPr>
          <p:nvPr>
            <p:ph type="sldNum" sz="quarter" idx="4294967295"/>
          </p:nvPr>
        </p:nvSpPr>
        <p:spPr>
          <a:xfrm>
            <a:off x="12199888" y="9203619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 dirty="0"/>
          </a:p>
        </p:txBody>
      </p:sp>
      <p:sp>
        <p:nvSpPr>
          <p:cNvPr id="362" name="Shape 36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These two databases can be linked.</a:t>
            </a:r>
            <a:endParaRPr dirty="0"/>
          </a:p>
        </p:txBody>
      </p:sp>
      <p:graphicFrame>
        <p:nvGraphicFramePr>
          <p:cNvPr id="364" name="Table 364"/>
          <p:cNvGraphicFramePr/>
          <p:nvPr>
            <p:extLst>
              <p:ext uri="{D42A27DB-BD31-4B8C-83A1-F6EECF244321}">
                <p14:modId xmlns:p14="http://schemas.microsoft.com/office/powerpoint/2010/main" val="307916383"/>
              </p:ext>
            </p:extLst>
          </p:nvPr>
        </p:nvGraphicFramePr>
        <p:xfrm>
          <a:off x="793965" y="3370625"/>
          <a:ext cx="11444364" cy="589788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86109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6109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997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chemeClr val="tx1"/>
                          </a:solidFill>
                        </a:rPr>
                        <a:t>President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>
                          <a:solidFill>
                            <a:schemeClr val="tx1"/>
                          </a:solidFill>
                        </a:rPr>
                        <a:t>Birth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5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 i="1" dirty="0">
                          <a:solidFill>
                            <a:schemeClr val="tx1"/>
                          </a:solidFill>
                        </a:rPr>
                        <a:t>Date of Inauguration</a:t>
                      </a:r>
                    </a:p>
                  </a:txBody>
                  <a:tcPr marL="71120" marR="71120" marT="35560" marB="35560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chemeClr val="tx1"/>
                          </a:solidFill>
                        </a:rPr>
                        <a:t>Favorite Color</a:t>
                      </a:r>
                    </a:p>
                  </a:txBody>
                  <a:tcPr marL="71120" marR="26670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February 22, 1732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 30, 1789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 dirty="0"/>
                        <a:t>Red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October 30, 1735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1797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Blue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 13, 1743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1801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Green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 16, 1751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1809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Yellow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April 28, 1758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1817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Red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July 11, 1767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1825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Orange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 15, 1767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1829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Cyan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9971"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>
                          <a:solidFill>
                            <a:srgbClr val="0B0080"/>
                          </a:solidFill>
                        </a:rPr>
                        <a:t>XXXXX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December 5, 1782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/>
                        <a:t>March 4, 1837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lnSpc>
                          <a:spcPts val="4600"/>
                        </a:lnSpc>
                        <a:defRPr sz="1800" b="0" i="0"/>
                      </a:pPr>
                      <a:r>
                        <a:rPr sz="2000" b="1" i="1" dirty="0"/>
                        <a:t>Blue</a:t>
                      </a:r>
                    </a:p>
                  </a:txBody>
                  <a:tcPr marL="71120" marR="71120" marT="35560" marB="35560" anchor="ctr" horzOverflow="overflow">
                    <a:lnL w="12700">
                      <a:solidFill>
                        <a:srgbClr val="AAAAAA"/>
                      </a:solidFill>
                      <a:miter lim="400000"/>
                    </a:lnL>
                    <a:lnR w="12700">
                      <a:solidFill>
                        <a:srgbClr val="AAAAAA"/>
                      </a:solidFill>
                      <a:miter lim="400000"/>
                    </a:lnR>
                    <a:lnT w="12700">
                      <a:solidFill>
                        <a:srgbClr val="AAAAAA"/>
                      </a:solidFill>
                      <a:miter lim="400000"/>
                    </a:lnT>
                    <a:lnB w="12700">
                      <a:solidFill>
                        <a:srgbClr val="AAAAAA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65" name="Shape 365"/>
          <p:cNvSpPr/>
          <p:nvPr/>
        </p:nvSpPr>
        <p:spPr>
          <a:xfrm>
            <a:off x="9400660" y="7607892"/>
            <a:ext cx="2763517" cy="1247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3600" b="1" i="1"/>
            </a:lvl1pPr>
          </a:lstStyle>
          <a:p>
            <a:r>
              <a:t>Private Information</a:t>
            </a:r>
          </a:p>
        </p:txBody>
      </p:sp>
      <p:pic>
        <p:nvPicPr>
          <p:cNvPr id="366" name="pasted-ima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7200" y="4305796"/>
            <a:ext cx="10884439" cy="49018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4971815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6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252706 -0.241863" pathEditMode="relative">
                                      <p:cBhvr>
                                        <p:cTn id="9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dvAuto="0"/>
      <p:bldP spid="365" grpId="0" animBg="1" advAuto="0"/>
      <p:bldP spid="366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is called a “linkage attack.”</a:t>
            </a:r>
          </a:p>
        </p:txBody>
      </p:sp>
      <p:pic>
        <p:nvPicPr>
          <p:cNvPr id="37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3929" y="2041715"/>
            <a:ext cx="5760721" cy="2145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40717" y="4169781"/>
            <a:ext cx="10884439" cy="4901833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6663907" y="2051233"/>
            <a:ext cx="6133627" cy="521515"/>
          </a:xfrm>
          <a:prstGeom prst="roundRect">
            <a:avLst>
              <a:gd name="adj" fmla="val 35935"/>
            </a:avLst>
          </a:prstGeom>
          <a:ln w="76200">
            <a:solidFill>
              <a:schemeClr val="accent1"/>
            </a:solidFill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endParaRPr/>
          </a:p>
        </p:txBody>
      </p:sp>
      <p:sp>
        <p:nvSpPr>
          <p:cNvPr id="373" name="Shape 373"/>
          <p:cNvSpPr/>
          <p:nvPr/>
        </p:nvSpPr>
        <p:spPr>
          <a:xfrm>
            <a:off x="5617869" y="8054968"/>
            <a:ext cx="3012820" cy="521514"/>
          </a:xfrm>
          <a:prstGeom prst="roundRect">
            <a:avLst>
              <a:gd name="adj" fmla="val 32693"/>
            </a:avLst>
          </a:prstGeom>
          <a:ln w="76200">
            <a:solidFill>
              <a:schemeClr val="accent1"/>
            </a:solidFill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endParaRPr/>
          </a:p>
        </p:txBody>
      </p:sp>
      <p:cxnSp>
        <p:nvCxnSpPr>
          <p:cNvPr id="374" name="Connector 374"/>
          <p:cNvCxnSpPr/>
          <p:nvPr/>
        </p:nvCxnSpPr>
        <p:spPr>
          <a:xfrm flipV="1">
            <a:off x="7975600" y="2448560"/>
            <a:ext cx="1076960" cy="5963921"/>
          </a:xfrm>
          <a:prstGeom prst="straightConnector1">
            <a:avLst/>
          </a:prstGeom>
          <a:ln w="76200">
            <a:solidFill>
              <a:schemeClr val="accent1"/>
            </a:solidFill>
            <a:bevel/>
            <a:headEnd type="triangle"/>
            <a:tailEnd type="none"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“Birth date” is an </a:t>
            </a:r>
            <a:br>
              <a:rPr dirty="0"/>
            </a:br>
            <a:r>
              <a:rPr i="1" dirty="0"/>
              <a:t>indirect identifier.</a:t>
            </a:r>
          </a:p>
          <a:p>
            <a:endParaRPr i="1" dirty="0"/>
          </a:p>
          <a:p>
            <a:r>
              <a:rPr dirty="0"/>
              <a:t>Also called a “quasi Identifier.”</a:t>
            </a:r>
          </a:p>
        </p:txBody>
      </p:sp>
    </p:spTree>
    <p:extLst>
      <p:ext uri="{BB962C8B-B14F-4D97-AF65-F5344CB8AC3E}">
        <p14:creationId xmlns:p14="http://schemas.microsoft.com/office/powerpoint/2010/main" val="1691328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Disclosure Avoidance at the BOC, ca. 1992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786" y="2201333"/>
            <a:ext cx="9355228" cy="6226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28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/>
          </p:cNvSpPr>
          <p:nvPr>
            <p:ph type="body" idx="1"/>
          </p:nvPr>
        </p:nvSpPr>
        <p:spPr>
          <a:xfrm>
            <a:off x="325119" y="2059093"/>
            <a:ext cx="7546672" cy="7087660"/>
          </a:xfrm>
          <a:prstGeom prst="rect">
            <a:avLst/>
          </a:prstGeom>
        </p:spPr>
        <p:txBody>
          <a:bodyPr/>
          <a:lstStyle/>
          <a:p>
            <a:pPr lvl="1"/>
            <a:r>
              <a:rPr dirty="0"/>
              <a:t>Weld had fainted in 1996 and was admitted to a hospital.</a:t>
            </a:r>
            <a:endParaRPr lang="en-US" dirty="0"/>
          </a:p>
          <a:p>
            <a:pPr lvl="1"/>
            <a:endParaRPr dirty="0"/>
          </a:p>
          <a:p>
            <a:pPr lvl="1"/>
            <a:r>
              <a:rPr dirty="0"/>
              <a:t>State of MA made “de-identified” hospital records of state employees available for research</a:t>
            </a:r>
            <a:r>
              <a:rPr lang="en-US" dirty="0"/>
              <a:t> on health care.</a:t>
            </a:r>
            <a:endParaRPr dirty="0"/>
          </a:p>
          <a:p>
            <a:pPr lvl="2"/>
            <a:r>
              <a:rPr dirty="0"/>
              <a:t>Removed </a:t>
            </a:r>
            <a:r>
              <a:rPr dirty="0" smtClean="0"/>
              <a:t>name</a:t>
            </a:r>
            <a:endParaRPr lang="en-US" dirty="0" smtClean="0"/>
          </a:p>
          <a:p>
            <a:pPr lvl="2"/>
            <a:r>
              <a:rPr lang="en-US" dirty="0" smtClean="0"/>
              <a:t>Date of birth, sex, &amp; ZIP</a:t>
            </a:r>
            <a:r>
              <a:rPr dirty="0" smtClean="0"/>
              <a:t> remained</a:t>
            </a:r>
            <a:r>
              <a:rPr dirty="0"/>
              <a:t>.</a:t>
            </a:r>
          </a:p>
          <a:p>
            <a:endParaRPr dirty="0"/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In 2000 </a:t>
            </a:r>
            <a:r>
              <a:rPr dirty="0"/>
              <a:t>Latanya Sweeney demonstrated a linkage attack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She </a:t>
            </a:r>
            <a:r>
              <a:rPr dirty="0"/>
              <a:t>re-ident</a:t>
            </a:r>
            <a:r>
              <a:rPr lang="en-US" dirty="0"/>
              <a:t>ified</a:t>
            </a:r>
            <a:r>
              <a:rPr dirty="0"/>
              <a:t> MA governor William Weld’s hospital records.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437" y="2484782"/>
            <a:ext cx="3933468" cy="533536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11191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Sweeney found </a:t>
            </a:r>
            <a:r>
              <a:rPr lang="en-US" dirty="0"/>
              <a:t>a </a:t>
            </a:r>
            <a:r>
              <a:rPr dirty="0"/>
              <a:t>record in each data set with identical birthday, sex &amp; ZIP</a:t>
            </a:r>
          </a:p>
          <a:p>
            <a:pPr lvl="1"/>
            <a:r>
              <a:rPr dirty="0"/>
              <a:t>Weld’s records were uniquely identified.</a:t>
            </a:r>
          </a:p>
          <a:p>
            <a:pPr lvl="1"/>
            <a:r>
              <a:rPr dirty="0"/>
              <a:t>Sweeney estimated </a:t>
            </a:r>
            <a:r>
              <a:rPr b="1" dirty="0"/>
              <a:t>87%</a:t>
            </a:r>
            <a:r>
              <a:rPr dirty="0"/>
              <a:t> of US population</a:t>
            </a:r>
            <a:br>
              <a:rPr dirty="0"/>
            </a:br>
            <a:r>
              <a:rPr dirty="0"/>
              <a:t>were uniquely identified by birthday, sex &amp; ZIP</a:t>
            </a:r>
          </a:p>
        </p:txBody>
      </p:sp>
      <p:sp>
        <p:nvSpPr>
          <p:cNvPr id="378" name="Shape 378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Sweeney purchased voter registration records.</a:t>
            </a:r>
            <a:br>
              <a:rPr lang="en-US" dirty="0"/>
            </a:br>
            <a:r>
              <a:rPr lang="en-US" dirty="0"/>
              <a:t>(Cambridge, MA)</a:t>
            </a:r>
          </a:p>
        </p:txBody>
      </p:sp>
      <p:pic>
        <p:nvPicPr>
          <p:cNvPr id="38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87802" y="4921771"/>
            <a:ext cx="6629195" cy="44417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/>
          <p:cNvGrpSpPr/>
          <p:nvPr/>
        </p:nvGrpSpPr>
        <p:grpSpPr>
          <a:xfrm>
            <a:off x="6818243" y="4921771"/>
            <a:ext cx="6405217" cy="1379638"/>
            <a:chOff x="6818243" y="4921771"/>
            <a:chExt cx="6405217" cy="1379638"/>
          </a:xfrm>
          <a:solidFill>
            <a:srgbClr val="FFFFFF"/>
          </a:solidFill>
        </p:grpSpPr>
        <p:sp>
          <p:nvSpPr>
            <p:cNvPr id="2" name="TextBox 1"/>
            <p:cNvSpPr txBox="1"/>
            <p:nvPr/>
          </p:nvSpPr>
          <p:spPr>
            <a:xfrm>
              <a:off x="8090451" y="4921771"/>
              <a:ext cx="5133009" cy="869980"/>
            </a:xfrm>
            <a:prstGeom prst="rect">
              <a:avLst/>
            </a:prstGeom>
            <a:grpFill/>
            <a:ln w="571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“Quasi-Identifiers”</a:t>
              </a:r>
            </a:p>
          </p:txBody>
        </p:sp>
        <p:cxnSp>
          <p:nvCxnSpPr>
            <p:cNvPr id="4" name="Straight Arrow Connector 3"/>
            <p:cNvCxnSpPr>
              <a:stCxn id="2" idx="1"/>
            </p:cNvCxnSpPr>
            <p:nvPr/>
          </p:nvCxnSpPr>
          <p:spPr>
            <a:xfrm flipH="1">
              <a:off x="6818243" y="5356761"/>
              <a:ext cx="1272208" cy="944648"/>
            </a:xfrm>
            <a:prstGeom prst="straightConnector1">
              <a:avLst/>
            </a:prstGeom>
            <a:grpFill/>
            <a:ln w="76200" cap="flat">
              <a:solidFill>
                <a:schemeClr val="accent1"/>
              </a:solidFill>
              <a:prstDash val="solid"/>
              <a:bevel/>
              <a:tailEnd type="triangle"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0" name="Group 9"/>
          <p:cNvGrpSpPr/>
          <p:nvPr/>
        </p:nvGrpSpPr>
        <p:grpSpPr>
          <a:xfrm>
            <a:off x="7818561" y="7116417"/>
            <a:ext cx="5133009" cy="1929005"/>
            <a:chOff x="8090451" y="4601409"/>
            <a:chExt cx="5133009" cy="1929005"/>
          </a:xfrm>
        </p:grpSpPr>
        <p:sp>
          <p:nvSpPr>
            <p:cNvPr id="11" name="TextBox 10"/>
            <p:cNvSpPr txBox="1"/>
            <p:nvPr/>
          </p:nvSpPr>
          <p:spPr>
            <a:xfrm>
              <a:off x="8090451" y="4921771"/>
              <a:ext cx="5133009" cy="1608643"/>
            </a:xfrm>
            <a:prstGeom prst="rect">
              <a:avLst/>
            </a:prstGeom>
            <a:solidFill>
              <a:srgbClr val="FFFFFF"/>
            </a:solidFill>
            <a:ln w="5715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4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“Direct” or </a:t>
              </a:r>
              <a:r>
                <a:rPr kumimoji="0" lang="en-US" sz="4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Calibri"/>
                  <a:ea typeface="Calibri"/>
                  <a:cs typeface="Calibri"/>
                  <a:sym typeface="Calibri"/>
                </a:rPr>
                <a:t>“Explicit” </a:t>
              </a:r>
              <a:r>
                <a:rPr lang="en-US" sz="4800"/>
                <a:t>identifiers</a:t>
              </a:r>
              <a:endPara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8600881" y="4601409"/>
              <a:ext cx="0" cy="320362"/>
            </a:xfrm>
            <a:prstGeom prst="straightConnector1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  <a:tailEnd type="triangle"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2146305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Direct Identifiers </a:t>
            </a:r>
            <a:r>
              <a:rPr lang="en-US" dirty="0"/>
              <a:t>— Main function is to identify people.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SSN</a:t>
            </a:r>
          </a:p>
          <a:p>
            <a:pPr lvl="2"/>
            <a:r>
              <a:rPr lang="en-US" dirty="0"/>
              <a:t>Identifiers must be suppressed</a:t>
            </a:r>
          </a:p>
          <a:p>
            <a:endParaRPr lang="en-US" dirty="0"/>
          </a:p>
          <a:p>
            <a:r>
              <a:rPr lang="en-US" b="1" dirty="0"/>
              <a:t>Quasi-Identifiers</a:t>
            </a:r>
            <a:r>
              <a:rPr lang="en-US" dirty="0"/>
              <a:t> — Useful for analysis, but can also identify.</a:t>
            </a:r>
          </a:p>
          <a:p>
            <a:pPr lvl="1"/>
            <a:r>
              <a:rPr lang="en-US" dirty="0"/>
              <a:t>Date of Birth</a:t>
            </a:r>
          </a:p>
          <a:p>
            <a:pPr lvl="1"/>
            <a:r>
              <a:rPr lang="en-US" dirty="0"/>
              <a:t>Physical characteristics — height, weight, hair color, etc.</a:t>
            </a:r>
          </a:p>
          <a:p>
            <a:pPr lvl="1"/>
            <a:r>
              <a:rPr lang="en-US" dirty="0"/>
              <a:t>History, capabilities, etc.</a:t>
            </a:r>
          </a:p>
          <a:p>
            <a:pPr lvl="1"/>
            <a:endParaRPr lang="en-US" dirty="0"/>
          </a:p>
          <a:p>
            <a:r>
              <a:rPr lang="en-US" dirty="0"/>
              <a:t>Options for quasi-identifiers:</a:t>
            </a:r>
          </a:p>
          <a:p>
            <a:pPr lvl="1"/>
            <a:r>
              <a:rPr lang="en-US" b="1" dirty="0"/>
              <a:t>Suppression</a:t>
            </a:r>
            <a:r>
              <a:rPr lang="en-US" dirty="0"/>
              <a:t>     			January 1, 1980 → </a:t>
            </a:r>
            <a:r>
              <a:rPr lang="en-US" dirty="0">
                <a:solidFill>
                  <a:schemeClr val="tx1"/>
                </a:solidFill>
              </a:rPr>
              <a:t>XXXXXXXX, </a:t>
            </a:r>
            <a:r>
              <a:rPr lang="en-US" dirty="0"/>
              <a:t>1980</a:t>
            </a:r>
          </a:p>
          <a:p>
            <a:pPr lvl="1"/>
            <a:r>
              <a:rPr lang="en-US" b="1" dirty="0"/>
              <a:t>Generalization</a:t>
            </a:r>
            <a:r>
              <a:rPr lang="en-US" dirty="0"/>
              <a:t>				January 1, 1980 → 1980-1985</a:t>
            </a:r>
          </a:p>
          <a:p>
            <a:pPr lvl="1"/>
            <a:r>
              <a:rPr lang="en-US" b="1" dirty="0"/>
              <a:t>Swapping</a:t>
            </a:r>
            <a:r>
              <a:rPr lang="en-US" dirty="0"/>
              <a:t> </a:t>
            </a:r>
            <a:r>
              <a:rPr lang="en-US" sz="1900" dirty="0"/>
              <a:t>(between people)	</a:t>
            </a:r>
            <a:r>
              <a:rPr lang="en-US" dirty="0"/>
              <a:t>January 1, 1980 → February 29, 1984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de-identification with </a:t>
            </a:r>
            <a:br>
              <a:rPr lang="en-US" dirty="0"/>
            </a:br>
            <a:r>
              <a:rPr lang="en-US" dirty="0"/>
              <a:t>Direct Identifiers &amp; Quasi-Identifiers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800" y="4648200"/>
            <a:ext cx="3251200" cy="500648"/>
          </a:xfrm>
          <a:prstGeom prst="rect">
            <a:avLst/>
          </a:prstGeom>
        </p:spPr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_</a:t>
            </a:r>
          </a:p>
        </p:txBody>
      </p:sp>
    </p:spTree>
    <p:extLst>
      <p:ext uri="{BB962C8B-B14F-4D97-AF65-F5344CB8AC3E}">
        <p14:creationId xmlns:p14="http://schemas.microsoft.com/office/powerpoint/2010/main" val="39664386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HIPAA Privacy Rule “Safe Harbor” method</a:t>
            </a:r>
            <a:br>
              <a:rPr lang="en-US" dirty="0"/>
            </a:br>
            <a:r>
              <a:rPr lang="en-US" dirty="0"/>
              <a:t>is largely based on Sweeney’s findings.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1799"/>
            <a:ext cx="8239621" cy="7962247"/>
          </a:xfrm>
          <a:prstGeom prst="rect">
            <a:avLst/>
          </a:prstGeom>
        </p:spPr>
      </p:pic>
      <p:sp>
        <p:nvSpPr>
          <p:cNvPr id="5" name="Shape 95"/>
          <p:cNvSpPr/>
          <p:nvPr/>
        </p:nvSpPr>
        <p:spPr>
          <a:xfrm>
            <a:off x="7862425" y="7910644"/>
            <a:ext cx="6144305" cy="1454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/>
          <a:p>
            <a:r>
              <a:rPr lang="en-US" dirty="0" err="1"/>
              <a:t>HHS.gov</a:t>
            </a:r>
            <a:endParaRPr lang="en-US" dirty="0"/>
          </a:p>
          <a:p>
            <a:r>
              <a:rPr lang="en-US" dirty="0"/>
              <a:t>Health Information Privacy</a:t>
            </a:r>
          </a:p>
          <a:p>
            <a:r>
              <a:rPr lang="en-US" sz="12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www.hhs.gov/hipaa/for-professionals/privacy/special-topics/de-identification/</a:t>
            </a:r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652958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Must remove:</a:t>
            </a:r>
          </a:p>
          <a:p>
            <a:pPr lvl="2"/>
            <a:r>
              <a:rPr dirty="0"/>
              <a:t>Names</a:t>
            </a:r>
          </a:p>
          <a:p>
            <a:pPr lvl="2"/>
            <a:r>
              <a:rPr dirty="0"/>
              <a:t>Geographic subdivisions smaller than a state, except first 3 digits of ZIP, provided the combined ZIP codes contain more than 20,000 people.</a:t>
            </a:r>
          </a:p>
          <a:p>
            <a:pPr lvl="2"/>
            <a:r>
              <a:rPr dirty="0"/>
              <a:t>Dates directly related to an individual (except for “age 90 or older”)</a:t>
            </a:r>
          </a:p>
          <a:p>
            <a:pPr lvl="2"/>
            <a:r>
              <a:rPr dirty="0"/>
              <a:t>Individual numbers: phone, fax, SSN, medical record, account #s, etc.</a:t>
            </a:r>
          </a:p>
          <a:p>
            <a:pPr lvl="2"/>
            <a:r>
              <a:rPr dirty="0"/>
              <a:t>Email addresses, IP address, URLs</a:t>
            </a:r>
          </a:p>
          <a:p>
            <a:pPr lvl="2"/>
            <a:r>
              <a:rPr dirty="0"/>
              <a:t>Biometrics: fingerprints, voiceprints, photographs, etc.</a:t>
            </a:r>
          </a:p>
          <a:p>
            <a:pPr lvl="2"/>
            <a:r>
              <a:rPr dirty="0"/>
              <a:t>Any other uniquely identifying number, characteristic or code.</a:t>
            </a:r>
          </a:p>
          <a:p>
            <a:pPr lvl="1"/>
            <a:endParaRPr dirty="0"/>
          </a:p>
          <a:p>
            <a:r>
              <a:rPr dirty="0"/>
              <a:t>Estimated re-identification rate of this rule: 0.01% to 0.25%</a:t>
            </a:r>
          </a:p>
        </p:txBody>
      </p:sp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dirty="0"/>
              <a:t>HIPAA “Safe Harbor” rule: </a:t>
            </a:r>
            <a:br>
              <a:rPr lang="en-US" dirty="0"/>
            </a:br>
            <a:r>
              <a:rPr lang="en-US" dirty="0"/>
              <a:t>Medical records are de-identified if 18 data elements are removed</a:t>
            </a:r>
          </a:p>
        </p:txBody>
      </p:sp>
    </p:spTree>
    <p:extLst>
      <p:ext uri="{BB962C8B-B14F-4D97-AF65-F5344CB8AC3E}">
        <p14:creationId xmlns:p14="http://schemas.microsoft.com/office/powerpoint/2010/main" val="8189497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387" name="Shape 3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The same as HIPAA Safe Harbor, except:</a:t>
            </a:r>
          </a:p>
          <a:p>
            <a:pPr lvl="2"/>
            <a:r>
              <a:rPr lang="en-US" dirty="0"/>
              <a:t>Dates may remain (admission, discharge, service, DOB, DOD)</a:t>
            </a:r>
          </a:p>
          <a:p>
            <a:pPr lvl="2"/>
            <a:r>
              <a:rPr lang="en-US" dirty="0"/>
              <a:t>City, State, 5-digit ZIP code</a:t>
            </a:r>
          </a:p>
          <a:p>
            <a:pPr lvl="2"/>
            <a:r>
              <a:rPr lang="en-US" dirty="0"/>
              <a:t>Age in years, months, days, or hours</a:t>
            </a:r>
            <a:endParaRPr dirty="0"/>
          </a:p>
          <a:p>
            <a:pPr lvl="1"/>
            <a:endParaRPr dirty="0"/>
          </a:p>
          <a:p>
            <a:r>
              <a:rPr lang="en-US" dirty="0"/>
              <a:t>May be disclosed to an outside party:</a:t>
            </a:r>
          </a:p>
          <a:p>
            <a:pPr lvl="2"/>
            <a:r>
              <a:rPr lang="en-US" dirty="0"/>
              <a:t>Without a patient’s authorization or notification</a:t>
            </a:r>
          </a:p>
          <a:p>
            <a:pPr lvl="2"/>
            <a:r>
              <a:rPr lang="en-US"/>
              <a:t>But…</a:t>
            </a:r>
          </a:p>
          <a:p>
            <a:pPr lvl="2"/>
            <a:endParaRPr lang="en-US" dirty="0"/>
          </a:p>
          <a:p>
            <a:r>
              <a:rPr lang="en-US" dirty="0"/>
              <a:t>Must have a </a:t>
            </a:r>
            <a:r>
              <a:rPr lang="en-US" b="1" dirty="0"/>
              <a:t>data use agreement </a:t>
            </a:r>
            <a:r>
              <a:rPr lang="en-US" dirty="0"/>
              <a:t>in place:</a:t>
            </a:r>
          </a:p>
          <a:p>
            <a:pPr lvl="2"/>
            <a:r>
              <a:rPr lang="en-US" dirty="0"/>
              <a:t>Cannot release the data set</a:t>
            </a:r>
          </a:p>
          <a:p>
            <a:pPr lvl="2"/>
            <a:r>
              <a:rPr lang="en-US" dirty="0"/>
              <a:t>Cannot share with others without a DUA</a:t>
            </a:r>
          </a:p>
          <a:p>
            <a:endParaRPr dirty="0"/>
          </a:p>
        </p:txBody>
      </p:sp>
      <p:sp>
        <p:nvSpPr>
          <p:cNvPr id="388" name="Shape 3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HIPAA “Limited </a:t>
            </a:r>
            <a:r>
              <a:rPr lang="en-US" dirty="0" smtClean="0"/>
              <a:t>Datasets</a:t>
            </a:r>
            <a:r>
              <a:rPr lang="en-US" dirty="0"/>
              <a:t>:”</a:t>
            </a:r>
            <a:br>
              <a:rPr lang="en-US" dirty="0"/>
            </a:br>
            <a:r>
              <a:rPr lang="en-US" dirty="0"/>
              <a:t>Remove less information / More Useful / Restricted Use.</a:t>
            </a:r>
          </a:p>
        </p:txBody>
      </p:sp>
    </p:spTree>
    <p:extLst>
      <p:ext uri="{BB962C8B-B14F-4D97-AF65-F5344CB8AC3E}">
        <p14:creationId xmlns:p14="http://schemas.microsoft.com/office/powerpoint/2010/main" val="18022064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4000" dirty="0" smtClean="0">
                <a:latin typeface="Arial" charset="0"/>
              </a:rPr>
              <a:t>There is a trade-off between </a:t>
            </a:r>
            <a:r>
              <a:rPr lang="en-US" altLang="en-US" sz="4000" dirty="0" smtClean="0"/>
              <a:t>Information Quality </a:t>
            </a:r>
            <a:r>
              <a:rPr lang="en-US" altLang="en-US" sz="4000" dirty="0" smtClean="0">
                <a:latin typeface="Arial" charset="0"/>
              </a:rPr>
              <a:t>and </a:t>
            </a:r>
            <a:r>
              <a:rPr lang="en-US" altLang="en-US" sz="4000" dirty="0" smtClean="0"/>
              <a:t>Privacy Protection</a:t>
            </a:r>
            <a:endParaRPr lang="en-US" dirty="0"/>
          </a:p>
        </p:txBody>
      </p:sp>
      <p:sp>
        <p:nvSpPr>
          <p:cNvPr id="7170" name="Text Box 4"/>
          <p:cNvSpPr txBox="1">
            <a:spLocks noChangeArrowheads="1"/>
          </p:cNvSpPr>
          <p:nvPr/>
        </p:nvSpPr>
        <p:spPr bwMode="auto">
          <a:xfrm>
            <a:off x="7941719" y="6500144"/>
            <a:ext cx="1808508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60" b="1">
                <a:solidFill>
                  <a:schemeClr val="hlink"/>
                </a:solidFill>
                <a:latin typeface="Arial" charset="0"/>
              </a:rPr>
              <a:t>Poor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60" b="1">
                <a:solidFill>
                  <a:schemeClr val="hlink"/>
                </a:solidFill>
                <a:latin typeface="Arial" charset="0"/>
              </a:rPr>
              <a:t>Privacy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60" b="1">
                <a:solidFill>
                  <a:schemeClr val="hlink"/>
                </a:solidFill>
                <a:latin typeface="Arial" charset="0"/>
              </a:rPr>
              <a:t>Protection</a:t>
            </a:r>
          </a:p>
        </p:txBody>
      </p:sp>
      <p:sp>
        <p:nvSpPr>
          <p:cNvPr id="7172" name="Line 23"/>
          <p:cNvSpPr>
            <a:spLocks noChangeShapeType="1"/>
          </p:cNvSpPr>
          <p:nvPr/>
        </p:nvSpPr>
        <p:spPr bwMode="auto">
          <a:xfrm flipV="1">
            <a:off x="9970347" y="2492587"/>
            <a:ext cx="0" cy="531029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413"/>
          </a:p>
        </p:txBody>
      </p:sp>
      <p:sp>
        <p:nvSpPr>
          <p:cNvPr id="7173" name="Line 2"/>
          <p:cNvSpPr>
            <a:spLocks noChangeShapeType="1"/>
          </p:cNvSpPr>
          <p:nvPr/>
        </p:nvSpPr>
        <p:spPr bwMode="auto">
          <a:xfrm>
            <a:off x="2059093" y="8019627"/>
            <a:ext cx="8128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13"/>
          </a:p>
        </p:txBody>
      </p:sp>
      <p:sp>
        <p:nvSpPr>
          <p:cNvPr id="7174" name="Line 3"/>
          <p:cNvSpPr>
            <a:spLocks noChangeShapeType="1"/>
          </p:cNvSpPr>
          <p:nvPr/>
        </p:nvSpPr>
        <p:spPr bwMode="auto">
          <a:xfrm flipV="1">
            <a:off x="2059093" y="2275840"/>
            <a:ext cx="0" cy="5743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13"/>
          </a:p>
        </p:txBody>
      </p:sp>
      <p:sp>
        <p:nvSpPr>
          <p:cNvPr id="7175" name="Text Box 4"/>
          <p:cNvSpPr txBox="1">
            <a:spLocks noChangeArrowheads="1"/>
          </p:cNvSpPr>
          <p:nvPr/>
        </p:nvSpPr>
        <p:spPr bwMode="auto">
          <a:xfrm>
            <a:off x="4456723" y="7911254"/>
            <a:ext cx="2996333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82" b="1">
                <a:solidFill>
                  <a:schemeClr val="accent1"/>
                </a:solidFill>
                <a:latin typeface="Arial" charset="0"/>
              </a:rPr>
              <a:t>Information</a:t>
            </a:r>
          </a:p>
        </p:txBody>
      </p:sp>
      <p:sp>
        <p:nvSpPr>
          <p:cNvPr id="7176" name="Text Box 5"/>
          <p:cNvSpPr txBox="1">
            <a:spLocks noChangeArrowheads="1"/>
          </p:cNvSpPr>
          <p:nvPr/>
        </p:nvSpPr>
        <p:spPr bwMode="auto">
          <a:xfrm rot="-5400000">
            <a:off x="-1043333" y="4779366"/>
            <a:ext cx="5466560" cy="705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982" b="1">
                <a:solidFill>
                  <a:schemeClr val="accent1"/>
                </a:solidFill>
                <a:latin typeface="Arial" charset="0"/>
              </a:rPr>
              <a:t>Disclosure</a:t>
            </a:r>
            <a:r>
              <a:rPr lang="en-US" altLang="en-US" sz="3982" b="1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altLang="en-US" sz="3982" b="1">
                <a:solidFill>
                  <a:schemeClr val="accent1"/>
                </a:solidFill>
                <a:latin typeface="Arial" charset="0"/>
              </a:rPr>
              <a:t>Protection</a:t>
            </a:r>
          </a:p>
        </p:txBody>
      </p:sp>
      <p:sp>
        <p:nvSpPr>
          <p:cNvPr id="7177" name="Oval 7"/>
          <p:cNvSpPr>
            <a:spLocks noChangeArrowheads="1"/>
          </p:cNvSpPr>
          <p:nvPr/>
        </p:nvSpPr>
        <p:spPr bwMode="auto">
          <a:xfrm>
            <a:off x="9861973" y="2167467"/>
            <a:ext cx="216747" cy="21674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413"/>
          </a:p>
        </p:txBody>
      </p:sp>
      <p:sp>
        <p:nvSpPr>
          <p:cNvPr id="7179" name="Oval 10"/>
          <p:cNvSpPr>
            <a:spLocks noChangeArrowheads="1"/>
          </p:cNvSpPr>
          <p:nvPr/>
        </p:nvSpPr>
        <p:spPr bwMode="auto">
          <a:xfrm>
            <a:off x="8513166" y="4691296"/>
            <a:ext cx="216747" cy="216747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413"/>
          </a:p>
        </p:txBody>
      </p:sp>
      <p:sp>
        <p:nvSpPr>
          <p:cNvPr id="7180" name="Oval 11"/>
          <p:cNvSpPr>
            <a:spLocks noChangeArrowheads="1"/>
          </p:cNvSpPr>
          <p:nvPr/>
        </p:nvSpPr>
        <p:spPr bwMode="auto">
          <a:xfrm>
            <a:off x="9753600" y="7044267"/>
            <a:ext cx="216747" cy="21674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413"/>
          </a:p>
        </p:txBody>
      </p:sp>
      <p:sp>
        <p:nvSpPr>
          <p:cNvPr id="7181" name="Line 12"/>
          <p:cNvSpPr>
            <a:spLocks noChangeShapeType="1"/>
          </p:cNvSpPr>
          <p:nvPr/>
        </p:nvSpPr>
        <p:spPr bwMode="auto">
          <a:xfrm flipH="1" flipV="1">
            <a:off x="10078720" y="2384214"/>
            <a:ext cx="650240" cy="7586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413"/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>
            <a:off x="9861973" y="3104299"/>
            <a:ext cx="3146200" cy="302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accent1"/>
                </a:solidFill>
                <a:latin typeface="Arial" charset="0"/>
              </a:rPr>
              <a:t>Ideal  Situation</a:t>
            </a:r>
            <a:r>
              <a:rPr lang="en-US" altLang="en-US" b="1" dirty="0">
                <a:latin typeface="Arial" charset="0"/>
              </a:rPr>
              <a:t/>
            </a:r>
            <a:br>
              <a:rPr lang="en-US" altLang="en-US" b="1" dirty="0">
                <a:latin typeface="Arial" charset="0"/>
              </a:rPr>
            </a:br>
            <a:r>
              <a:rPr lang="en-US" altLang="en-US" b="1" dirty="0">
                <a:latin typeface="Arial" charset="0"/>
              </a:rPr>
              <a:t>Perfect Information &amp; </a:t>
            </a:r>
            <a:br>
              <a:rPr lang="en-US" altLang="en-US" b="1" dirty="0">
                <a:latin typeface="Arial" charset="0"/>
              </a:rPr>
            </a:br>
            <a:r>
              <a:rPr lang="en-US" altLang="en-US" b="1" dirty="0">
                <a:latin typeface="Arial" charset="0"/>
              </a:rPr>
              <a:t>Perfect Protection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1050" b="1" dirty="0">
              <a:latin typeface="Arial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chemeClr val="accent1"/>
                </a:solidFill>
                <a:latin typeface="Arial" charset="0"/>
              </a:rPr>
              <a:t>Not achievable</a:t>
            </a:r>
            <a:r>
              <a:rPr lang="en-US" altLang="en-US" sz="2000" b="1" dirty="0">
                <a:latin typeface="Arial" charset="0"/>
              </a:rPr>
              <a:t>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Arial" charset="0"/>
              </a:rPr>
              <a:t>due to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Arial" charset="0"/>
              </a:rPr>
              <a:t>mathematical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latin typeface="Arial" charset="0"/>
              </a:rPr>
              <a:t>constraints</a:t>
            </a:r>
            <a:r>
              <a:rPr lang="en-US" altLang="en-US" b="1" dirty="0">
                <a:latin typeface="Arial" charset="0"/>
              </a:rPr>
              <a:t> </a:t>
            </a:r>
          </a:p>
        </p:txBody>
      </p:sp>
      <p:sp>
        <p:nvSpPr>
          <p:cNvPr id="7183" name="Text Box 4"/>
          <p:cNvSpPr txBox="1">
            <a:spLocks noChangeArrowheads="1"/>
          </p:cNvSpPr>
          <p:nvPr/>
        </p:nvSpPr>
        <p:spPr bwMode="auto">
          <a:xfrm>
            <a:off x="8644796" y="8035623"/>
            <a:ext cx="221086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Optimal Precision,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dirty="0">
                <a:solidFill>
                  <a:schemeClr val="bg2"/>
                </a:solidFill>
                <a:latin typeface="Arial" charset="0"/>
              </a:rPr>
              <a:t>Lack of Bias</a:t>
            </a:r>
          </a:p>
        </p:txBody>
      </p:sp>
      <p:sp>
        <p:nvSpPr>
          <p:cNvPr id="7184" name="Text Box 4"/>
          <p:cNvSpPr txBox="1">
            <a:spLocks noChangeArrowheads="1"/>
          </p:cNvSpPr>
          <p:nvPr/>
        </p:nvSpPr>
        <p:spPr bwMode="auto">
          <a:xfrm>
            <a:off x="549033" y="1338886"/>
            <a:ext cx="1991251" cy="9677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b="1" dirty="0">
                <a:solidFill>
                  <a:schemeClr val="bg2"/>
                </a:solidFill>
                <a:latin typeface="Arial" charset="0"/>
              </a:rPr>
              <a:t>Complete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b="1" dirty="0">
                <a:solidFill>
                  <a:schemeClr val="bg2"/>
                </a:solidFill>
                <a:latin typeface="Arial" charset="0"/>
              </a:rPr>
              <a:t>Protection</a:t>
            </a:r>
          </a:p>
        </p:txBody>
      </p:sp>
      <p:sp>
        <p:nvSpPr>
          <p:cNvPr id="7185" name="Text Box 4"/>
          <p:cNvSpPr txBox="1">
            <a:spLocks noChangeArrowheads="1"/>
          </p:cNvSpPr>
          <p:nvPr/>
        </p:nvSpPr>
        <p:spPr bwMode="auto">
          <a:xfrm>
            <a:off x="251132" y="7758669"/>
            <a:ext cx="169790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>
                <a:solidFill>
                  <a:schemeClr val="bg2"/>
                </a:solidFill>
                <a:latin typeface="Arial" charset="0"/>
              </a:rPr>
              <a:t>No </a:t>
            </a:r>
            <a:r>
              <a:rPr lang="en-US" altLang="en-US" sz="1800" b="1" smtClean="0">
                <a:solidFill>
                  <a:schemeClr val="bg2"/>
                </a:solidFill>
                <a:latin typeface="Arial" charset="0"/>
              </a:rPr>
              <a:t>Protection</a:t>
            </a:r>
            <a:endParaRPr lang="en-US" altLang="en-US" sz="18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7186" name="Text Box 4"/>
          <p:cNvSpPr txBox="1">
            <a:spLocks noChangeArrowheads="1"/>
          </p:cNvSpPr>
          <p:nvPr/>
        </p:nvSpPr>
        <p:spPr bwMode="auto">
          <a:xfrm>
            <a:off x="2111884" y="2664179"/>
            <a:ext cx="2630848" cy="88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60" b="1">
                <a:solidFill>
                  <a:schemeClr val="hlink"/>
                </a:solidFill>
                <a:latin typeface="Arial" charset="0"/>
              </a:rPr>
              <a:t>Bad Decisions /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560" b="1">
                <a:solidFill>
                  <a:schemeClr val="hlink"/>
                </a:solidFill>
                <a:latin typeface="Arial" charset="0"/>
              </a:rPr>
              <a:t>Bad Science</a:t>
            </a:r>
          </a:p>
        </p:txBody>
      </p:sp>
      <p:sp>
        <p:nvSpPr>
          <p:cNvPr id="7187" name="Slide Number Placeholder 3"/>
          <p:cNvSpPr txBox="1">
            <a:spLocks noGrp="1"/>
          </p:cNvSpPr>
          <p:nvPr/>
        </p:nvSpPr>
        <p:spPr bwMode="gray">
          <a:xfrm>
            <a:off x="11921067" y="9207060"/>
            <a:ext cx="688623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fld id="{A603A337-1596-D046-8309-631E27463D11}" type="slidenum">
              <a:rPr lang="en-US" altLang="en-US" sz="1280"/>
              <a:pPr algn="r">
                <a:spcBef>
                  <a:spcPct val="0"/>
                </a:spcBef>
                <a:buClrTx/>
                <a:buSzTx/>
                <a:buFontTx/>
                <a:buNone/>
              </a:pPr>
              <a:t>36</a:t>
            </a:fld>
            <a:endParaRPr lang="en-US" altLang="en-US" sz="1280"/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2111884" y="2275840"/>
            <a:ext cx="7750089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413"/>
          </a:p>
        </p:txBody>
      </p:sp>
      <p:sp>
        <p:nvSpPr>
          <p:cNvPr id="7190" name="Oval 11"/>
          <p:cNvSpPr>
            <a:spLocks noChangeArrowheads="1"/>
          </p:cNvSpPr>
          <p:nvPr/>
        </p:nvSpPr>
        <p:spPr bwMode="auto">
          <a:xfrm>
            <a:off x="4985173" y="2600960"/>
            <a:ext cx="216747" cy="216747"/>
          </a:xfrm>
          <a:prstGeom prst="ellipse">
            <a:avLst/>
          </a:prstGeom>
          <a:solidFill>
            <a:schemeClr val="folHlink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413"/>
          </a:p>
        </p:txBody>
      </p:sp>
      <p:sp>
        <p:nvSpPr>
          <p:cNvPr id="7191" name="Text Box 4"/>
          <p:cNvSpPr txBox="1">
            <a:spLocks noChangeArrowheads="1"/>
          </p:cNvSpPr>
          <p:nvPr/>
        </p:nvSpPr>
        <p:spPr bwMode="auto">
          <a:xfrm>
            <a:off x="1896054" y="7997521"/>
            <a:ext cx="20414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50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>
                <a:solidFill>
                  <a:schemeClr val="tx1"/>
                </a:solidFill>
                <a:latin typeface="Trebuchet MS" charset="0"/>
              </a:defRPr>
            </a:lvl1pPr>
            <a:lvl2pPr marL="742950" indent="-28575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600">
                <a:solidFill>
                  <a:schemeClr val="tx1"/>
                </a:solidFill>
                <a:latin typeface="Trebuchet MS" charset="0"/>
              </a:defRPr>
            </a:lvl2pPr>
            <a:lvl3pPr marL="11430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3pPr>
            <a:lvl4pPr marL="1600200" indent="-228600" eaLnBrk="0" hangingPunct="0">
              <a:spcBef>
                <a:spcPct val="25000"/>
              </a:spcBef>
              <a:buClr>
                <a:schemeClr val="accent1"/>
              </a:buClr>
              <a:buChar char="—"/>
              <a:defRPr sz="1400">
                <a:solidFill>
                  <a:schemeClr val="tx1"/>
                </a:solidFill>
                <a:latin typeface="Trebuchet MS" charset="0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" charset="2"/>
              <a:buChar char="n"/>
              <a:defRPr sz="1400">
                <a:solidFill>
                  <a:schemeClr val="tx1"/>
                </a:solidFill>
                <a:latin typeface="Trebuchet MS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b="1" smtClean="0">
                <a:solidFill>
                  <a:schemeClr val="bg2"/>
                </a:solidFill>
                <a:latin typeface="Arial" charset="0"/>
              </a:rPr>
              <a:t>No Information</a:t>
            </a:r>
            <a:endParaRPr lang="en-US" altLang="en-US" sz="1800" b="1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Arc 8"/>
          <p:cNvSpPr/>
          <p:nvPr/>
        </p:nvSpPr>
        <p:spPr>
          <a:xfrm>
            <a:off x="-6509318" y="2275839"/>
            <a:ext cx="16479665" cy="11812481"/>
          </a:xfrm>
          <a:prstGeom prst="arc">
            <a:avLst>
              <a:gd name="adj1" fmla="val 16383523"/>
              <a:gd name="adj2" fmla="val 21532233"/>
            </a:avLst>
          </a:prstGeom>
          <a:noFill/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00391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Traditional disclosure avoidance </a:t>
            </a:r>
            <a:r>
              <a:rPr lang="en-US" dirty="0" smtClean="0">
                <a:solidFill>
                  <a:schemeClr val="tx2"/>
                </a:solidFill>
                <a:latin typeface="ZapfDingbatsITC" charset="0"/>
              </a:rPr>
              <a:t>✔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The push for microdata </a:t>
            </a:r>
            <a:r>
              <a:rPr lang="en-US" dirty="0" smtClean="0">
                <a:solidFill>
                  <a:schemeClr val="tx2"/>
                </a:solidFill>
                <a:latin typeface="ZapfDingbatsITC" charset="0"/>
              </a:rPr>
              <a:t>✔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r>
              <a:rPr lang="en-US" dirty="0"/>
              <a:t>Basic de-identification </a:t>
            </a:r>
            <a:r>
              <a:rPr lang="en-US" dirty="0">
                <a:solidFill>
                  <a:prstClr val="black"/>
                </a:solidFill>
                <a:latin typeface="ZapfDingbatsITC" charset="0"/>
              </a:rPr>
              <a:t>✔</a:t>
            </a:r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Famous re-identification controversies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Traditional Disclosure Avoidance at the US Census Bureau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today’s talk</a:t>
            </a:r>
          </a:p>
        </p:txBody>
      </p:sp>
    </p:spTree>
    <p:extLst>
      <p:ext uri="{BB962C8B-B14F-4D97-AF65-F5344CB8AC3E}">
        <p14:creationId xmlns:p14="http://schemas.microsoft.com/office/powerpoint/2010/main" val="231847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4798" y="-1"/>
            <a:ext cx="5402093" cy="1292353"/>
          </a:xfrm>
        </p:spPr>
        <p:txBody>
          <a:bodyPr/>
          <a:lstStyle/>
          <a:p>
            <a:r>
              <a:rPr lang="en-US" smtClean="0"/>
              <a:t>Famous Re-identification </a:t>
            </a:r>
            <a:r>
              <a:rPr lang="en-US" dirty="0" smtClean="0"/>
              <a:t>Cases</a:t>
            </a:r>
            <a:endParaRPr lang="en-US" dirty="0"/>
          </a:p>
        </p:txBody>
      </p:sp>
      <p:pic>
        <p:nvPicPr>
          <p:cNvPr id="4" name="Picture 2" descr="C:\Documents and Settings\malinba.VANDERBILT\Desktop\09a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7125" y="312597"/>
            <a:ext cx="5882322" cy="845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189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  <a:p>
            <a:endParaRPr dirty="0"/>
          </a:p>
          <a:p>
            <a:pPr lvl="2"/>
            <a:r>
              <a:rPr dirty="0"/>
              <a:t>The person doing the re-identification</a:t>
            </a:r>
            <a:br>
              <a:rPr dirty="0"/>
            </a:br>
            <a:r>
              <a:rPr dirty="0"/>
              <a:t>is sometimes called a “data intruder.”</a:t>
            </a:r>
            <a:endParaRPr lang="en-US" dirty="0"/>
          </a:p>
          <a:p>
            <a:pPr lvl="2"/>
            <a:endParaRPr lang="en-US" dirty="0"/>
          </a:p>
          <a:p>
            <a:pPr lvl="2"/>
            <a:r>
              <a:rPr lang="en-US" dirty="0"/>
              <a:t>Motivations:</a:t>
            </a:r>
            <a:endParaRPr dirty="0"/>
          </a:p>
        </p:txBody>
      </p:sp>
      <p:sp>
        <p:nvSpPr>
          <p:cNvPr id="306" name="Shape 30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Re-identification is called a “re-identification attack.”</a:t>
            </a:r>
          </a:p>
        </p:txBody>
      </p:sp>
      <p:grpSp>
        <p:nvGrpSpPr>
          <p:cNvPr id="309" name="Group 309"/>
          <p:cNvGrpSpPr/>
          <p:nvPr/>
        </p:nvGrpSpPr>
        <p:grpSpPr>
          <a:xfrm>
            <a:off x="7470176" y="1492679"/>
            <a:ext cx="1395882" cy="1842348"/>
            <a:chOff x="0" y="0"/>
            <a:chExt cx="1395880" cy="1842346"/>
          </a:xfrm>
        </p:grpSpPr>
        <p:pic>
          <p:nvPicPr>
            <p:cNvPr id="307" name="pasted-imag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395881" cy="18423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08" name="Shape 308"/>
            <p:cNvSpPr/>
            <p:nvPr/>
          </p:nvSpPr>
          <p:spPr>
            <a:xfrm>
              <a:off x="261362" y="86789"/>
              <a:ext cx="888732" cy="868018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chemeClr val="accent1"/>
              </a:solidFill>
              <a:prstDash val="solid"/>
              <a:bevel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ctr">
              <a:noAutofit/>
            </a:bodyPr>
            <a:lstStyle>
              <a:lvl1pPr algn="ctr"/>
            </a:lstStyle>
            <a:p>
              <a:r>
                <a:t>26</a:t>
              </a:r>
            </a:p>
          </p:txBody>
        </p:sp>
      </p:grpSp>
      <p:pic>
        <p:nvPicPr>
          <p:cNvPr id="310" name="pasted-ima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176" y="6145860"/>
            <a:ext cx="1395882" cy="184234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Shape 311"/>
          <p:cNvSpPr/>
          <p:nvPr/>
        </p:nvSpPr>
        <p:spPr>
          <a:xfrm>
            <a:off x="7464372" y="8143653"/>
            <a:ext cx="1407490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/>
            <a:r>
              <a:rPr dirty="0"/>
              <a:t>Theodore</a:t>
            </a:r>
          </a:p>
          <a:p>
            <a:pPr algn="ctr"/>
            <a:r>
              <a:rPr dirty="0"/>
              <a:t>Roosevelt</a:t>
            </a:r>
          </a:p>
        </p:txBody>
      </p:sp>
      <p:sp>
        <p:nvSpPr>
          <p:cNvPr id="312" name="Shape 312"/>
          <p:cNvSpPr/>
          <p:nvPr/>
        </p:nvSpPr>
        <p:spPr>
          <a:xfrm>
            <a:off x="8215717" y="3693954"/>
            <a:ext cx="1" cy="2296460"/>
          </a:xfrm>
          <a:prstGeom prst="line">
            <a:avLst/>
          </a:prstGeom>
          <a:ln w="76200">
            <a:solidFill>
              <a:schemeClr val="accent1"/>
            </a:solidFill>
            <a:bevel/>
            <a:tailEnd type="triangle"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/>
          <a:lstStyle/>
          <a:p>
            <a:pPr defTabSz="457200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8426370" y="5098220"/>
            <a:ext cx="3830727" cy="500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marL="143933" indent="-143933" defTabSz="457200">
              <a:spcBef>
                <a:spcPts val="500"/>
              </a:spcBef>
              <a:buClr>
                <a:srgbClr val="000000">
                  <a:alpha val="2000"/>
                </a:srgbClr>
              </a:buClr>
              <a:buSzPct val="100000"/>
              <a:buChar char="-"/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400" b="1" dirty="0">
                <a:latin typeface="+mj-ea"/>
                <a:ea typeface="+mj-ea"/>
              </a:rPr>
              <a:t>test the de-identification</a:t>
            </a:r>
          </a:p>
        </p:txBody>
      </p:sp>
      <p:sp>
        <p:nvSpPr>
          <p:cNvPr id="314" name="Shape 314"/>
          <p:cNvSpPr/>
          <p:nvPr/>
        </p:nvSpPr>
        <p:spPr>
          <a:xfrm>
            <a:off x="9572733" y="6069047"/>
            <a:ext cx="3170165" cy="1239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3933" indent="-143933" defTabSz="457200">
              <a:spcBef>
                <a:spcPts val="500"/>
              </a:spcBef>
              <a:buClr>
                <a:srgbClr val="000000">
                  <a:alpha val="2000"/>
                </a:srgbClr>
              </a:buClr>
              <a:buSzPct val="100000"/>
              <a:buChar char="-"/>
              <a:defRPr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>
                <a:latin typeface="+mj-ea"/>
                <a:ea typeface="+mj-ea"/>
              </a:rPr>
              <a:t>gain publicity or professional standing</a:t>
            </a:r>
          </a:p>
        </p:txBody>
      </p:sp>
      <p:sp>
        <p:nvSpPr>
          <p:cNvPr id="315" name="Shape 315"/>
          <p:cNvSpPr/>
          <p:nvPr/>
        </p:nvSpPr>
        <p:spPr>
          <a:xfrm>
            <a:off x="5274904" y="5380533"/>
            <a:ext cx="1894619" cy="86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/>
            </a:pPr>
            <a:r>
              <a:rPr dirty="0">
                <a:latin typeface="+mj-ea"/>
                <a:ea typeface="+mj-ea"/>
              </a:rPr>
              <a:t>Commercial</a:t>
            </a:r>
          </a:p>
          <a:p>
            <a:pPr>
              <a:defRPr b="1"/>
            </a:pPr>
            <a:r>
              <a:rPr dirty="0">
                <a:latin typeface="+mj-ea"/>
                <a:ea typeface="+mj-ea"/>
              </a:rPr>
              <a:t>Benefit</a:t>
            </a:r>
          </a:p>
        </p:txBody>
      </p:sp>
      <p:sp>
        <p:nvSpPr>
          <p:cNvPr id="316" name="Shape 316"/>
          <p:cNvSpPr/>
          <p:nvPr/>
        </p:nvSpPr>
        <p:spPr>
          <a:xfrm>
            <a:off x="9343384" y="7763350"/>
            <a:ext cx="2184763" cy="869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r>
              <a:rPr b="1" dirty="0">
                <a:latin typeface="+mj-ea"/>
                <a:ea typeface="+mj-ea"/>
              </a:rPr>
              <a:t>Harm the data</a:t>
            </a:r>
          </a:p>
          <a:p>
            <a:r>
              <a:rPr b="1" dirty="0">
                <a:latin typeface="+mj-ea"/>
                <a:ea typeface="+mj-ea"/>
              </a:rPr>
              <a:t>subject</a:t>
            </a:r>
          </a:p>
        </p:txBody>
      </p:sp>
      <p:sp>
        <p:nvSpPr>
          <p:cNvPr id="317" name="Shape 317"/>
          <p:cNvSpPr/>
          <p:nvPr/>
        </p:nvSpPr>
        <p:spPr>
          <a:xfrm>
            <a:off x="4580361" y="6876861"/>
            <a:ext cx="2957411" cy="1239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>
              <a:defRPr b="1"/>
            </a:pPr>
            <a:r>
              <a:rPr dirty="0">
                <a:latin typeface="+mj-ea"/>
                <a:ea typeface="+mj-ea"/>
              </a:rPr>
              <a:t>Harm or embarrass</a:t>
            </a:r>
          </a:p>
          <a:p>
            <a:pPr>
              <a:defRPr b="1"/>
            </a:pPr>
            <a:r>
              <a:rPr dirty="0">
                <a:latin typeface="+mj-ea"/>
                <a:ea typeface="+mj-ea"/>
              </a:rPr>
              <a:t>the de-identifying</a:t>
            </a:r>
          </a:p>
          <a:p>
            <a:pPr>
              <a:defRPr b="1"/>
            </a:pPr>
            <a:r>
              <a:rPr dirty="0">
                <a:latin typeface="+mj-ea"/>
                <a:ea typeface="+mj-ea"/>
              </a:rPr>
              <a:t>organization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1281" y="5268551"/>
            <a:ext cx="1729947" cy="209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1777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nimBg="1" advAuto="0"/>
      <p:bldP spid="314" grpId="0" animBg="1" advAuto="0"/>
      <p:bldP spid="315" grpId="0" animBg="1" advAuto="0"/>
      <p:bldP spid="316" grpId="0" animBg="1" advAuto="0"/>
      <p:bldP spid="317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tables can disclose information about individual people and firms.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605" t="7820" r="9108" b="3234"/>
          <a:stretch/>
        </p:blipFill>
        <p:spPr>
          <a:xfrm>
            <a:off x="325119" y="1292352"/>
            <a:ext cx="12107128" cy="6360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5040" y="7652513"/>
            <a:ext cx="11216640" cy="16086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Sensitive data</a:t>
            </a:r>
            <a:r>
              <a:rPr kumimoji="0" lang="en-US" sz="3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 values: “a data item which a data user could utilize to calculate another individual’s or establishment’s data. Sensitive data values must not be disclosed.”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7424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22343" indent="-122343" defTabSz="388620">
              <a:spcBef>
                <a:spcPts val="400"/>
              </a:spcBef>
              <a:defRPr sz="2890" b="1"/>
            </a:pPr>
            <a:r>
              <a:t>Identity disclosure</a:t>
            </a:r>
          </a:p>
          <a:p>
            <a:pPr marL="391564" lvl="1" indent="-294409" defTabSz="388620">
              <a:spcBef>
                <a:spcPts val="400"/>
              </a:spcBef>
              <a:defRPr sz="2550"/>
            </a:pPr>
            <a:r>
              <a:t>The attacker can link de-identified data to an individual.</a:t>
            </a:r>
          </a:p>
          <a:p>
            <a:pPr marL="391564" lvl="1" indent="-294409" defTabSz="388620">
              <a:spcBef>
                <a:spcPts val="400"/>
              </a:spcBef>
              <a:defRPr sz="2550"/>
            </a:pPr>
            <a:r>
              <a:t>Causes:</a:t>
            </a:r>
          </a:p>
          <a:p>
            <a:pPr marL="669290" lvl="2" indent="-362711" defTabSz="388620">
              <a:spcBef>
                <a:spcPts val="400"/>
              </a:spcBef>
              <a:defRPr sz="2380"/>
            </a:pPr>
            <a:r>
              <a:t>Insufficient de-identification </a:t>
            </a:r>
            <a:br/>
            <a:r>
              <a:t>(identifying information remains in the data set)</a:t>
            </a:r>
          </a:p>
          <a:p>
            <a:pPr marL="669290" lvl="2" indent="-362711" defTabSz="388620">
              <a:spcBef>
                <a:spcPts val="400"/>
              </a:spcBef>
              <a:defRPr sz="2380"/>
            </a:pPr>
            <a:r>
              <a:t>Re-identification by linking</a:t>
            </a:r>
          </a:p>
          <a:p>
            <a:pPr marL="669290" lvl="2" indent="-362711" defTabSz="388620">
              <a:spcBef>
                <a:spcPts val="400"/>
              </a:spcBef>
              <a:defRPr sz="2380"/>
            </a:pPr>
            <a:r>
              <a:t>Pseudonym reversal</a:t>
            </a:r>
          </a:p>
          <a:p>
            <a:pPr marL="122343" indent="-122343" defTabSz="388620">
              <a:spcBef>
                <a:spcPts val="400"/>
              </a:spcBef>
              <a:defRPr sz="2890"/>
            </a:pPr>
            <a:endParaRPr/>
          </a:p>
          <a:p>
            <a:pPr marL="122343" indent="-122343" defTabSz="388620">
              <a:spcBef>
                <a:spcPts val="400"/>
              </a:spcBef>
              <a:defRPr sz="2890" b="1"/>
            </a:pPr>
            <a:r>
              <a:t>Attribute disclosure</a:t>
            </a:r>
          </a:p>
          <a:p>
            <a:pPr marL="391564" lvl="1" indent="-294409" defTabSz="388620">
              <a:spcBef>
                <a:spcPts val="400"/>
              </a:spcBef>
              <a:defRPr sz="2550"/>
            </a:pPr>
            <a:r>
              <a:t>The dataset shows that all 20-year-old female patients from Q are left-handed.</a:t>
            </a:r>
          </a:p>
          <a:p>
            <a:pPr marL="669290" lvl="2" indent="-362711" defTabSz="388620">
              <a:spcBef>
                <a:spcPts val="400"/>
              </a:spcBef>
              <a:defRPr sz="2380"/>
            </a:pPr>
            <a:r>
              <a:t>Jane is a 20-year-old female patient from Q.</a:t>
            </a:r>
          </a:p>
          <a:p>
            <a:pPr marL="669290" lvl="2" indent="-362711" defTabSz="388620">
              <a:spcBef>
                <a:spcPts val="400"/>
              </a:spcBef>
              <a:defRPr sz="2380"/>
            </a:pPr>
            <a:r>
              <a:t>∴Jane is left-handed.</a:t>
            </a:r>
          </a:p>
          <a:p>
            <a:pPr marL="122343" indent="-122343" defTabSz="388620">
              <a:spcBef>
                <a:spcPts val="400"/>
              </a:spcBef>
              <a:defRPr sz="2890"/>
            </a:pPr>
            <a:endParaRPr/>
          </a:p>
          <a:p>
            <a:pPr marL="122343" indent="-122343" defTabSz="388620">
              <a:spcBef>
                <a:spcPts val="400"/>
              </a:spcBef>
              <a:defRPr sz="2890" b="1"/>
            </a:pPr>
            <a:r>
              <a:t>Inferential disclosure</a:t>
            </a:r>
          </a:p>
          <a:p>
            <a:pPr marL="391564" lvl="1" indent="-294409" defTabSz="388620">
              <a:spcBef>
                <a:spcPts val="400"/>
              </a:spcBef>
              <a:defRPr sz="2550"/>
            </a:pPr>
            <a:r>
              <a:t>Data show correlation between home income and purchase price.</a:t>
            </a:r>
          </a:p>
          <a:p>
            <a:pPr marL="391564" lvl="1" indent="-294409" defTabSz="388620">
              <a:spcBef>
                <a:spcPts val="400"/>
              </a:spcBef>
              <a:defRPr sz="2550"/>
            </a:pPr>
            <a:r>
              <a:t>Knowing Jane purchased a house for $X, we can infer Jane’s household income.</a:t>
            </a: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De-identified data </a:t>
            </a:r>
            <a:r>
              <a:rPr dirty="0"/>
              <a:t>can result in specific harms.</a:t>
            </a:r>
          </a:p>
        </p:txBody>
      </p:sp>
      <p:grpSp>
        <p:nvGrpSpPr>
          <p:cNvPr id="333" name="Group 333"/>
          <p:cNvGrpSpPr/>
          <p:nvPr/>
        </p:nvGrpSpPr>
        <p:grpSpPr>
          <a:xfrm>
            <a:off x="4323806" y="3977385"/>
            <a:ext cx="8366475" cy="3546821"/>
            <a:chOff x="0" y="0"/>
            <a:chExt cx="8357301" cy="4055826"/>
          </a:xfrm>
        </p:grpSpPr>
        <p:sp>
          <p:nvSpPr>
            <p:cNvPr id="330" name="Shape 330"/>
            <p:cNvSpPr/>
            <p:nvPr/>
          </p:nvSpPr>
          <p:spPr>
            <a:xfrm>
              <a:off x="4460810" y="0"/>
              <a:ext cx="3896492" cy="866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65023" tIns="65023" rIns="65023" bIns="65023" numCol="1" anchor="t">
              <a:spAutoFit/>
            </a:bodyPr>
            <a:lstStyle/>
            <a:p>
              <a:pPr>
                <a:defRPr b="1"/>
              </a:pPr>
              <a:r>
                <a:t>De-identification doesn’t</a:t>
              </a:r>
              <a:br/>
              <a:r>
                <a:t>help against these disclosures</a:t>
              </a:r>
            </a:p>
          </p:txBody>
        </p:sp>
        <p:sp>
          <p:nvSpPr>
            <p:cNvPr id="331" name="Shape 331"/>
            <p:cNvSpPr/>
            <p:nvPr/>
          </p:nvSpPr>
          <p:spPr>
            <a:xfrm flipH="1">
              <a:off x="141072" y="570113"/>
              <a:ext cx="4074470" cy="1096526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sp>
          <p:nvSpPr>
            <p:cNvPr id="332" name="Shape 332"/>
            <p:cNvSpPr/>
            <p:nvPr/>
          </p:nvSpPr>
          <p:spPr>
            <a:xfrm flipH="1">
              <a:off x="-1" y="711189"/>
              <a:ext cx="4342475" cy="3344638"/>
            </a:xfrm>
            <a:prstGeom prst="line">
              <a:avLst/>
            </a:prstGeom>
            <a:noFill/>
            <a:ln w="76200" cap="flat">
              <a:solidFill>
                <a:schemeClr val="accent1"/>
              </a:solidFill>
              <a:prstDash val="solid"/>
              <a:bevel/>
              <a:tailEnd type="triangle" w="med" len="med"/>
            </a:ln>
            <a:effectLst>
              <a:outerShdw blurRad="63500" dist="508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65023" tIns="65023" rIns="65023" bIns="65023" numCol="1" anchor="t">
              <a:noAutofit/>
            </a:bodyPr>
            <a:lstStyle/>
            <a:p>
              <a:pPr defTabSz="457200">
                <a:defRPr sz="16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42204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 b="1"/>
            </a:pPr>
            <a:r>
              <a:rPr dirty="0"/>
              <a:t>Release and Forget model</a:t>
            </a:r>
            <a:endParaRPr b="0" dirty="0"/>
          </a:p>
          <a:p>
            <a:pPr marL="506845" lvl="1" indent="-392545">
              <a:defRPr sz="3400" b="1"/>
            </a:pPr>
            <a:r>
              <a:rPr b="0" dirty="0"/>
              <a:t>De-identification data are published on the Internet</a:t>
            </a:r>
            <a:r>
              <a:rPr b="0" dirty="0" smtClean="0"/>
              <a:t>.</a:t>
            </a:r>
            <a:endParaRPr lang="en-US" b="0" dirty="0" smtClean="0"/>
          </a:p>
          <a:p>
            <a:pPr marL="833582" lvl="2" indent="-392545">
              <a:defRPr sz="3400" b="1"/>
            </a:pPr>
            <a:r>
              <a:rPr lang="en-US" dirty="0" smtClean="0"/>
              <a:t>e.g. American Community Survey PUMS</a:t>
            </a:r>
            <a:endParaRPr b="0" dirty="0"/>
          </a:p>
          <a:p>
            <a:pPr>
              <a:defRPr b="1"/>
            </a:pPr>
            <a:endParaRPr b="0" dirty="0"/>
          </a:p>
          <a:p>
            <a:pPr>
              <a:defRPr b="1"/>
            </a:pPr>
            <a:r>
              <a:rPr dirty="0"/>
              <a:t>Data Use Agreement (DUA) model:</a:t>
            </a:r>
          </a:p>
          <a:p>
            <a:pPr marL="506845" lvl="1" indent="-392545">
              <a:defRPr sz="3400" b="1"/>
            </a:pPr>
            <a:r>
              <a:rPr b="0" dirty="0"/>
              <a:t>Users assert that they will not attempt to re-identify.</a:t>
            </a:r>
          </a:p>
          <a:p>
            <a:pPr marL="506845" lvl="1" indent="-392545">
              <a:defRPr sz="3400" b="1"/>
            </a:pPr>
            <a:r>
              <a:rPr b="0" dirty="0"/>
              <a:t>Required for HIPAA “limited” data sets</a:t>
            </a:r>
            <a:r>
              <a:rPr b="0" dirty="0" smtClean="0"/>
              <a:t>.</a:t>
            </a:r>
            <a:endParaRPr lang="en-US" b="0" dirty="0" smtClean="0"/>
          </a:p>
          <a:p>
            <a:pPr marL="833582" lvl="2" indent="-392545">
              <a:defRPr sz="3400" b="1"/>
            </a:pPr>
            <a:r>
              <a:rPr lang="en-US" dirty="0" smtClean="0"/>
              <a:t>Census doesn’t do DUAs.</a:t>
            </a:r>
            <a:endParaRPr b="0" dirty="0"/>
          </a:p>
          <a:p>
            <a:pPr>
              <a:defRPr b="1"/>
            </a:pPr>
            <a:endParaRPr b="0" dirty="0"/>
          </a:p>
          <a:p>
            <a:pPr>
              <a:defRPr b="1"/>
            </a:pPr>
            <a:r>
              <a:rPr dirty="0"/>
              <a:t>Enclave </a:t>
            </a:r>
            <a:r>
              <a:rPr dirty="0" smtClean="0"/>
              <a:t>model:</a:t>
            </a:r>
            <a:r>
              <a:rPr lang="en-US" dirty="0" smtClean="0"/>
              <a:t> </a:t>
            </a:r>
            <a:endParaRPr dirty="0" smtClean="0"/>
          </a:p>
          <a:p>
            <a:pPr marL="506845" lvl="1" indent="-392545">
              <a:defRPr sz="3400" b="1"/>
            </a:pPr>
            <a:r>
              <a:rPr b="0" dirty="0" smtClean="0"/>
              <a:t>Users get access to a computer that has the data.</a:t>
            </a:r>
          </a:p>
          <a:p>
            <a:pPr marL="506845" lvl="1" indent="-392545">
              <a:defRPr sz="3400" b="1"/>
            </a:pPr>
            <a:r>
              <a:rPr b="0" dirty="0" smtClean="0"/>
              <a:t>Users </a:t>
            </a:r>
            <a:r>
              <a:rPr b="0" dirty="0"/>
              <a:t>can run queries, but not download the data</a:t>
            </a:r>
            <a:r>
              <a:rPr b="0" dirty="0" smtClean="0"/>
              <a:t>.</a:t>
            </a:r>
            <a:endParaRPr lang="en-US" b="0" dirty="0" smtClean="0"/>
          </a:p>
          <a:p>
            <a:pPr marL="833582" lvl="2" indent="-392545">
              <a:defRPr sz="3400" b="1"/>
            </a:pPr>
            <a:r>
              <a:rPr lang="en-US" dirty="0" smtClean="0"/>
              <a:t>e.g. Research Data Centers</a:t>
            </a:r>
            <a:endParaRPr b="0" dirty="0"/>
          </a:p>
        </p:txBody>
      </p:sp>
      <p:sp>
        <p:nvSpPr>
          <p:cNvPr id="337" name="Shape 3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Different “release models” can limit opportunities for </a:t>
            </a:r>
            <a:br/>
            <a:r>
              <a:t>re-identification.</a:t>
            </a:r>
          </a:p>
        </p:txBody>
      </p:sp>
    </p:spTree>
    <p:extLst>
      <p:ext uri="{BB962C8B-B14F-4D97-AF65-F5344CB8AC3E}">
        <p14:creationId xmlns:p14="http://schemas.microsoft.com/office/powerpoint/2010/main" val="562880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76645" y="2269825"/>
            <a:ext cx="6502400" cy="466794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8530" lvl="1" indent="-277090" defTabSz="365760">
              <a:spcBef>
                <a:spcPts val="400"/>
              </a:spcBef>
              <a:defRPr sz="2400" b="1"/>
            </a:pPr>
            <a:r>
              <a:rPr lang="en-US" dirty="0"/>
              <a:t>Credit Card Transactions — </a:t>
            </a:r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r>
              <a:rPr lang="en-US" dirty="0"/>
              <a:t>Mobility Traces </a:t>
            </a:r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r>
              <a:rPr lang="en-US" dirty="0"/>
              <a:t>Taxi Ride Data —</a:t>
            </a:r>
          </a:p>
        </p:txBody>
      </p:sp>
      <p:sp>
        <p:nvSpPr>
          <p:cNvPr id="390" name="Shape 390"/>
          <p:cNvSpPr>
            <a:spLocks noGrp="1"/>
          </p:cNvSpPr>
          <p:nvPr>
            <p:ph type="sldNum" sz="quarter" idx="4294967295"/>
          </p:nvPr>
        </p:nvSpPr>
        <p:spPr>
          <a:xfrm>
            <a:off x="12064365" y="9125683"/>
            <a:ext cx="741751" cy="6507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391" name="Shape 39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115146" indent="-115146" defTabSz="365760">
              <a:spcBef>
                <a:spcPts val="400"/>
              </a:spcBef>
              <a:defRPr sz="2720"/>
            </a:pPr>
            <a:r>
              <a:rPr dirty="0"/>
              <a:t>Examples include:</a:t>
            </a:r>
          </a:p>
          <a:p>
            <a:pPr marL="368530" lvl="1" indent="-277090" defTabSz="365760">
              <a:spcBef>
                <a:spcPts val="400"/>
              </a:spcBef>
              <a:defRPr sz="2400"/>
            </a:pPr>
            <a:r>
              <a:rPr lang="en-US" b="1" dirty="0"/>
              <a:t>AOL Search Data</a:t>
            </a:r>
          </a:p>
          <a:p>
            <a:pPr marL="368530" lvl="1" indent="-277090" defTabSz="365760">
              <a:spcBef>
                <a:spcPts val="400"/>
              </a:spcBef>
              <a:defRPr sz="2400"/>
            </a:pPr>
            <a:endParaRPr lang="en-US" b="1" dirty="0"/>
          </a:p>
          <a:p>
            <a:pPr marL="368530" lvl="1" indent="-277090" defTabSz="365760">
              <a:spcBef>
                <a:spcPts val="400"/>
              </a:spcBef>
              <a:defRPr sz="2400"/>
            </a:pPr>
            <a:endParaRPr lang="en-US" b="1" dirty="0"/>
          </a:p>
          <a:p>
            <a:pPr marL="368530" lvl="1" indent="-277090" defTabSz="365760">
              <a:spcBef>
                <a:spcPts val="400"/>
              </a:spcBef>
              <a:defRPr sz="2400"/>
            </a:pPr>
            <a:endParaRPr lang="en-US" b="1" dirty="0"/>
          </a:p>
          <a:p>
            <a:pPr marL="368530" lvl="1" indent="-277090" defTabSz="365760">
              <a:spcBef>
                <a:spcPts val="400"/>
              </a:spcBef>
              <a:defRPr sz="2400"/>
            </a:pPr>
            <a:endParaRPr lang="en-US" b="1" dirty="0"/>
          </a:p>
          <a:p>
            <a:pPr marL="368530" lvl="1" indent="-277090" defTabSz="365760">
              <a:spcBef>
                <a:spcPts val="400"/>
              </a:spcBef>
              <a:defRPr sz="2400"/>
            </a:pPr>
            <a:r>
              <a:rPr b="1" dirty="0"/>
              <a:t>Netflix Prize</a:t>
            </a:r>
            <a:r>
              <a:rPr dirty="0"/>
              <a:t>  </a:t>
            </a:r>
          </a:p>
          <a:p>
            <a:pPr marL="368530" lvl="1" indent="-277090" defTabSz="365760">
              <a:spcBef>
                <a:spcPts val="400"/>
              </a:spcBef>
              <a:defRPr sz="2400"/>
            </a:pPr>
            <a:endParaRPr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r>
              <a:rPr dirty="0"/>
              <a:t>Medical Tests</a:t>
            </a:r>
            <a:r>
              <a:rPr lang="en-US" dirty="0"/>
              <a:t>  </a:t>
            </a:r>
            <a:endParaRPr b="0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b="0" dirty="0"/>
          </a:p>
          <a:p>
            <a:pPr marL="368530" lvl="1" indent="-277090" defTabSz="365760">
              <a:spcBef>
                <a:spcPts val="400"/>
              </a:spcBef>
              <a:defRPr sz="2400" b="1"/>
            </a:pPr>
            <a:endParaRPr lang="en-US" dirty="0"/>
          </a:p>
        </p:txBody>
      </p:sp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Since 2000, there have been several high-profile incidents in which publicly released de-identified data were re-identified.</a:t>
            </a:r>
          </a:p>
        </p:txBody>
      </p:sp>
      <p:pic>
        <p:nvPicPr>
          <p:cNvPr id="393" name="pasted-ima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5131" y="4659689"/>
            <a:ext cx="1560863" cy="434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pasted-image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86398" y="6099427"/>
            <a:ext cx="1498331" cy="735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5" name="pasted-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47485" y="2264080"/>
            <a:ext cx="1254228" cy="612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0" h="21578" extrusionOk="0">
                <a:moveTo>
                  <a:pt x="10911" y="0"/>
                </a:moveTo>
                <a:lnTo>
                  <a:pt x="8735" y="1202"/>
                </a:lnTo>
                <a:cubicBezTo>
                  <a:pt x="4754" y="3401"/>
                  <a:pt x="0" y="6777"/>
                  <a:pt x="0" y="7406"/>
                </a:cubicBezTo>
                <a:cubicBezTo>
                  <a:pt x="0" y="7741"/>
                  <a:pt x="668" y="9221"/>
                  <a:pt x="1487" y="10703"/>
                </a:cubicBezTo>
                <a:cubicBezTo>
                  <a:pt x="2815" y="13109"/>
                  <a:pt x="3047" y="13802"/>
                  <a:pt x="3628" y="17159"/>
                </a:cubicBezTo>
                <a:cubicBezTo>
                  <a:pt x="3985" y="19228"/>
                  <a:pt x="4395" y="21087"/>
                  <a:pt x="4542" y="21281"/>
                </a:cubicBezTo>
                <a:cubicBezTo>
                  <a:pt x="4704" y="21497"/>
                  <a:pt x="4993" y="21600"/>
                  <a:pt x="5421" y="21574"/>
                </a:cubicBezTo>
                <a:cubicBezTo>
                  <a:pt x="6707" y="21498"/>
                  <a:pt x="9269" y="20294"/>
                  <a:pt x="13611" y="17788"/>
                </a:cubicBezTo>
                <a:cubicBezTo>
                  <a:pt x="14969" y="17004"/>
                  <a:pt x="16764" y="16266"/>
                  <a:pt x="17600" y="16139"/>
                </a:cubicBezTo>
                <a:cubicBezTo>
                  <a:pt x="18436" y="16012"/>
                  <a:pt x="19648" y="15612"/>
                  <a:pt x="20294" y="15259"/>
                </a:cubicBezTo>
                <a:cubicBezTo>
                  <a:pt x="21270" y="14723"/>
                  <a:pt x="21483" y="14421"/>
                  <a:pt x="21542" y="13414"/>
                </a:cubicBezTo>
                <a:cubicBezTo>
                  <a:pt x="21600" y="12409"/>
                  <a:pt x="21380" y="11888"/>
                  <a:pt x="20253" y="10354"/>
                </a:cubicBezTo>
                <a:cubicBezTo>
                  <a:pt x="19506" y="9338"/>
                  <a:pt x="18758" y="8510"/>
                  <a:pt x="18589" y="8510"/>
                </a:cubicBezTo>
                <a:cubicBezTo>
                  <a:pt x="18420" y="8510"/>
                  <a:pt x="17987" y="7826"/>
                  <a:pt x="17627" y="6987"/>
                </a:cubicBezTo>
                <a:cubicBezTo>
                  <a:pt x="16866" y="5209"/>
                  <a:pt x="15929" y="4140"/>
                  <a:pt x="13025" y="1747"/>
                </a:cubicBezTo>
                <a:lnTo>
                  <a:pt x="1091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96" name="pasted-imag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2076" y="4260478"/>
            <a:ext cx="770818" cy="11583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7" name="pasted-image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9955" y="6267041"/>
            <a:ext cx="1723972" cy="675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7665" y="2365981"/>
            <a:ext cx="965328" cy="10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881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Goal: Support web information retrieval research</a:t>
            </a:r>
          </a:p>
          <a:p>
            <a:pPr lvl="1"/>
            <a:r>
              <a:rPr lang="en-US" altLang="en-US" dirty="0" smtClean="0"/>
              <a:t>650k customers, 20 mil. queries, 3 mo. period</a:t>
            </a:r>
          </a:p>
          <a:p>
            <a:pPr lvl="1"/>
            <a:r>
              <a:rPr lang="en-US" altLang="en-US" dirty="0" smtClean="0"/>
              <a:t>Names replaced with persistent pseudonyms</a:t>
            </a:r>
            <a:endParaRPr lang="en-US" altLang="en-US" dirty="0"/>
          </a:p>
        </p:txBody>
      </p:sp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The AOL Search Log Case of 2006</a:t>
            </a:r>
            <a:endParaRPr lang="en-US" alt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5991915"/>
              </p:ext>
            </p:extLst>
          </p:nvPr>
        </p:nvGraphicFramePr>
        <p:xfrm>
          <a:off x="3826934" y="5001008"/>
          <a:ext cx="8527626" cy="295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7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547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977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033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7165">
                <a:tc>
                  <a:txBody>
                    <a:bodyPr/>
                    <a:lstStyle/>
                    <a:p>
                      <a:r>
                        <a:rPr lang="en-US" sz="4000" b="1" dirty="0"/>
                        <a:t>Name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b="1" dirty="0"/>
                        <a:t>Query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b="1" dirty="0"/>
                        <a:t>Date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b="1" dirty="0"/>
                        <a:t>Time</a:t>
                      </a:r>
                    </a:p>
                  </a:txBody>
                  <a:tcPr marL="130055" marR="130055" marT="65044" marB="6504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7165">
                <a:tc>
                  <a:txBody>
                    <a:bodyPr/>
                    <a:lstStyle/>
                    <a:p>
                      <a:r>
                        <a:rPr lang="en-US" sz="4000" dirty="0"/>
                        <a:t>John Doe</a:t>
                      </a:r>
                    </a:p>
                  </a:txBody>
                  <a:tcPr marL="130055" marR="130055" marT="65044" marB="6504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Books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1/2/05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16:52</a:t>
                      </a:r>
                    </a:p>
                  </a:txBody>
                  <a:tcPr marL="130055" marR="130055" marT="65044" marB="65044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7165">
                <a:tc>
                  <a:txBody>
                    <a:bodyPr/>
                    <a:lstStyle/>
                    <a:p>
                      <a:r>
                        <a:rPr lang="en-US" sz="4000" dirty="0"/>
                        <a:t>Bob Smith</a:t>
                      </a:r>
                    </a:p>
                  </a:txBody>
                  <a:tcPr marL="130055" marR="130055" marT="65044" marB="6504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Payscale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1/4/05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23:41</a:t>
                      </a:r>
                    </a:p>
                  </a:txBody>
                  <a:tcPr marL="130055" marR="130055" marT="65044" marB="65044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7165">
                <a:tc>
                  <a:txBody>
                    <a:bodyPr/>
                    <a:lstStyle/>
                    <a:p>
                      <a:r>
                        <a:rPr lang="en-US" sz="4000" dirty="0"/>
                        <a:t>John Doe</a:t>
                      </a:r>
                    </a:p>
                  </a:txBody>
                  <a:tcPr marL="130055" marR="130055" marT="65044" marB="65044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Porn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1/8/05</a:t>
                      </a:r>
                    </a:p>
                  </a:txBody>
                  <a:tcPr marL="130055" marR="130055" marT="65044" marB="65044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03:15</a:t>
                      </a:r>
                    </a:p>
                  </a:txBody>
                  <a:tcPr marL="130055" marR="130055" marT="65044" marB="65044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192382"/>
              </p:ext>
            </p:extLst>
          </p:nvPr>
        </p:nvGraphicFramePr>
        <p:xfrm>
          <a:off x="792480" y="5001008"/>
          <a:ext cx="3154115" cy="295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41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7165">
                <a:tc>
                  <a:txBody>
                    <a:bodyPr/>
                    <a:lstStyle/>
                    <a:p>
                      <a:r>
                        <a:rPr lang="en-US" sz="4000" b="1" dirty="0"/>
                        <a:t>Pseudonym</a:t>
                      </a:r>
                    </a:p>
                  </a:txBody>
                  <a:tcPr marL="130055" marR="130055" marT="65044" marB="65044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71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30055" marR="130055" marT="65044" marB="6504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71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2</a:t>
                      </a:r>
                    </a:p>
                  </a:txBody>
                  <a:tcPr marL="130055" marR="130055" marT="65044" marB="6504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716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 marL="130055" marR="130055" marT="65044" marB="65044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694020"/>
              </p:ext>
            </p:extLst>
          </p:nvPr>
        </p:nvGraphicFramePr>
        <p:xfrm>
          <a:off x="3921760" y="5001008"/>
          <a:ext cx="2625795" cy="2958752"/>
        </p:xfrm>
        <a:graphic>
          <a:graphicData uri="http://schemas.openxmlformats.org/drawingml/2006/table">
            <a:tbl>
              <a:tblPr/>
              <a:tblGrid>
                <a:gridCol w="26257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738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Name</a:t>
                      </a:r>
                    </a:p>
                  </a:txBody>
                  <a:tcPr marL="130092" marR="130092" marT="65044" marB="650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8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30092" marR="130092" marT="65044" marB="650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8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30092" marR="130092" marT="65044" marB="650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82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4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30092" marR="130092" marT="65044" marB="6504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06433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User Queries</a:t>
            </a:r>
          </a:p>
        </p:txBody>
      </p:sp>
      <p:sp>
        <p:nvSpPr>
          <p:cNvPr id="4" name="Folded Corner 3"/>
          <p:cNvSpPr>
            <a:spLocks noChangeArrowheads="1"/>
          </p:cNvSpPr>
          <p:nvPr/>
        </p:nvSpPr>
        <p:spPr bwMode="auto">
          <a:xfrm>
            <a:off x="866987" y="2167467"/>
            <a:ext cx="4118187" cy="1625600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/>
              <a:t>User 2178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foods to avoid when breast feeding</a:t>
            </a:r>
          </a:p>
        </p:txBody>
      </p:sp>
      <p:sp>
        <p:nvSpPr>
          <p:cNvPr id="5" name="Folded Corner 4"/>
          <p:cNvSpPr>
            <a:spLocks noChangeArrowheads="1"/>
          </p:cNvSpPr>
          <p:nvPr/>
        </p:nvSpPr>
        <p:spPr bwMode="auto">
          <a:xfrm>
            <a:off x="7477760" y="1625600"/>
            <a:ext cx="4443307" cy="1300480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 dirty="0"/>
              <a:t>User 3482401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dirty="0"/>
              <a:t>calorie counting</a:t>
            </a:r>
          </a:p>
        </p:txBody>
      </p:sp>
      <p:sp>
        <p:nvSpPr>
          <p:cNvPr id="6" name="Folded Corner 5"/>
          <p:cNvSpPr>
            <a:spLocks noChangeArrowheads="1"/>
          </p:cNvSpPr>
          <p:nvPr/>
        </p:nvSpPr>
        <p:spPr bwMode="auto">
          <a:xfrm>
            <a:off x="7477760" y="5527040"/>
            <a:ext cx="4443307" cy="1625600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/>
              <a:t>User 3483689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Time after time</a:t>
            </a:r>
          </a:p>
        </p:txBody>
      </p:sp>
      <p:sp>
        <p:nvSpPr>
          <p:cNvPr id="7" name="Folded Corner 6"/>
          <p:cNvSpPr>
            <a:spLocks noChangeArrowheads="1"/>
          </p:cNvSpPr>
          <p:nvPr/>
        </p:nvSpPr>
        <p:spPr bwMode="auto">
          <a:xfrm>
            <a:off x="433494" y="4551680"/>
            <a:ext cx="5310293" cy="1300480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/>
              <a:t>User 3505202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depression and medical leave</a:t>
            </a:r>
          </a:p>
        </p:txBody>
      </p:sp>
      <p:sp>
        <p:nvSpPr>
          <p:cNvPr id="8" name="Folded Corner 7"/>
          <p:cNvSpPr>
            <a:spLocks noChangeArrowheads="1"/>
          </p:cNvSpPr>
          <p:nvPr/>
        </p:nvSpPr>
        <p:spPr bwMode="auto">
          <a:xfrm>
            <a:off x="7477760" y="3576320"/>
            <a:ext cx="4443307" cy="1517227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 dirty="0"/>
              <a:t>User 7268042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dirty="0"/>
              <a:t>fear that spouse contemplating cheating</a:t>
            </a:r>
          </a:p>
        </p:txBody>
      </p:sp>
      <p:sp>
        <p:nvSpPr>
          <p:cNvPr id="9" name="Folded Corner 8"/>
          <p:cNvSpPr>
            <a:spLocks noChangeArrowheads="1"/>
          </p:cNvSpPr>
          <p:nvPr/>
        </p:nvSpPr>
        <p:spPr bwMode="auto">
          <a:xfrm>
            <a:off x="866987" y="6328712"/>
            <a:ext cx="4443307" cy="1300480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/>
              <a:t>User 47122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dirty="0"/>
              <a:t>Child porno</a:t>
            </a:r>
          </a:p>
        </p:txBody>
      </p:sp>
      <p:sp>
        <p:nvSpPr>
          <p:cNvPr id="10" name="Folded Corner 9"/>
          <p:cNvSpPr>
            <a:spLocks noChangeArrowheads="1"/>
          </p:cNvSpPr>
          <p:nvPr/>
        </p:nvSpPr>
        <p:spPr bwMode="auto">
          <a:xfrm>
            <a:off x="866987" y="7754497"/>
            <a:ext cx="4551680" cy="1300480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 dirty="0"/>
              <a:t>User 31350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dirty="0"/>
              <a:t>How to kill oneself with gas</a:t>
            </a:r>
          </a:p>
        </p:txBody>
      </p:sp>
      <p:sp>
        <p:nvSpPr>
          <p:cNvPr id="12" name="Folded Corner 11"/>
          <p:cNvSpPr>
            <a:spLocks noChangeArrowheads="1"/>
          </p:cNvSpPr>
          <p:nvPr/>
        </p:nvSpPr>
        <p:spPr bwMode="auto">
          <a:xfrm>
            <a:off x="7477760" y="7694507"/>
            <a:ext cx="4443307" cy="1625600"/>
          </a:xfrm>
          <a:prstGeom prst="foldedCorner">
            <a:avLst>
              <a:gd name="adj" fmla="val 16667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u="sng"/>
              <a:t>User 3483689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Wind beneath my wings</a:t>
            </a:r>
          </a:p>
        </p:txBody>
      </p:sp>
      <p:cxnSp>
        <p:nvCxnSpPr>
          <p:cNvPr id="14" name="Straight Connector 13"/>
          <p:cNvCxnSpPr>
            <a:cxnSpLocks noChangeShapeType="1"/>
            <a:stCxn id="6" idx="2"/>
            <a:endCxn id="12" idx="0"/>
          </p:cNvCxnSpPr>
          <p:nvPr/>
        </p:nvCxnSpPr>
        <p:spPr bwMode="auto">
          <a:xfrm rot="5400000">
            <a:off x="9428481" y="7423574"/>
            <a:ext cx="541867" cy="4516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16177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en-US" sz="4000" b="1" smtClean="0"/>
              <a:t>	User 4417749 issued hundreds of searches</a:t>
            </a:r>
            <a:endParaRPr lang="en-US" altLang="en-US" sz="4000" b="1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altLang="en-US" sz="4000" dirty="0" smtClean="0">
                <a:solidFill>
                  <a:srgbClr val="C00000"/>
                </a:solidFill>
                <a:latin typeface="+mj-lt"/>
              </a:rPr>
              <a:t>A </a:t>
            </a:r>
            <a:r>
              <a:rPr lang="en-US" altLang="en-US" sz="4000" dirty="0">
                <a:solidFill>
                  <a:srgbClr val="C00000"/>
                </a:solidFill>
                <a:latin typeface="+mj-lt"/>
              </a:rPr>
              <a:t>face exposed for AOL searcher no. 4417749.</a:t>
            </a:r>
            <a:br>
              <a:rPr lang="en-US" altLang="en-US" sz="4000" dirty="0">
                <a:solidFill>
                  <a:srgbClr val="C00000"/>
                </a:solidFill>
                <a:latin typeface="+mj-lt"/>
              </a:rPr>
            </a:br>
            <a:r>
              <a:rPr lang="en-US" altLang="en-US" sz="4000" dirty="0">
                <a:solidFill>
                  <a:srgbClr val="C00000"/>
                </a:solidFill>
                <a:latin typeface="+mj-lt"/>
              </a:rPr>
              <a:t>New York Times.  Aug 9, 2006</a:t>
            </a:r>
            <a:r>
              <a:rPr lang="en-US" altLang="en-US" sz="4000" dirty="0" smtClean="0">
                <a:solidFill>
                  <a:srgbClr val="C00000"/>
                </a:solidFill>
                <a:latin typeface="+mj-lt"/>
              </a:rPr>
              <a:t>. (</a:t>
            </a:r>
            <a:r>
              <a:rPr lang="en-US" altLang="en-US" sz="4000" dirty="0" err="1">
                <a:solidFill>
                  <a:srgbClr val="C00000"/>
                </a:solidFill>
              </a:rPr>
              <a:t>Barbaro</a:t>
            </a:r>
            <a:r>
              <a:rPr lang="en-US" altLang="en-US" sz="4000" dirty="0">
                <a:solidFill>
                  <a:srgbClr val="C00000"/>
                </a:solidFill>
              </a:rPr>
              <a:t> &amp; </a:t>
            </a:r>
            <a:r>
              <a:rPr lang="en-US" altLang="en-US" sz="4000" dirty="0" smtClean="0">
                <a:solidFill>
                  <a:srgbClr val="C00000"/>
                </a:solidFill>
              </a:rPr>
              <a:t>Zeller)</a:t>
            </a:r>
            <a:endParaRPr lang="en-US" dirty="0">
              <a:latin typeface="+mj-lt"/>
            </a:endParaRPr>
          </a:p>
        </p:txBody>
      </p:sp>
      <p:sp>
        <p:nvSpPr>
          <p:cNvPr id="13317" name="Folded Corner 5"/>
          <p:cNvSpPr>
            <a:spLocks noChangeArrowheads="1"/>
          </p:cNvSpPr>
          <p:nvPr/>
        </p:nvSpPr>
        <p:spPr bwMode="auto">
          <a:xfrm>
            <a:off x="650240" y="4009813"/>
            <a:ext cx="2962204" cy="866987"/>
          </a:xfrm>
          <a:prstGeom prst="foldedCorner">
            <a:avLst>
              <a:gd name="adj" fmla="val 16667"/>
            </a:avLst>
          </a:prstGeom>
          <a:solidFill>
            <a:srgbClr val="00B0F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 dirty="0"/>
              <a:t>Numb fingers</a:t>
            </a:r>
          </a:p>
        </p:txBody>
      </p:sp>
      <p:sp>
        <p:nvSpPr>
          <p:cNvPr id="7" name="Folded Corner 6"/>
          <p:cNvSpPr>
            <a:spLocks noChangeArrowheads="1"/>
          </p:cNvSpPr>
          <p:nvPr/>
        </p:nvSpPr>
        <p:spPr bwMode="auto">
          <a:xfrm>
            <a:off x="2962205" y="4443307"/>
            <a:ext cx="2962204" cy="866987"/>
          </a:xfrm>
          <a:prstGeom prst="foldedCorner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/>
          <a:p>
            <a:pPr algn="ctr">
              <a:defRPr/>
            </a:pPr>
            <a:r>
              <a:rPr lang="en-US" sz="3413" dirty="0"/>
              <a:t>60 single men</a:t>
            </a:r>
          </a:p>
        </p:txBody>
      </p:sp>
      <p:sp>
        <p:nvSpPr>
          <p:cNvPr id="13319" name="Folded Corner 7"/>
          <p:cNvSpPr>
            <a:spLocks noChangeArrowheads="1"/>
          </p:cNvSpPr>
          <p:nvPr/>
        </p:nvSpPr>
        <p:spPr bwMode="auto">
          <a:xfrm>
            <a:off x="5635414" y="4009813"/>
            <a:ext cx="2962204" cy="866987"/>
          </a:xfrm>
          <a:prstGeom prst="foldedCorner">
            <a:avLst>
              <a:gd name="adj" fmla="val 16667"/>
            </a:avLst>
          </a:prstGeom>
          <a:solidFill>
            <a:srgbClr val="00B0F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Dog that urinates on everything</a:t>
            </a:r>
          </a:p>
        </p:txBody>
      </p:sp>
      <p:sp>
        <p:nvSpPr>
          <p:cNvPr id="9" name="Folded Corner 8"/>
          <p:cNvSpPr>
            <a:spLocks noChangeArrowheads="1"/>
          </p:cNvSpPr>
          <p:nvPr/>
        </p:nvSpPr>
        <p:spPr bwMode="auto">
          <a:xfrm>
            <a:off x="3684693" y="5093547"/>
            <a:ext cx="3467947" cy="866987"/>
          </a:xfrm>
          <a:prstGeom prst="foldedCorner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/>
          <a:p>
            <a:pPr algn="ctr">
              <a:defRPr/>
            </a:pPr>
            <a:r>
              <a:rPr lang="en-US" sz="3413" dirty="0"/>
              <a:t>Last name = “Arnold”</a:t>
            </a:r>
          </a:p>
        </p:txBody>
      </p:sp>
      <p:sp>
        <p:nvSpPr>
          <p:cNvPr id="11" name="Folded Corner 10"/>
          <p:cNvSpPr>
            <a:spLocks noChangeArrowheads="1"/>
          </p:cNvSpPr>
          <p:nvPr/>
        </p:nvSpPr>
        <p:spPr bwMode="auto">
          <a:xfrm>
            <a:off x="758613" y="6494544"/>
            <a:ext cx="4985174" cy="1741830"/>
          </a:xfrm>
          <a:prstGeom prst="foldedCorner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/>
          <a:p>
            <a:pPr algn="ctr">
              <a:defRPr/>
            </a:pPr>
            <a:r>
              <a:rPr lang="en-US" sz="3413" dirty="0"/>
              <a:t>Homes sold in shadow lack subdivision gwinnett county georgia</a:t>
            </a:r>
          </a:p>
        </p:txBody>
      </p:sp>
      <p:sp>
        <p:nvSpPr>
          <p:cNvPr id="13322" name="Folded Corner 11"/>
          <p:cNvSpPr>
            <a:spLocks noChangeArrowheads="1"/>
          </p:cNvSpPr>
          <p:nvPr/>
        </p:nvSpPr>
        <p:spPr bwMode="auto">
          <a:xfrm>
            <a:off x="9645227" y="3793067"/>
            <a:ext cx="2817707" cy="866987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Hand tremors</a:t>
            </a:r>
          </a:p>
        </p:txBody>
      </p:sp>
      <p:sp>
        <p:nvSpPr>
          <p:cNvPr id="13323" name="Folded Corner 12"/>
          <p:cNvSpPr>
            <a:spLocks noChangeArrowheads="1"/>
          </p:cNvSpPr>
          <p:nvPr/>
        </p:nvSpPr>
        <p:spPr bwMode="auto">
          <a:xfrm>
            <a:off x="5960534" y="6935894"/>
            <a:ext cx="3684693" cy="1083733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Nicotine effects on the body</a:t>
            </a:r>
          </a:p>
        </p:txBody>
      </p:sp>
      <p:sp>
        <p:nvSpPr>
          <p:cNvPr id="13324" name="Folded Corner 13"/>
          <p:cNvSpPr>
            <a:spLocks noChangeArrowheads="1"/>
          </p:cNvSpPr>
          <p:nvPr/>
        </p:nvSpPr>
        <p:spPr bwMode="auto">
          <a:xfrm>
            <a:off x="8236374" y="7694507"/>
            <a:ext cx="3684693" cy="866987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bipolar</a:t>
            </a:r>
          </a:p>
        </p:txBody>
      </p:sp>
      <p:sp>
        <p:nvSpPr>
          <p:cNvPr id="13325" name="Folded Corner 14"/>
          <p:cNvSpPr>
            <a:spLocks noChangeArrowheads="1"/>
          </p:cNvSpPr>
          <p:nvPr/>
        </p:nvSpPr>
        <p:spPr bwMode="auto">
          <a:xfrm>
            <a:off x="2817707" y="7802880"/>
            <a:ext cx="3684693" cy="866987"/>
          </a:xfrm>
          <a:prstGeom prst="foldedCorner">
            <a:avLst>
              <a:gd name="adj" fmla="val 16667"/>
            </a:avLst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/>
              <a:t>Dry mouth</a:t>
            </a:r>
          </a:p>
        </p:txBody>
      </p:sp>
      <p:sp>
        <p:nvSpPr>
          <p:cNvPr id="10" name="Folded Corner 9"/>
          <p:cNvSpPr>
            <a:spLocks noChangeArrowheads="1"/>
          </p:cNvSpPr>
          <p:nvPr/>
        </p:nvSpPr>
        <p:spPr bwMode="auto">
          <a:xfrm>
            <a:off x="8019626" y="4551680"/>
            <a:ext cx="3287325" cy="1083733"/>
          </a:xfrm>
          <a:prstGeom prst="foldedCorner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tIns="130048" bIns="130048" anchor="ctr"/>
          <a:lstStyle/>
          <a:p>
            <a:pPr algn="ctr">
              <a:defRPr/>
            </a:pPr>
            <a:r>
              <a:rPr lang="en-US" sz="3413" dirty="0"/>
              <a:t>Landscapers in Lilburn (Georgia)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426916" y="2025790"/>
            <a:ext cx="10403840" cy="736938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413" dirty="0"/>
          </a:p>
        </p:txBody>
      </p:sp>
      <p:pic>
        <p:nvPicPr>
          <p:cNvPr id="16" name="Picture 2" descr="C:\Documents and Settings\malinba.VANDERBILT\Desktop\09ao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9715" y="2235199"/>
            <a:ext cx="4732302" cy="680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6394027" y="5337387"/>
            <a:ext cx="5310293" cy="166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120">
                <a:solidFill>
                  <a:schemeClr val="bg1"/>
                </a:solidFill>
              </a:rPr>
              <a:t>Thelma Arnold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5120">
                <a:solidFill>
                  <a:schemeClr val="bg1"/>
                </a:solidFill>
              </a:rPr>
              <a:t>&amp; Dudley</a:t>
            </a:r>
          </a:p>
        </p:txBody>
      </p:sp>
    </p:spTree>
    <p:extLst>
      <p:ext uri="{BB962C8B-B14F-4D97-AF65-F5344CB8AC3E}">
        <p14:creationId xmlns:p14="http://schemas.microsoft.com/office/powerpoint/2010/main" val="4197935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7" grpId="0" animBg="1"/>
      <p:bldP spid="7" grpId="0" animBg="1"/>
      <p:bldP spid="13319" grpId="0" animBg="1"/>
      <p:bldP spid="9" grpId="0" animBg="1"/>
      <p:bldP spid="11" grpId="0" animBg="1"/>
      <p:bldP spid="13322" grpId="0" animBg="1"/>
      <p:bldP spid="13323" grpId="0" animBg="1"/>
      <p:bldP spid="13324" grpId="0" animBg="1"/>
      <p:bldP spid="13325" grpId="0" animBg="1"/>
      <p:bldP spid="10" grpId="0" animBg="1"/>
      <p:bldP spid="18" grpId="0" animBg="1"/>
      <p:bldP spid="1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554" name="Straight Arrow Connector 4"/>
          <p:cNvCxnSpPr>
            <a:cxnSpLocks noChangeShapeType="1"/>
          </p:cNvCxnSpPr>
          <p:nvPr/>
        </p:nvCxnSpPr>
        <p:spPr bwMode="auto">
          <a:xfrm flipV="1">
            <a:off x="279965" y="1950720"/>
            <a:ext cx="12469707" cy="563541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5" name="TextBox 16"/>
          <p:cNvSpPr txBox="1">
            <a:spLocks noChangeArrowheads="1"/>
          </p:cNvSpPr>
          <p:nvPr/>
        </p:nvSpPr>
        <p:spPr bwMode="auto">
          <a:xfrm>
            <a:off x="466228" y="5845388"/>
            <a:ext cx="1758815" cy="617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latin typeface="Garamond" charset="0"/>
              </a:rPr>
              <a:t>July 2006</a:t>
            </a:r>
          </a:p>
        </p:txBody>
      </p:sp>
      <p:sp>
        <p:nvSpPr>
          <p:cNvPr id="23556" name="TextBox 21"/>
          <p:cNvSpPr txBox="1">
            <a:spLocks noChangeArrowheads="1"/>
          </p:cNvSpPr>
          <p:nvPr/>
        </p:nvSpPr>
        <p:spPr bwMode="auto">
          <a:xfrm>
            <a:off x="3502232" y="3587610"/>
            <a:ext cx="2324675" cy="11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latin typeface="Garamond" charset="0"/>
              </a:rPr>
              <a:t>Mid-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latin typeface="Garamond" charset="0"/>
              </a:rPr>
              <a:t>August 2006</a:t>
            </a:r>
          </a:p>
        </p:txBody>
      </p:sp>
      <p:sp>
        <p:nvSpPr>
          <p:cNvPr id="29712" name="TextBox 25"/>
          <p:cNvSpPr txBox="1">
            <a:spLocks noChangeArrowheads="1"/>
          </p:cNvSpPr>
          <p:nvPr/>
        </p:nvSpPr>
        <p:spPr bwMode="auto">
          <a:xfrm>
            <a:off x="8198093" y="4752624"/>
            <a:ext cx="2433679" cy="11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solidFill>
                  <a:srgbClr val="FF0000"/>
                </a:solidFill>
                <a:latin typeface="Garamond" charset="0"/>
              </a:rPr>
              <a:t>Late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solidFill>
                  <a:srgbClr val="FF0000"/>
                </a:solidFill>
                <a:latin typeface="Garamond" charset="0"/>
              </a:rPr>
              <a:t>August  2006</a:t>
            </a:r>
          </a:p>
        </p:txBody>
      </p:sp>
      <p:sp>
        <p:nvSpPr>
          <p:cNvPr id="29715" name="TextBox 25"/>
          <p:cNvSpPr txBox="1">
            <a:spLocks noChangeArrowheads="1"/>
          </p:cNvSpPr>
          <p:nvPr/>
        </p:nvSpPr>
        <p:spPr bwMode="auto">
          <a:xfrm>
            <a:off x="10945707" y="3359574"/>
            <a:ext cx="1733973" cy="11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solidFill>
                  <a:srgbClr val="FF0000"/>
                </a:solidFill>
                <a:latin typeface="Garamond" charset="0"/>
              </a:rPr>
              <a:t>Sept 2006</a:t>
            </a:r>
          </a:p>
        </p:txBody>
      </p:sp>
      <p:cxnSp>
        <p:nvCxnSpPr>
          <p:cNvPr id="23559" name="Straight Connector 8"/>
          <p:cNvCxnSpPr>
            <a:cxnSpLocks noChangeShapeType="1"/>
          </p:cNvCxnSpPr>
          <p:nvPr/>
        </p:nvCxnSpPr>
        <p:spPr bwMode="auto">
          <a:xfrm rot="16200000" flipH="1">
            <a:off x="1085992" y="6698827"/>
            <a:ext cx="1517227" cy="9076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0" name="Straight Connector 8"/>
          <p:cNvCxnSpPr>
            <a:cxnSpLocks noChangeShapeType="1"/>
          </p:cNvCxnSpPr>
          <p:nvPr/>
        </p:nvCxnSpPr>
        <p:spPr bwMode="auto">
          <a:xfrm rot="16200000" flipH="1">
            <a:off x="4246881" y="4964853"/>
            <a:ext cx="1517227" cy="9076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8"/>
          <p:cNvCxnSpPr>
            <a:cxnSpLocks noChangeShapeType="1"/>
          </p:cNvCxnSpPr>
          <p:nvPr/>
        </p:nvCxnSpPr>
        <p:spPr bwMode="auto">
          <a:xfrm rot="16200000" flipH="1">
            <a:off x="6760916" y="3356187"/>
            <a:ext cx="1812995" cy="10837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8"/>
          <p:cNvCxnSpPr>
            <a:cxnSpLocks noChangeShapeType="1"/>
          </p:cNvCxnSpPr>
          <p:nvPr/>
        </p:nvCxnSpPr>
        <p:spPr bwMode="auto">
          <a:xfrm rot="16200000" flipH="1">
            <a:off x="9714089" y="1990232"/>
            <a:ext cx="1812996" cy="10837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3" name="TextBox 16"/>
          <p:cNvSpPr txBox="1">
            <a:spLocks noChangeArrowheads="1"/>
          </p:cNvSpPr>
          <p:nvPr/>
        </p:nvSpPr>
        <p:spPr bwMode="auto">
          <a:xfrm>
            <a:off x="1659886" y="4443307"/>
            <a:ext cx="2324675" cy="114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latin typeface="Garamond" charset="0"/>
              </a:rPr>
              <a:t>Early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413">
                <a:latin typeface="Garamond" charset="0"/>
              </a:rPr>
              <a:t>August 2006</a:t>
            </a:r>
          </a:p>
        </p:txBody>
      </p:sp>
      <p:cxnSp>
        <p:nvCxnSpPr>
          <p:cNvPr id="23564" name="Straight Connector 8"/>
          <p:cNvCxnSpPr>
            <a:cxnSpLocks noChangeShapeType="1"/>
          </p:cNvCxnSpPr>
          <p:nvPr/>
        </p:nvCxnSpPr>
        <p:spPr bwMode="auto">
          <a:xfrm rot="16200000" flipH="1">
            <a:off x="2621281" y="5831840"/>
            <a:ext cx="1517227" cy="9076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10" name="TextBox 23"/>
          <p:cNvSpPr txBox="1">
            <a:spLocks noChangeArrowheads="1"/>
          </p:cNvSpPr>
          <p:nvPr/>
        </p:nvSpPr>
        <p:spPr bwMode="auto">
          <a:xfrm>
            <a:off x="3906565" y="1589476"/>
            <a:ext cx="3934089" cy="166795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382" algn="br" rotWithShape="0">
              <a:srgbClr val="000000">
                <a:alpha val="2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413" dirty="0">
                <a:solidFill>
                  <a:schemeClr val="bg1"/>
                </a:solidFill>
              </a:rPr>
              <a:t>AOL CTO resigns</a:t>
            </a:r>
          </a:p>
          <a:p>
            <a:pPr algn="ctr">
              <a:defRPr/>
            </a:pPr>
            <a:r>
              <a:rPr lang="en-US" sz="3413" dirty="0">
                <a:solidFill>
                  <a:schemeClr val="bg1"/>
                </a:solidFill>
              </a:rPr>
              <a:t>Researcher &amp; Project</a:t>
            </a:r>
          </a:p>
          <a:p>
            <a:pPr algn="ctr">
              <a:defRPr/>
            </a:pPr>
            <a:r>
              <a:rPr lang="en-US" sz="3413" dirty="0">
                <a:solidFill>
                  <a:schemeClr val="bg1"/>
                </a:solidFill>
              </a:rPr>
              <a:t>Manager dismissed</a:t>
            </a:r>
          </a:p>
        </p:txBody>
      </p:sp>
      <p:sp>
        <p:nvSpPr>
          <p:cNvPr id="29713" name="TextBox 23"/>
          <p:cNvSpPr txBox="1">
            <a:spLocks noChangeArrowheads="1"/>
          </p:cNvSpPr>
          <p:nvPr/>
        </p:nvSpPr>
        <p:spPr bwMode="auto">
          <a:xfrm>
            <a:off x="8950729" y="650241"/>
            <a:ext cx="3122971" cy="114274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382" algn="br" rotWithShape="0">
              <a:srgbClr val="000000">
                <a:alpha val="2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413" dirty="0">
                <a:solidFill>
                  <a:schemeClr val="bg1"/>
                </a:solidFill>
              </a:rPr>
              <a:t>Class Action Law</a:t>
            </a:r>
          </a:p>
          <a:p>
            <a:pPr algn="ctr">
              <a:defRPr/>
            </a:pPr>
            <a:r>
              <a:rPr lang="en-US" sz="3413" dirty="0">
                <a:solidFill>
                  <a:schemeClr val="bg1"/>
                </a:solidFill>
              </a:rPr>
              <a:t>Suit Filed</a:t>
            </a:r>
          </a:p>
        </p:txBody>
      </p:sp>
      <p:sp>
        <p:nvSpPr>
          <p:cNvPr id="29703" name="TextBox 14"/>
          <p:cNvSpPr txBox="1">
            <a:spLocks noChangeArrowheads="1"/>
          </p:cNvSpPr>
          <p:nvPr/>
        </p:nvSpPr>
        <p:spPr bwMode="auto">
          <a:xfrm>
            <a:off x="1447729" y="7911254"/>
            <a:ext cx="9068508" cy="114274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382" algn="br" rotWithShape="0">
              <a:srgbClr val="000000">
                <a:alpha val="2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413" dirty="0"/>
              <a:t>Researcher posts search queries of ~650k users to</a:t>
            </a:r>
          </a:p>
          <a:p>
            <a:pPr algn="ctr">
              <a:defRPr/>
            </a:pPr>
            <a:r>
              <a:rPr lang="en-US" sz="3413" dirty="0"/>
              <a:t>research.aol.com</a:t>
            </a:r>
          </a:p>
        </p:txBody>
      </p:sp>
      <p:sp>
        <p:nvSpPr>
          <p:cNvPr id="29706" name="TextBox 19"/>
          <p:cNvSpPr txBox="1">
            <a:spLocks noChangeArrowheads="1"/>
          </p:cNvSpPr>
          <p:nvPr/>
        </p:nvSpPr>
        <p:spPr bwMode="auto">
          <a:xfrm>
            <a:off x="5239896" y="6150187"/>
            <a:ext cx="4078361" cy="6175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382" algn="br" rotWithShape="0">
              <a:srgbClr val="000000">
                <a:alpha val="2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413" dirty="0"/>
              <a:t>AOL  removes dataset</a:t>
            </a:r>
          </a:p>
        </p:txBody>
      </p:sp>
      <p:sp>
        <p:nvSpPr>
          <p:cNvPr id="31" name="TextBox 19"/>
          <p:cNvSpPr txBox="1">
            <a:spLocks noChangeArrowheads="1"/>
          </p:cNvSpPr>
          <p:nvPr/>
        </p:nvSpPr>
        <p:spPr bwMode="auto">
          <a:xfrm>
            <a:off x="3562508" y="7017174"/>
            <a:ext cx="4924745" cy="61754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76200" dist="12700" dir="8100000" sy="-23000" kx="800382" algn="br" rotWithShape="0">
              <a:srgbClr val="000000">
                <a:alpha val="20000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413" dirty="0"/>
              <a:t>NY Times Article published</a:t>
            </a:r>
          </a:p>
        </p:txBody>
      </p:sp>
      <p:pic>
        <p:nvPicPr>
          <p:cNvPr id="23570" name="Picture 2" descr="C:\Documents and Settings\malinba.VANDERBILT\Desktop\aol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867" y="216747"/>
            <a:ext cx="2736427" cy="1408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203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2" grpId="0"/>
      <p:bldP spid="29715" grpId="0"/>
      <p:bldP spid="29710" grpId="0" animBg="1"/>
      <p:bldP spid="297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1"/>
          <p:cNvSpPr>
            <a:spLocks noGrp="1"/>
          </p:cNvSpPr>
          <p:nvPr>
            <p:ph type="title"/>
          </p:nvPr>
        </p:nvSpPr>
        <p:spPr>
          <a:xfrm>
            <a:off x="650240" y="650240"/>
            <a:ext cx="11704320" cy="1950720"/>
          </a:xfrm>
        </p:spPr>
        <p:txBody>
          <a:bodyPr/>
          <a:lstStyle/>
          <a:p>
            <a:r>
              <a:rPr lang="en-US" altLang="en-US" sz="5689"/>
              <a:t>The Netflix Challenge (2008-2009)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0"/>
          </p:nvPr>
        </p:nvSpPr>
        <p:spPr>
          <a:xfrm>
            <a:off x="650240" y="1918010"/>
            <a:ext cx="11704320" cy="7477167"/>
          </a:xfrm>
        </p:spPr>
        <p:txBody>
          <a:bodyPr anchor="t" anchorCtr="0"/>
          <a:lstStyle/>
          <a:p>
            <a:r>
              <a:rPr lang="en-US" altLang="en-US" sz="3982" dirty="0"/>
              <a:t>Netflix published movie selections of ~450,000 pseudonymized subscribers</a:t>
            </a:r>
          </a:p>
          <a:p>
            <a:endParaRPr lang="en-US" altLang="en-US" sz="3982" dirty="0"/>
          </a:p>
          <a:p>
            <a:r>
              <a:rPr lang="en-US" altLang="en-US" sz="3982" dirty="0"/>
              <a:t>Re-identification via uniqueness of movie combinations</a:t>
            </a:r>
            <a:endParaRPr lang="en-US" altLang="en-US" sz="3982" dirty="0">
              <a:solidFill>
                <a:srgbClr val="FF0000"/>
              </a:solidFill>
            </a:endParaRPr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5896783" y="4876801"/>
            <a:ext cx="4118187" cy="217428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en-US" sz="1707">
              <a:solidFill>
                <a:schemeClr val="bg1"/>
              </a:solidFill>
              <a:latin typeface="Berlin Sans FB" pitchFamily="34" charset="0"/>
            </a:endParaRPr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251200" y="4876801"/>
            <a:ext cx="4118187" cy="2174283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none" anchor="ctr"/>
          <a:lstStyle/>
          <a:p>
            <a:pPr algn="ctr">
              <a:defRPr/>
            </a:pPr>
            <a:endParaRPr lang="en-US" sz="1707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4586" name="Text Box 7"/>
          <p:cNvSpPr txBox="1">
            <a:spLocks noChangeArrowheads="1"/>
          </p:cNvSpPr>
          <p:nvPr/>
        </p:nvSpPr>
        <p:spPr bwMode="auto">
          <a:xfrm>
            <a:off x="6005689" y="5583485"/>
            <a:ext cx="1510454" cy="61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6">
                <a:latin typeface="Berlin Sans FB" charset="0"/>
              </a:rPr>
              <a:t>Movies</a:t>
            </a:r>
          </a:p>
        </p:txBody>
      </p:sp>
      <p:sp>
        <p:nvSpPr>
          <p:cNvPr id="24587" name="Text Box 8"/>
          <p:cNvSpPr txBox="1">
            <a:spLocks noChangeArrowheads="1"/>
          </p:cNvSpPr>
          <p:nvPr/>
        </p:nvSpPr>
        <p:spPr bwMode="auto">
          <a:xfrm>
            <a:off x="7694507" y="4768427"/>
            <a:ext cx="2167467" cy="201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6">
                <a:latin typeface="Berlin Sans FB" charset="0"/>
              </a:rPr>
              <a:t>Name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6">
                <a:latin typeface="Berlin Sans FB" charset="0"/>
              </a:rPr>
              <a:t>Location</a:t>
            </a: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6">
                <a:latin typeface="Berlin Sans FB" charset="0"/>
              </a:rPr>
              <a:t>Extra Movie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6">
                <a:latin typeface="Berlin Sans FB" charset="0"/>
              </a:rPr>
              <a:t>Reviews</a:t>
            </a:r>
          </a:p>
        </p:txBody>
      </p:sp>
      <p:sp>
        <p:nvSpPr>
          <p:cNvPr id="24588" name="Text Box 9"/>
          <p:cNvSpPr txBox="1">
            <a:spLocks noChangeArrowheads="1"/>
          </p:cNvSpPr>
          <p:nvPr/>
        </p:nvSpPr>
        <p:spPr bwMode="auto">
          <a:xfrm>
            <a:off x="7089422" y="7152641"/>
            <a:ext cx="2492587" cy="96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>
                <a:latin typeface="Berlin Sans FB" charset="0"/>
              </a:rPr>
              <a:t>Internet Movie Database</a:t>
            </a:r>
            <a:endParaRPr lang="en-US" altLang="en-US" sz="2276">
              <a:latin typeface="Berlin Sans FB" charset="0"/>
            </a:endParaRPr>
          </a:p>
        </p:txBody>
      </p:sp>
      <p:sp>
        <p:nvSpPr>
          <p:cNvPr id="24589" name="Text Box 10"/>
          <p:cNvSpPr txBox="1">
            <a:spLocks noChangeArrowheads="1"/>
          </p:cNvSpPr>
          <p:nvPr/>
        </p:nvSpPr>
        <p:spPr bwMode="auto">
          <a:xfrm>
            <a:off x="3621476" y="5563165"/>
            <a:ext cx="1950720" cy="79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276">
                <a:latin typeface="Berlin Sans FB" charset="0"/>
              </a:rPr>
              <a:t>Extra Movies Watched</a:t>
            </a:r>
          </a:p>
        </p:txBody>
      </p:sp>
      <p:sp>
        <p:nvSpPr>
          <p:cNvPr id="24590" name="Text Box 11"/>
          <p:cNvSpPr txBox="1">
            <a:spLocks noChangeArrowheads="1"/>
          </p:cNvSpPr>
          <p:nvPr/>
        </p:nvSpPr>
        <p:spPr bwMode="auto">
          <a:xfrm>
            <a:off x="3822419" y="7274561"/>
            <a:ext cx="3050257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>
                <a:latin typeface="Berlin Sans FB" charset="0"/>
              </a:rPr>
              <a:t>Netflix Challenge</a:t>
            </a:r>
            <a:endParaRPr lang="en-US" altLang="en-US" sz="2276">
              <a:latin typeface="Berlin Sans FB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66987" y="8085103"/>
            <a:ext cx="11704320" cy="90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t"/>
          <a:lstStyle/>
          <a:p>
            <a:pPr marL="487672" indent="-487672">
              <a:spcBef>
                <a:spcPct val="20000"/>
              </a:spcBef>
              <a:buFont typeface="Arial" charset="0"/>
              <a:buChar char="•"/>
              <a:defRPr/>
            </a:pPr>
            <a:endParaRPr lang="en-US" sz="3982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4592" name="TextBox 10"/>
          <p:cNvSpPr txBox="1">
            <a:spLocks noChangeArrowheads="1"/>
          </p:cNvSpPr>
          <p:nvPr/>
        </p:nvSpPr>
        <p:spPr bwMode="auto">
          <a:xfrm>
            <a:off x="853031" y="8778241"/>
            <a:ext cx="11170045" cy="53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charset="2"/>
              <a:buChar char="n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charset="2"/>
              <a:buChar char="¨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charset="2"/>
              <a:buChar char="n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charset="2"/>
              <a:buChar char="¨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44">
                <a:solidFill>
                  <a:srgbClr val="FF0000"/>
                </a:solidFill>
                <a:latin typeface="Calibri" charset="0"/>
              </a:rPr>
              <a:t>A. Narayanan &amp; V. Shmatikov. IEEE Security and Privacy Conference. 2008.</a:t>
            </a:r>
          </a:p>
        </p:txBody>
      </p:sp>
    </p:spTree>
    <p:extLst>
      <p:ext uri="{BB962C8B-B14F-4D97-AF65-F5344CB8AC3E}">
        <p14:creationId xmlns:p14="http://schemas.microsoft.com/office/powerpoint/2010/main" val="1611716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Netflix Prize </a:t>
            </a:r>
            <a:r>
              <a:rPr lang="en-US" dirty="0" err="1"/>
              <a:t>Reidentification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02" y="3359573"/>
            <a:ext cx="12295869" cy="49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04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200" y="216747"/>
            <a:ext cx="6285653" cy="953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  <p:extLst>
      <p:ext uri="{BB962C8B-B14F-4D97-AF65-F5344CB8AC3E}">
        <p14:creationId xmlns:p14="http://schemas.microsoft.com/office/powerpoint/2010/main" val="19127826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suppression: “A disclosure avoidance technique in which the sensitive data in the publication is replaced with a ‘(D)’ “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16" y="2727993"/>
            <a:ext cx="10361726" cy="574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78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40" y="1519880"/>
            <a:ext cx="11704320" cy="1081079"/>
          </a:xfrm>
        </p:spPr>
        <p:txBody>
          <a:bodyPr>
            <a:noAutofit/>
          </a:bodyPr>
          <a:lstStyle/>
          <a:p>
            <a:r>
              <a:rPr lang="en-US" sz="2800" dirty="0"/>
              <a:t>Cell Phone Location:</a:t>
            </a:r>
            <a:br>
              <a:rPr lang="en-US" sz="2800" dirty="0"/>
            </a:br>
            <a:r>
              <a:rPr lang="en-US" sz="2800" dirty="0"/>
              <a:t>4 “</a:t>
            </a:r>
            <a:r>
              <a:rPr lang="en-US" sz="2800" dirty="0" err="1"/>
              <a:t>spatio</a:t>
            </a:r>
            <a:r>
              <a:rPr lang="en-US" sz="2800" dirty="0"/>
              <a:t>-temporal points” uniquely identifies a user in the data set.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098" y="2994577"/>
            <a:ext cx="11162453" cy="25841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8614" y="6570895"/>
            <a:ext cx="11487573" cy="3243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13" dirty="0"/>
              <a:t>Yves-</a:t>
            </a:r>
            <a:r>
              <a:rPr lang="en-US" sz="3413" dirty="0" err="1"/>
              <a:t>Alexandre</a:t>
            </a:r>
            <a:r>
              <a:rPr lang="en-US" sz="3413" dirty="0"/>
              <a:t> de </a:t>
            </a:r>
            <a:r>
              <a:rPr lang="en-US" sz="3413" dirty="0" err="1"/>
              <a:t>Montjoye</a:t>
            </a:r>
            <a:r>
              <a:rPr lang="en-US" sz="3413" dirty="0"/>
              <a:t>, César A. Hidalgo, Michel </a:t>
            </a:r>
            <a:r>
              <a:rPr lang="en-US" sz="3413" dirty="0" err="1"/>
              <a:t>Verleysen</a:t>
            </a:r>
            <a:r>
              <a:rPr lang="en-US" sz="3413" dirty="0"/>
              <a:t> &amp; Vincent D. </a:t>
            </a:r>
            <a:r>
              <a:rPr lang="en-US" sz="3413" dirty="0" err="1"/>
              <a:t>Blondel</a:t>
            </a:r>
            <a:r>
              <a:rPr lang="en-US" sz="3413" dirty="0"/>
              <a:t>,</a:t>
            </a:r>
          </a:p>
          <a:p>
            <a:r>
              <a:rPr lang="en-US" sz="3413" i="1" dirty="0"/>
              <a:t>Unique in the Crowd: The Privacy Bounds of Human Mobility</a:t>
            </a:r>
            <a:r>
              <a:rPr lang="en-US" sz="3413" dirty="0"/>
              <a:t>,</a:t>
            </a:r>
          </a:p>
          <a:p>
            <a:r>
              <a:rPr lang="en-US" sz="3413" cap="small" dirty="0"/>
              <a:t>Nature Scientific Reports</a:t>
            </a:r>
            <a:r>
              <a:rPr lang="en-US" sz="3413" i="1" dirty="0"/>
              <a:t>, Oct. 1, 2012.</a:t>
            </a:r>
          </a:p>
          <a:p>
            <a:endParaRPr lang="en-US" sz="3413" dirty="0"/>
          </a:p>
          <a:p>
            <a:endParaRPr lang="en-US" sz="3413" dirty="0"/>
          </a:p>
        </p:txBody>
      </p:sp>
    </p:spTree>
    <p:extLst>
      <p:ext uri="{BB962C8B-B14F-4D97-AF65-F5344CB8AC3E}">
        <p14:creationId xmlns:p14="http://schemas.microsoft.com/office/powerpoint/2010/main" val="2046762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In 2014, NYC TLC released taxi ride dataset with the “MD5” of each taxi as a pseudonym</a:t>
            </a:r>
          </a:p>
          <a:p>
            <a:pPr lvl="1"/>
            <a:r>
              <a:rPr lang="en-US" smtClean="0"/>
              <a:t>MD5(“5C27”) = “0f76c35d4a069e0fe76b21d28f009639”</a:t>
            </a:r>
          </a:p>
          <a:p>
            <a:pPr lvl="1"/>
            <a:r>
              <a:rPr lang="en-US" smtClean="0"/>
              <a:t>Every taxi identifiable with a brute force search</a:t>
            </a:r>
          </a:p>
          <a:p>
            <a:endParaRPr lang="en-US" smtClean="0"/>
          </a:p>
          <a:p>
            <a:r>
              <a:rPr lang="en-US" smtClean="0"/>
              <a:t>An intern at Neustar re-identified 2 rides by searching for photos for taxi licenses and matching MD5 codes and times.</a:t>
            </a:r>
            <a:endParaRPr lang="en-US"/>
          </a:p>
        </p:txBody>
      </p:sp>
      <p:sp>
        <p:nvSpPr>
          <p:cNvPr id="401" name="Shape 40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Re-identification by flickr: </a:t>
            </a:r>
            <a:br>
              <a:rPr lang="en-US" smtClean="0"/>
            </a:br>
            <a:r>
              <a:rPr lang="en-US" smtClean="0"/>
              <a:t>2014 NYC Taxi Ride data, NYC Taxi and Licensing Commission</a:t>
            </a:r>
            <a:endParaRPr lang="en-US" dirty="0"/>
          </a:p>
        </p:txBody>
      </p:sp>
      <p:grpSp>
        <p:nvGrpSpPr>
          <p:cNvPr id="404" name="Group 404"/>
          <p:cNvGrpSpPr/>
          <p:nvPr/>
        </p:nvGrpSpPr>
        <p:grpSpPr>
          <a:xfrm>
            <a:off x="2204872" y="5951578"/>
            <a:ext cx="6871118" cy="2982195"/>
            <a:chOff x="0" y="0"/>
            <a:chExt cx="6871116" cy="2982193"/>
          </a:xfrm>
        </p:grpSpPr>
        <p:pic>
          <p:nvPicPr>
            <p:cNvPr id="402" name="pasted-imag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32" y="0"/>
              <a:ext cx="6034510" cy="6679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3" name="pasted-imag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565844"/>
              <a:ext cx="6871117" cy="24163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" name="Shape 405"/>
          <p:cNvSpPr/>
          <p:nvPr/>
        </p:nvSpPr>
        <p:spPr>
          <a:xfrm>
            <a:off x="9403492" y="7186239"/>
            <a:ext cx="3542534" cy="869980"/>
          </a:xfrm>
          <a:prstGeom prst="rect">
            <a:avLst/>
          </a:prstGeom>
          <a:ln w="25400">
            <a:solidFill>
              <a:schemeClr val="accent1"/>
            </a:solidFill>
            <a:bevel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65023" tIns="65023" rIns="65023" bIns="65023">
            <a:spAutoFit/>
          </a:bodyPr>
          <a:lstStyle>
            <a:lvl1pPr>
              <a:defRPr i="1"/>
            </a:lvl1pPr>
          </a:lstStyle>
          <a:p>
            <a:r>
              <a:t>A journalist at Gawker identified 9 other cab rides.</a:t>
            </a:r>
          </a:p>
        </p:txBody>
      </p:sp>
      <p:pic>
        <p:nvPicPr>
          <p:cNvPr id="406" name="pasted-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86582" y="5859465"/>
            <a:ext cx="1451431" cy="686308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Shape 407"/>
          <p:cNvSpPr/>
          <p:nvPr/>
        </p:nvSpPr>
        <p:spPr>
          <a:xfrm flipH="1">
            <a:off x="6026758" y="6267765"/>
            <a:ext cx="4032535" cy="919759"/>
          </a:xfrm>
          <a:prstGeom prst="line">
            <a:avLst/>
          </a:prstGeom>
          <a:ln w="76200">
            <a:solidFill>
              <a:schemeClr val="accent1"/>
            </a:solidFill>
            <a:bevel/>
            <a:tailEnd type="triangle"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</p:spPr>
        <p:txBody>
          <a:bodyPr lIns="65023" tIns="65023" rIns="65023" bIns="65023"/>
          <a:lstStyle/>
          <a:p>
            <a:pPr defTabSz="457200">
              <a:defRPr sz="16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10400362" y="6500299"/>
            <a:ext cx="102381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r>
              <a:t>“5C27”</a:t>
            </a:r>
          </a:p>
        </p:txBody>
      </p:sp>
    </p:spTree>
    <p:extLst>
      <p:ext uri="{BB962C8B-B14F-4D97-AF65-F5344CB8AC3E}">
        <p14:creationId xmlns:p14="http://schemas.microsoft.com/office/powerpoint/2010/main" val="757437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De-ID Today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106" y="862012"/>
            <a:ext cx="10160000" cy="5549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5550469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“A Systematic Review of Re-Identification Attacks on Health Data,” El </a:t>
            </a:r>
            <a:r>
              <a:rPr lang="en-US" dirty="0" err="1"/>
              <a:t>Emam</a:t>
            </a:r>
            <a:r>
              <a:rPr lang="en-US" dirty="0"/>
              <a:t> et al, 2011. PLOS One.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Findings: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defTabSz="914400">
              <a:spcBef>
                <a:spcPts val="0"/>
              </a:spcBef>
              <a:buClrTx/>
              <a:buSzTx/>
            </a:pPr>
            <a:r>
              <a:rPr lang="en-US" dirty="0"/>
              <a:t>14 published attacks</a:t>
            </a:r>
          </a:p>
          <a:p>
            <a:pPr defTabSz="914400">
              <a:spcBef>
                <a:spcPts val="0"/>
              </a:spcBef>
              <a:buClrTx/>
              <a:buSzTx/>
            </a:pPr>
            <a:r>
              <a:rPr lang="en-US" dirty="0"/>
              <a:t>Few attacks involved health data</a:t>
            </a:r>
          </a:p>
          <a:p>
            <a:pPr defTabSz="914400">
              <a:spcBef>
                <a:spcPts val="0"/>
              </a:spcBef>
              <a:buClrTx/>
              <a:buSzTx/>
            </a:pPr>
            <a:r>
              <a:rPr lang="en-US" dirty="0"/>
              <a:t>Most adversaries were researchers</a:t>
            </a:r>
          </a:p>
          <a:p>
            <a:pPr defTabSz="914400">
              <a:spcBef>
                <a:spcPts val="0"/>
              </a:spcBef>
              <a:buClrTx/>
              <a:buSzTx/>
            </a:pPr>
            <a:r>
              <a:rPr lang="en-US" dirty="0"/>
              <a:t>Most re-identification attacks were in the US</a:t>
            </a:r>
          </a:p>
          <a:p>
            <a:pPr defTabSz="914400">
              <a:spcBef>
                <a:spcPts val="0"/>
              </a:spcBef>
              <a:buClrTx/>
              <a:buSzTx/>
            </a:pPr>
            <a:r>
              <a:rPr lang="en-US" dirty="0"/>
              <a:t>Most re-identification attacks were verified</a:t>
            </a:r>
          </a:p>
          <a:p>
            <a:pPr defTabSz="914400">
              <a:spcBef>
                <a:spcPts val="0"/>
              </a:spcBef>
              <a:buClrTx/>
              <a:buSzTx/>
            </a:pPr>
            <a:r>
              <a:rPr lang="en-US" dirty="0"/>
              <a:t>Most re-identified data was not de-identified </a:t>
            </a:r>
            <a:br>
              <a:rPr lang="en-US" dirty="0"/>
            </a:br>
            <a:r>
              <a:rPr lang="en-US" dirty="0"/>
              <a:t>according to existing standards.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	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De-identified health datasets are widely distributed.</a:t>
            </a:r>
            <a:br>
              <a:rPr lang="en-US" dirty="0"/>
            </a:br>
            <a:r>
              <a:rPr lang="en-US" dirty="0"/>
              <a:t>Are they vulnerable?</a:t>
            </a:r>
          </a:p>
        </p:txBody>
      </p:sp>
      <p:sp>
        <p:nvSpPr>
          <p:cNvPr id="4" name="Rectangle 3"/>
          <p:cNvSpPr/>
          <p:nvPr/>
        </p:nvSpPr>
        <p:spPr>
          <a:xfrm>
            <a:off x="3541222" y="8685088"/>
            <a:ext cx="9995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journals.plos.org</a:t>
            </a:r>
            <a:r>
              <a:rPr lang="en-US" dirty="0"/>
              <a:t>/</a:t>
            </a:r>
            <a:r>
              <a:rPr lang="en-US" dirty="0" err="1"/>
              <a:t>plosone</a:t>
            </a:r>
            <a:r>
              <a:rPr lang="en-US" dirty="0"/>
              <a:t>/</a:t>
            </a:r>
            <a:r>
              <a:rPr lang="en-US" dirty="0" err="1"/>
              <a:t>article?id</a:t>
            </a:r>
            <a:r>
              <a:rPr lang="en-US" dirty="0"/>
              <a:t>=10.1371/journal.pone.0028071</a:t>
            </a:r>
          </a:p>
        </p:txBody>
      </p:sp>
    </p:spTree>
    <p:extLst>
      <p:ext uri="{BB962C8B-B14F-4D97-AF65-F5344CB8AC3E}">
        <p14:creationId xmlns:p14="http://schemas.microsoft.com/office/powerpoint/2010/main" val="7569401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1216" y="1083733"/>
            <a:ext cx="8526431" cy="688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37490" y="484050"/>
            <a:ext cx="11745757" cy="440311"/>
          </a:xfrm>
          <a:noFill/>
          <a:ln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008" b="1">
                <a:solidFill>
                  <a:schemeClr val="tx2"/>
                </a:solidFill>
              </a:rPr>
              <a:t>Table 2. A summary of successful re-identification attacks on the evaluation criteria.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749051" y="8175812"/>
            <a:ext cx="11522635" cy="78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506"/>
              <a:t>El Emam K, Jonker E, Arbuckle L, Malin B (2011) A Systematic Review of Re-Identification Attacks on Health Data. PLoS ONE 6(12): e28071. doi:10.1371/journal.pone.0028071</a:t>
            </a:r>
          </a:p>
          <a:p>
            <a:pPr eaLnBrk="1" hangingPunct="1"/>
            <a:r>
              <a:rPr lang="en-US" altLang="en-US" sz="1506">
                <a:hlinkClick r:id="rId3"/>
              </a:rPr>
              <a:t>http://journals.plos.org/plosone/article?id=info:doi/10.1371/journal.pone.0028071</a:t>
            </a:r>
            <a:endParaRPr lang="en-US" altLang="en-US" sz="1506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9851" y="9020487"/>
            <a:ext cx="3044016" cy="65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09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Traditional </a:t>
            </a:r>
            <a:r>
              <a:rPr lang="en-US" smtClean="0">
                <a:solidFill>
                  <a:schemeClr val="tx2"/>
                </a:solidFill>
              </a:rPr>
              <a:t>Disclosure Avoidance </a:t>
            </a:r>
            <a:r>
              <a:rPr lang="en-US" smtClean="0">
                <a:solidFill>
                  <a:schemeClr val="tx2"/>
                </a:solidFill>
                <a:latin typeface="ZapfDingbatsITC" charset="0"/>
              </a:rPr>
              <a:t>✔</a:t>
            </a:r>
            <a:endParaRPr lang="en-US" dirty="0" smtClean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Why </a:t>
            </a:r>
            <a:r>
              <a:rPr lang="en-US" dirty="0">
                <a:solidFill>
                  <a:schemeClr val="tx2"/>
                </a:solidFill>
              </a:rPr>
              <a:t>de-identify? </a:t>
            </a:r>
            <a:r>
              <a:rPr lang="en-US" dirty="0">
                <a:solidFill>
                  <a:schemeClr val="tx2"/>
                </a:solidFill>
                <a:latin typeface="ZapfDingbatsITC" charset="0"/>
              </a:rPr>
              <a:t>✔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Basic de-identification </a:t>
            </a:r>
            <a:r>
              <a:rPr lang="en-US" dirty="0">
                <a:solidFill>
                  <a:schemeClr val="tx2"/>
                </a:solidFill>
                <a:latin typeface="ZapfDingbatsITC" charset="0"/>
              </a:rPr>
              <a:t>✔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Famous re-identification controversies </a:t>
            </a:r>
            <a:r>
              <a:rPr lang="en-US" dirty="0">
                <a:solidFill>
                  <a:schemeClr val="tx2"/>
                </a:solidFill>
                <a:latin typeface="ZapfDingbatsITC" charset="0"/>
              </a:rPr>
              <a:t>✔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for today’s talk</a:t>
            </a:r>
          </a:p>
        </p:txBody>
      </p:sp>
    </p:spTree>
    <p:extLst>
      <p:ext uri="{BB962C8B-B14F-4D97-AF65-F5344CB8AC3E}">
        <p14:creationId xmlns:p14="http://schemas.microsoft.com/office/powerpoint/2010/main" val="674899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Complementary Suppression: “Suppressions which prevent a user from deriving a sensitive data value from additive table relationships”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05" y="2909555"/>
            <a:ext cx="12079348" cy="53867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74429" y="5563459"/>
            <a:ext cx="2220685" cy="615553"/>
          </a:xfrm>
          <a:prstGeom prst="rect">
            <a:avLst/>
          </a:prstGeom>
          <a:solidFill>
            <a:srgbClr val="FFFF00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(D)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93085" y="4758775"/>
            <a:ext cx="2220685" cy="615553"/>
          </a:xfrm>
          <a:prstGeom prst="rect">
            <a:avLst/>
          </a:prstGeom>
          <a:solidFill>
            <a:srgbClr val="FFFF00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(D)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82204" y="5585231"/>
            <a:ext cx="2220685" cy="615553"/>
          </a:xfrm>
          <a:prstGeom prst="rect">
            <a:avLst/>
          </a:prstGeom>
          <a:solidFill>
            <a:srgbClr val="FFFF00"/>
          </a:solidFill>
          <a:ln w="76200" cap="flat">
            <a:solidFill>
              <a:schemeClr val="accent1"/>
            </a:solidFill>
            <a:prstDash val="solid"/>
            <a:bevel/>
          </a:ln>
          <a:effectLst>
            <a:outerShdw blurRad="63500" dist="508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(D)</a:t>
            </a: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773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787" y="2371593"/>
            <a:ext cx="12225894" cy="534316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table is not adequately suppressed!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0187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062"/>
          <a:stretch/>
        </p:blipFill>
        <p:spPr>
          <a:xfrm>
            <a:off x="150734" y="2351314"/>
            <a:ext cx="12026484" cy="568234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26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n-k rule: “Protects the value of each company from a coalition of (n-1) other companies in the cell.”</a:t>
            </a:r>
          </a:p>
          <a:p>
            <a:endParaRPr lang="en-US" dirty="0"/>
          </a:p>
          <a:p>
            <a:r>
              <a:rPr lang="en-US" dirty="0" smtClean="0"/>
              <a:t>p% rule: “protects the largest, and therefore all, company values in a given cell from upper estimation to within p%.”</a:t>
            </a:r>
          </a:p>
          <a:p>
            <a:pPr marL="441037" lvl="2" indent="0">
              <a:buNone/>
            </a:pPr>
            <a:r>
              <a:rPr lang="en-US" dirty="0" smtClean="0"/>
              <a:t>T = the total value of a given cell</a:t>
            </a:r>
            <a:br>
              <a:rPr lang="en-US" dirty="0" smtClean="0"/>
            </a:br>
            <a:r>
              <a:rPr lang="en-US" dirty="0" smtClean="0"/>
              <a:t>L = the value of the largest contributor to the cell</a:t>
            </a:r>
            <a:br>
              <a:rPr lang="en-US" dirty="0" smtClean="0"/>
            </a:br>
            <a:r>
              <a:rPr lang="en-US" dirty="0" smtClean="0"/>
              <a:t>S = the value of the second largest contributor to the cell</a:t>
            </a:r>
          </a:p>
          <a:p>
            <a:pPr marL="441037" lvl="2" indent="0">
              <a:buNone/>
            </a:pPr>
            <a:r>
              <a:rPr lang="en-US" dirty="0" smtClean="0"/>
              <a:t>p = the percentage of protection required</a:t>
            </a:r>
          </a:p>
          <a:p>
            <a:pPr marL="795020" lvl="3" indent="0">
              <a:buNone/>
            </a:pPr>
            <a:r>
              <a:rPr lang="en-US" dirty="0" smtClean="0"/>
              <a:t>R = T </a:t>
            </a:r>
            <a:r>
              <a:rPr lang="mr-IN" dirty="0" smtClean="0"/>
              <a:t>–</a:t>
            </a:r>
            <a:r>
              <a:rPr lang="en-US" dirty="0" smtClean="0"/>
              <a:t> L </a:t>
            </a:r>
            <a:r>
              <a:rPr lang="mr-IN" dirty="0" smtClean="0"/>
              <a:t>–</a:t>
            </a:r>
            <a:r>
              <a:rPr lang="en-US" dirty="0" smtClean="0"/>
              <a:t> S = the value of the remaining contributors to the cell</a:t>
            </a:r>
          </a:p>
          <a:p>
            <a:pPr marL="795020" lvl="3" indent="0">
              <a:buNone/>
            </a:pPr>
            <a:r>
              <a:rPr lang="en-US" dirty="0" smtClean="0"/>
              <a:t>Suppress if R &lt; (p/100) * 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Primary suppression: “a cell that cannot be published because it fails the n-k rule or the p% rule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967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76200" cap="flat">
          <a:solidFill>
            <a:schemeClr val="accent1"/>
          </a:solidFill>
          <a:prstDash val="solid"/>
          <a:bevel/>
        </a:ln>
        <a:effectLst>
          <a:outerShdw blurRad="635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1"/>
          </a:solidFill>
          <a:prstDash val="solid"/>
          <a:bevel/>
        </a:ln>
        <a:effectLst>
          <a:outerShdw blurRad="635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76200" cap="flat">
          <a:solidFill>
            <a:schemeClr val="accent1"/>
          </a:solidFill>
          <a:prstDash val="solid"/>
          <a:bevel/>
        </a:ln>
        <a:effectLst>
          <a:outerShdw blurRad="635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chemeClr val="accent1"/>
          </a:solidFill>
          <a:prstDash val="solid"/>
          <a:bevel/>
        </a:ln>
        <a:effectLst>
          <a:outerShdw blurRad="635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3180</TotalTime>
  <Words>2147</Words>
  <Application>Microsoft Macintosh PowerPoint</Application>
  <PresentationFormat>Custom</PresentationFormat>
  <Paragraphs>600</Paragraphs>
  <Slides>55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Berlin Sans FB</vt:lpstr>
      <vt:lpstr>Calibri</vt:lpstr>
      <vt:lpstr>Garamond</vt:lpstr>
      <vt:lpstr>Helvetica</vt:lpstr>
      <vt:lpstr>Helvetica Neue</vt:lpstr>
      <vt:lpstr>Trebuchet MS</vt:lpstr>
      <vt:lpstr>Wingdings</vt:lpstr>
      <vt:lpstr>ZapfDingbatsITC</vt:lpstr>
      <vt:lpstr>Arial</vt:lpstr>
      <vt:lpstr>Default</vt:lpstr>
      <vt:lpstr>Disclosure Avoidance and  De-identification  </vt:lpstr>
      <vt:lpstr>Outline for today’s talk</vt:lpstr>
      <vt:lpstr>Disclosure Avoidance at the BOC, ca. 1992</vt:lpstr>
      <vt:lpstr>Statistical tables can disclose information about individual people and firms.</vt:lpstr>
      <vt:lpstr>Cell suppression: “A disclosure avoidance technique in which the sensitive data in the publication is replaced with a ‘(D)’ “</vt:lpstr>
      <vt:lpstr>Complementary Suppression: “Suppressions which prevent a user from deriving a sensitive data value from additive table relationships”</vt:lpstr>
      <vt:lpstr>This table is not adequately suppressed!</vt:lpstr>
      <vt:lpstr>Solution</vt:lpstr>
      <vt:lpstr>Primary suppression: “a cell that cannot be published because it fails the n-k rule or the p% rule</vt:lpstr>
      <vt:lpstr>Other traditional disclosure limitation techniques</vt:lpstr>
      <vt:lpstr>Outline for today’s talk</vt:lpstr>
      <vt:lpstr>The push for microdata and the need for de-identification. </vt:lpstr>
      <vt:lpstr>Why de-identify?</vt:lpstr>
      <vt:lpstr>De-identification is not a single technique.</vt:lpstr>
      <vt:lpstr>The de-identification problem:  De-identified data can be … re-identified.</vt:lpstr>
      <vt:lpstr>Microdata allows experimenters to perform their own analyses.</vt:lpstr>
      <vt:lpstr>Big-data is the future of medical research.</vt:lpstr>
      <vt:lpstr>Using real-time data to avoid the next big thing!</vt:lpstr>
      <vt:lpstr>Real-time data is being used today</vt:lpstr>
      <vt:lpstr>Basic idea of de-identification:  remove the identities and you can release the data.</vt:lpstr>
      <vt:lpstr>Our laws assume that perfect de-identification is possible.</vt:lpstr>
      <vt:lpstr>De-identification questions:</vt:lpstr>
      <vt:lpstr>Outline for today’s talk</vt:lpstr>
      <vt:lpstr>Basic De-Identification</vt:lpstr>
      <vt:lpstr>Original approach:  remove the “directly identifying” information.</vt:lpstr>
      <vt:lpstr>Original approach:  remove the “directly identifying” information.</vt:lpstr>
      <vt:lpstr>The problem: there may be another database that includes some of the remaining information. </vt:lpstr>
      <vt:lpstr>These two databases can be linked.</vt:lpstr>
      <vt:lpstr>This is called a “linkage attack.”</vt:lpstr>
      <vt:lpstr>In 2000 Latanya Sweeney demonstrated a linkage attack. She re-identified MA governor William Weld’s hospital records.</vt:lpstr>
      <vt:lpstr>Sweeney purchased voter registration records. (Cambridge, MA)</vt:lpstr>
      <vt:lpstr>Basic de-identification with  Direct Identifiers &amp; Quasi-Identifiers</vt:lpstr>
      <vt:lpstr>The HIPAA Privacy Rule “Safe Harbor” method is largely based on Sweeney’s findings.</vt:lpstr>
      <vt:lpstr>HIPAA “Safe Harbor” rule:  Medical records are de-identified if 18 data elements are removed</vt:lpstr>
      <vt:lpstr>HIPAA “Limited Datasets:” Remove less information / More Useful / Restricted Use.</vt:lpstr>
      <vt:lpstr>There is a trade-off between Information Quality and Privacy Protection</vt:lpstr>
      <vt:lpstr>Outline for today’s talk</vt:lpstr>
      <vt:lpstr>Famous Re-identification Cases</vt:lpstr>
      <vt:lpstr>Re-identification is called a “re-identification attack.”</vt:lpstr>
      <vt:lpstr>De-identified data can result in specific harms.</vt:lpstr>
      <vt:lpstr>Different “release models” can limit opportunities for  re-identification.</vt:lpstr>
      <vt:lpstr>Since 2000, there have been several high-profile incidents in which publicly released de-identified data were re-identified.</vt:lpstr>
      <vt:lpstr>The AOL Search Log Case of 2006</vt:lpstr>
      <vt:lpstr>User Queries</vt:lpstr>
      <vt:lpstr>A face exposed for AOL searcher no. 4417749. New York Times.  Aug 9, 2006. (Barbaro &amp; Zeller)</vt:lpstr>
      <vt:lpstr>PowerPoint Presentation</vt:lpstr>
      <vt:lpstr>The Netflix Challenge (2008-2009)</vt:lpstr>
      <vt:lpstr>Netflix Prize Reidentification</vt:lpstr>
      <vt:lpstr>PowerPoint Presentation</vt:lpstr>
      <vt:lpstr>Cell Phone Location: 4 “spatio-temporal points” uniquely identifies a user in the data set.</vt:lpstr>
      <vt:lpstr>Re-identification by flickr:  2014 NYC Taxi Ride data, NYC Taxi and Licensing Commission</vt:lpstr>
      <vt:lpstr>De-ID Today</vt:lpstr>
      <vt:lpstr>De-identified health datasets are widely distributed. Are they vulnerable?</vt:lpstr>
      <vt:lpstr>PowerPoint Presentation</vt:lpstr>
      <vt:lpstr>Outline for today’s talk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De-identificaiton and Re-identification of PII</dc:title>
  <cp:lastModifiedBy>Simson Garfinkel</cp:lastModifiedBy>
  <cp:revision>310</cp:revision>
  <dcterms:modified xsi:type="dcterms:W3CDTF">2017-10-03T11:56:38Z</dcterms:modified>
</cp:coreProperties>
</file>