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010400" cy="9296400"/>
  <p:embeddedFontLst>
    <p:embeddedFont>
      <p:font typeface="Arimo"/>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66"/>
  </p:normalViewPr>
  <p:slideViewPr>
    <p:cSldViewPr snapToGrid="0" snapToObjects="1">
      <p:cViewPr varScale="1">
        <p:scale>
          <a:sx n="98" d="100"/>
          <a:sy n="98" d="100"/>
        </p:scale>
        <p:origin x="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15790"/>
            <a:ext cx="5608320" cy="418338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 name="Shape 31"/>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 name="Shape 38"/>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1" name="Shape 301"/>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6" name="Shape 46"/>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4" name="Shape 54"/>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2" name="Shape 62"/>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5" name="Shape 75"/>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subTitle" idx="1"/>
          </p:nvPr>
        </p:nvSpPr>
        <p:spPr>
          <a:xfrm>
            <a:off x="1828800" y="3886200"/>
            <a:ext cx="85344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Noto Sans Symbols"/>
              <a:buNone/>
              <a:defRPr sz="3200" b="0" i="0" u="none" strike="noStrike" cap="none">
                <a:solidFill>
                  <a:srgbClr val="888888"/>
                </a:solidFill>
                <a:latin typeface="Arial"/>
                <a:ea typeface="Arial"/>
                <a:cs typeface="Arial"/>
                <a:sym typeface="Arial"/>
              </a:defRPr>
            </a:lvl1pPr>
            <a:lvl2pPr marL="457200" marR="0" lvl="1" indent="0" algn="ctr" rtl="0">
              <a:spcBef>
                <a:spcPts val="560"/>
              </a:spcBef>
              <a:buClr>
                <a:srgbClr val="888888"/>
              </a:buClr>
              <a:buFont typeface="Noto Sans Symbols"/>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Noto Sans Symbols"/>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Noto Sans Symbols"/>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Noto Sans Symbols"/>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7" name="Shape 17"/>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33400" y="274638"/>
            <a:ext cx="11049000" cy="11430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Arial"/>
              <a:buNone/>
              <a:defRPr sz="32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33400" y="1600201"/>
            <a:ext cx="11049000" cy="4525963"/>
          </a:xfrm>
          <a:prstGeom prst="rect">
            <a:avLst/>
          </a:prstGeom>
          <a:noFill/>
          <a:ln>
            <a:noFill/>
          </a:ln>
        </p:spPr>
        <p:txBody>
          <a:bodyPr wrap="square" lIns="91425" tIns="91425" rIns="91425" bIns="91425" anchor="t" anchorCtr="0"/>
          <a:lstStyle>
            <a:lvl1pPr marL="0" marR="0" lvl="0" indent="0" algn="l" rtl="0">
              <a:spcBef>
                <a:spcPts val="600"/>
              </a:spcBef>
              <a:spcAft>
                <a:spcPts val="600"/>
              </a:spcAft>
              <a:buClr>
                <a:schemeClr val="dk1"/>
              </a:buClr>
              <a:buFont typeface="Noto Sans Symbols"/>
              <a:buNone/>
              <a:defRPr sz="3200" b="0" i="0" u="none" strike="noStrike" cap="none">
                <a:solidFill>
                  <a:schemeClr val="dk1"/>
                </a:solidFill>
                <a:latin typeface="Arimo"/>
                <a:ea typeface="Arimo"/>
                <a:cs typeface="Arimo"/>
                <a:sym typeface="Arimo"/>
              </a:defRPr>
            </a:lvl1pPr>
            <a:lvl2pPr marL="285750" marR="0" lvl="1" indent="-107950" algn="l" rtl="0">
              <a:spcBef>
                <a:spcPts val="560"/>
              </a:spcBef>
              <a:buClr>
                <a:schemeClr val="dk1"/>
              </a:buClr>
              <a:buSzPct val="100000"/>
              <a:buFont typeface="Noto Sans Symbols"/>
              <a:buChar char="▪"/>
              <a:defRPr sz="2800" b="0" i="0" u="none" strike="noStrike" cap="none">
                <a:solidFill>
                  <a:schemeClr val="dk1"/>
                </a:solidFill>
                <a:latin typeface="Arimo"/>
                <a:ea typeface="Arimo"/>
                <a:cs typeface="Arimo"/>
                <a:sym typeface="Arimo"/>
              </a:defRPr>
            </a:lvl2pPr>
            <a:lvl3pPr marL="460375" marR="0" lvl="2" indent="-3175" algn="l" rtl="0">
              <a:spcBef>
                <a:spcPts val="480"/>
              </a:spcBef>
              <a:buClr>
                <a:schemeClr val="dk1"/>
              </a:buClr>
              <a:buFont typeface="Noto Sans Symbols"/>
              <a:buNone/>
              <a:defRPr sz="2400" b="0" i="1" u="none" strike="noStrike" cap="none">
                <a:solidFill>
                  <a:schemeClr val="dk1"/>
                </a:solidFill>
                <a:latin typeface="Arimo"/>
                <a:ea typeface="Arimo"/>
                <a:cs typeface="Arimo"/>
                <a:sym typeface="Arimo"/>
              </a:defRPr>
            </a:lvl3pPr>
            <a:lvl4pPr marL="688975" marR="0" lvl="3" indent="-104775" algn="l" rtl="0">
              <a:spcBef>
                <a:spcPts val="400"/>
              </a:spcBef>
              <a:buClr>
                <a:schemeClr val="dk1"/>
              </a:buClr>
              <a:buSzPct val="100000"/>
              <a:buFont typeface="Noto Sans Symbols"/>
              <a:buChar char="▪"/>
              <a:defRPr sz="2000" b="0" i="0" u="none" strike="noStrike" cap="none">
                <a:solidFill>
                  <a:schemeClr val="dk1"/>
                </a:solidFill>
                <a:latin typeface="Arimo"/>
                <a:ea typeface="Arimo"/>
                <a:cs typeface="Arimo"/>
                <a:sym typeface="Arimo"/>
              </a:defRPr>
            </a:lvl4pPr>
            <a:lvl5pPr marL="1081088" marR="0" lvl="4" indent="-103187" algn="l" rtl="0">
              <a:spcBef>
                <a:spcPts val="400"/>
              </a:spcBef>
              <a:buClr>
                <a:schemeClr val="dk1"/>
              </a:buClr>
              <a:buSzPct val="100000"/>
              <a:buFont typeface="Noto Sans Symbols"/>
              <a:buChar char="▪"/>
              <a:defRPr sz="2000" b="0" i="0" u="none" strike="noStrike" cap="none">
                <a:solidFill>
                  <a:schemeClr val="dk1"/>
                </a:solidFill>
                <a:latin typeface="Arimo"/>
                <a:ea typeface="Arimo"/>
                <a:cs typeface="Arimo"/>
                <a:sym typeface="Arim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1" name="Shape 21"/>
          <p:cNvCxnSpPr/>
          <p:nvPr/>
        </p:nvCxnSpPr>
        <p:spPr>
          <a:xfrm>
            <a:off x="609600" y="1524000"/>
            <a:ext cx="10972800" cy="0"/>
          </a:xfrm>
          <a:prstGeom prst="straightConnector1">
            <a:avLst/>
          </a:prstGeom>
          <a:noFill/>
          <a:ln w="57150" cap="flat" cmpd="sng">
            <a:solidFill>
              <a:srgbClr val="A9203D"/>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09600" y="1600201"/>
            <a:ext cx="5384800" cy="4525963"/>
          </a:xfrm>
          <a:prstGeom prst="rect">
            <a:avLst/>
          </a:prstGeom>
          <a:noFill/>
          <a:ln>
            <a:noFill/>
          </a:ln>
        </p:spPr>
        <p:txBody>
          <a:bodyPr wrap="square" lIns="91425" tIns="91425" rIns="91425" bIns="91425" anchor="t" anchorCtr="0"/>
          <a:lstStyle>
            <a:lvl1pPr marL="0" marR="0" lvl="0" indent="0" algn="l" rtl="0">
              <a:spcBef>
                <a:spcPts val="560"/>
              </a:spcBef>
              <a:buClr>
                <a:schemeClr val="dk1"/>
              </a:buClr>
              <a:buFont typeface="Noto Sans Symbols"/>
              <a:buNone/>
              <a:defRPr sz="2800" b="0" i="0" u="none" strike="noStrike" cap="none">
                <a:solidFill>
                  <a:schemeClr val="dk1"/>
                </a:solidFill>
                <a:latin typeface="Arial"/>
                <a:ea typeface="Arial"/>
                <a:cs typeface="Arial"/>
                <a:sym typeface="Arial"/>
              </a:defRPr>
            </a:lvl1pPr>
            <a:lvl2pPr marL="288925" marR="0" lvl="1" indent="-136525" algn="l" rtl="0">
              <a:spcBef>
                <a:spcPts val="480"/>
              </a:spcBef>
              <a:buClr>
                <a:schemeClr val="dk1"/>
              </a:buClr>
              <a:buSzPct val="100000"/>
              <a:buFont typeface="Noto Sans Symbols"/>
              <a:buChar char="▪"/>
              <a:defRPr sz="2400" b="0" i="0" u="none" strike="noStrike" cap="none">
                <a:solidFill>
                  <a:schemeClr val="dk1"/>
                </a:solidFill>
                <a:latin typeface="Arial"/>
                <a:ea typeface="Arial"/>
                <a:cs typeface="Arial"/>
                <a:sym typeface="Arial"/>
              </a:defRPr>
            </a:lvl2pPr>
            <a:lvl3pPr marL="349250" marR="0" lvl="2" indent="-6350" algn="l" rtl="0">
              <a:spcBef>
                <a:spcPts val="400"/>
              </a:spcBef>
              <a:buClr>
                <a:schemeClr val="dk1"/>
              </a:buClr>
              <a:buFont typeface="Noto Sans Symbols"/>
              <a:buNone/>
              <a:defRPr sz="2000" b="0" i="1"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6197600" y="1600201"/>
            <a:ext cx="5384800" cy="4525963"/>
          </a:xfrm>
          <a:prstGeom prst="rect">
            <a:avLst/>
          </a:prstGeom>
          <a:noFill/>
          <a:ln>
            <a:noFill/>
          </a:ln>
        </p:spPr>
        <p:txBody>
          <a:bodyPr wrap="square" lIns="91425" tIns="91425" rIns="91425" bIns="91425" anchor="t" anchorCtr="0"/>
          <a:lstStyle>
            <a:lvl1pPr marL="0" marR="0" lvl="0" indent="0" algn="l" rtl="0">
              <a:spcBef>
                <a:spcPts val="560"/>
              </a:spcBef>
              <a:buClr>
                <a:schemeClr val="dk1"/>
              </a:buClr>
              <a:buFont typeface="Noto Sans Symbols"/>
              <a:buNone/>
              <a:defRPr sz="2800" b="0" i="0" u="none" strike="noStrike" cap="none">
                <a:solidFill>
                  <a:schemeClr val="dk1"/>
                </a:solidFill>
                <a:latin typeface="Arial"/>
                <a:ea typeface="Arial"/>
                <a:cs typeface="Arial"/>
                <a:sym typeface="Arial"/>
              </a:defRPr>
            </a:lvl1pPr>
            <a:lvl2pPr marL="285750" marR="0" lvl="1" indent="-133350" algn="l" rtl="0">
              <a:spcBef>
                <a:spcPts val="480"/>
              </a:spcBef>
              <a:buClr>
                <a:schemeClr val="dk1"/>
              </a:buClr>
              <a:buSzPct val="100000"/>
              <a:buFont typeface="Noto Sans Symbols"/>
              <a:buChar char="▪"/>
              <a:defRPr sz="2400" b="0" i="0" u="none" strike="noStrike" cap="none">
                <a:solidFill>
                  <a:schemeClr val="dk1"/>
                </a:solidFill>
                <a:latin typeface="Arial"/>
                <a:ea typeface="Arial"/>
                <a:cs typeface="Arial"/>
                <a:sym typeface="Arial"/>
              </a:defRPr>
            </a:lvl2pPr>
            <a:lvl3pPr marL="349250" marR="0" lvl="2" indent="-6350" algn="l" rtl="0">
              <a:spcBef>
                <a:spcPts val="400"/>
              </a:spcBef>
              <a:buClr>
                <a:schemeClr val="dk1"/>
              </a:buClr>
              <a:buFont typeface="Noto Sans Symbols"/>
              <a:buNone/>
              <a:defRPr sz="2000" b="0" i="1"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6">
            <a:alphaModFix/>
          </a:blip>
          <a:srcRect r="65989"/>
          <a:stretch/>
        </p:blipFill>
        <p:spPr>
          <a:xfrm>
            <a:off x="0" y="6235700"/>
            <a:ext cx="2942082" cy="622051"/>
          </a:xfrm>
          <a:prstGeom prst="rect">
            <a:avLst/>
          </a:prstGeom>
          <a:noFill/>
          <a:ln>
            <a:noFill/>
          </a:ln>
        </p:spPr>
      </p:pic>
      <p:sp>
        <p:nvSpPr>
          <p:cNvPr id="11" name="Shape 11"/>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09600" y="1600201"/>
            <a:ext cx="109728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subTitle" idx="1"/>
          </p:nvPr>
        </p:nvSpPr>
        <p:spPr>
          <a:xfrm>
            <a:off x="1828800" y="3886200"/>
            <a:ext cx="8534400" cy="17526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rgbClr val="888888"/>
              </a:buClr>
              <a:buSzPct val="25000"/>
              <a:buFont typeface="Noto Sans Symbols"/>
              <a:buNone/>
            </a:pPr>
            <a:r>
              <a:rPr lang="en-US" sz="1520" b="0" i="0" u="none" strike="noStrike" cap="none">
                <a:solidFill>
                  <a:srgbClr val="888888"/>
                </a:solidFill>
                <a:latin typeface="Arial"/>
                <a:ea typeface="Arial"/>
                <a:cs typeface="Arial"/>
                <a:sym typeface="Arial"/>
              </a:rPr>
              <a:t>Simson L. Garfinkel</a:t>
            </a:r>
            <a:br>
              <a:rPr lang="en-US" sz="1520" b="0" i="0" u="none" strike="noStrike" cap="none">
                <a:solidFill>
                  <a:srgbClr val="888888"/>
                </a:solidFill>
                <a:latin typeface="Arial"/>
                <a:ea typeface="Arial"/>
                <a:cs typeface="Arial"/>
                <a:sym typeface="Arial"/>
              </a:rPr>
            </a:br>
            <a:r>
              <a:rPr lang="en-US" sz="1520" b="0" i="0" u="none" strike="noStrike" cap="none">
                <a:solidFill>
                  <a:srgbClr val="888888"/>
                </a:solidFill>
                <a:latin typeface="Arial"/>
                <a:ea typeface="Arial"/>
                <a:cs typeface="Arial"/>
                <a:sym typeface="Arial"/>
              </a:rPr>
              <a:t>Chief, Center for Disclosure Avoidance Research</a:t>
            </a:r>
            <a:br>
              <a:rPr lang="en-US" sz="1520" b="0" i="0" u="none" strike="noStrike" cap="none">
                <a:solidFill>
                  <a:srgbClr val="888888"/>
                </a:solidFill>
                <a:latin typeface="Arial"/>
                <a:ea typeface="Arial"/>
                <a:cs typeface="Arial"/>
                <a:sym typeface="Arial"/>
              </a:rPr>
            </a:br>
            <a:r>
              <a:rPr lang="en-US" sz="1520" b="0" i="0" u="none" strike="noStrike" cap="none">
                <a:solidFill>
                  <a:srgbClr val="888888"/>
                </a:solidFill>
                <a:latin typeface="Arial"/>
                <a:ea typeface="Arial"/>
                <a:cs typeface="Arial"/>
                <a:sym typeface="Arial"/>
              </a:rPr>
              <a:t>U.S. Census Bureau</a:t>
            </a:r>
            <a:br>
              <a:rPr lang="en-US" sz="1520" b="0" i="0" u="none" strike="noStrike" cap="none">
                <a:solidFill>
                  <a:srgbClr val="888888"/>
                </a:solidFill>
                <a:latin typeface="Arial"/>
                <a:ea typeface="Arial"/>
                <a:cs typeface="Arial"/>
                <a:sym typeface="Arial"/>
              </a:rPr>
            </a:br>
            <a:br>
              <a:rPr lang="en-US" sz="1520" b="0" i="0" u="none" strike="noStrike" cap="none">
                <a:solidFill>
                  <a:srgbClr val="888888"/>
                </a:solidFill>
                <a:latin typeface="Arial"/>
                <a:ea typeface="Arial"/>
                <a:cs typeface="Arial"/>
                <a:sym typeface="Arial"/>
              </a:rPr>
            </a:br>
            <a:r>
              <a:rPr lang="en-US" sz="1520" b="0" i="0" u="none" strike="noStrike" cap="none">
                <a:solidFill>
                  <a:srgbClr val="888888"/>
                </a:solidFill>
                <a:latin typeface="Arial"/>
                <a:ea typeface="Arial"/>
                <a:cs typeface="Arial"/>
                <a:sym typeface="Arial"/>
              </a:rPr>
              <a:t>2017 Census Scientific Advisory Committee Fall Meeting</a:t>
            </a:r>
            <a:br>
              <a:rPr lang="en-US" sz="1520" b="0" i="0" u="none" strike="noStrike" cap="none">
                <a:solidFill>
                  <a:srgbClr val="888888"/>
                </a:solidFill>
                <a:latin typeface="Arial"/>
                <a:ea typeface="Arial"/>
                <a:cs typeface="Arial"/>
                <a:sym typeface="Arial"/>
              </a:rPr>
            </a:br>
            <a:r>
              <a:rPr lang="en-US" sz="1520" b="0" i="0" u="none" strike="noStrike" cap="none">
                <a:solidFill>
                  <a:srgbClr val="888888"/>
                </a:solidFill>
                <a:latin typeface="Arial"/>
                <a:ea typeface="Arial"/>
                <a:cs typeface="Arial"/>
                <a:sym typeface="Arial"/>
              </a:rPr>
              <a:t>Suitland, MD</a:t>
            </a:r>
          </a:p>
          <a:p>
            <a:pPr marL="0" marR="0" lvl="0" indent="0" algn="ctr" rtl="0">
              <a:lnSpc>
                <a:spcPct val="80000"/>
              </a:lnSpc>
              <a:spcBef>
                <a:spcPts val="304"/>
              </a:spcBef>
              <a:spcAft>
                <a:spcPts val="0"/>
              </a:spcAft>
              <a:buClr>
                <a:srgbClr val="888888"/>
              </a:buClr>
              <a:buSzPct val="25000"/>
              <a:buFont typeface="Noto Sans Symbols"/>
              <a:buNone/>
            </a:pPr>
            <a:r>
              <a:rPr lang="en-US" sz="1520" b="0" i="0" u="none" strike="noStrike" cap="none">
                <a:solidFill>
                  <a:srgbClr val="888888"/>
                </a:solidFill>
                <a:latin typeface="Arial"/>
                <a:ea typeface="Arial"/>
                <a:cs typeface="Arial"/>
                <a:sym typeface="Arial"/>
              </a:rPr>
              <a:t>11:00AM</a:t>
            </a:r>
          </a:p>
          <a:p>
            <a:pPr marL="0" marR="0" lvl="0" indent="0" algn="ctr" rtl="0">
              <a:lnSpc>
                <a:spcPct val="80000"/>
              </a:lnSpc>
              <a:spcBef>
                <a:spcPts val="304"/>
              </a:spcBef>
              <a:buClr>
                <a:srgbClr val="888888"/>
              </a:buClr>
              <a:buSzPct val="25000"/>
              <a:buFont typeface="Noto Sans Symbols"/>
              <a:buNone/>
            </a:pPr>
            <a:r>
              <a:rPr lang="en-US" sz="1520" b="0" i="0" u="none" strike="noStrike" cap="none">
                <a:solidFill>
                  <a:srgbClr val="888888"/>
                </a:solidFill>
                <a:latin typeface="Arial"/>
                <a:ea typeface="Arial"/>
                <a:cs typeface="Arial"/>
                <a:sym typeface="Arial"/>
              </a:rPr>
              <a:t>September 15, 2017</a:t>
            </a:r>
          </a:p>
        </p:txBody>
      </p:sp>
      <p:sp>
        <p:nvSpPr>
          <p:cNvPr id="34" name="Shape 34"/>
          <p:cNvSpPr txBox="1">
            <a:spLocks noGrp="1"/>
          </p:cNvSpPr>
          <p:nvPr>
            <p:ph type="ctrTitle" idx="4294967295"/>
          </p:nvPr>
        </p:nvSpPr>
        <p:spPr>
          <a:xfrm>
            <a:off x="609600" y="274638"/>
            <a:ext cx="10972800" cy="246856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3959" b="1" i="0" u="none" strike="noStrike" cap="none">
                <a:solidFill>
                  <a:schemeClr val="dk1"/>
                </a:solidFill>
                <a:latin typeface="Arial"/>
                <a:ea typeface="Arial"/>
                <a:cs typeface="Arial"/>
                <a:sym typeface="Arial"/>
              </a:rPr>
              <a:t>Modernizing Disclosure Avoidance: </a:t>
            </a:r>
            <a:br>
              <a:rPr lang="en-US" sz="3959" b="1" i="0" u="none" strike="noStrike" cap="none">
                <a:solidFill>
                  <a:schemeClr val="dk1"/>
                </a:solidFill>
                <a:latin typeface="Arial"/>
                <a:ea typeface="Arial"/>
                <a:cs typeface="Arial"/>
                <a:sym typeface="Arial"/>
              </a:rPr>
            </a:br>
            <a:r>
              <a:rPr lang="en-US" sz="3959" b="1" i="0" u="none" strike="noStrike" cap="none">
                <a:solidFill>
                  <a:schemeClr val="dk1"/>
                </a:solidFill>
                <a:latin typeface="Arial"/>
                <a:ea typeface="Arial"/>
                <a:cs typeface="Arial"/>
                <a:sym typeface="Arial"/>
              </a:rPr>
              <a:t>Report on the 2020 Disclosure Avoidance Subsystem as Implemented for the 2018 End-to-End Test (Continued)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The 2020 Disclosure Avoidance System relies on infusing formally private noise.</a:t>
            </a:r>
          </a:p>
        </p:txBody>
      </p:sp>
      <p:sp>
        <p:nvSpPr>
          <p:cNvPr id="150" name="Shape 150"/>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US" sz="2960" b="0" i="0" u="none" strike="noStrike" cap="none">
                <a:solidFill>
                  <a:schemeClr val="dk1"/>
                </a:solidFill>
                <a:latin typeface="Arimo"/>
                <a:ea typeface="Arimo"/>
                <a:cs typeface="Arimo"/>
                <a:sym typeface="Arimo"/>
              </a:rPr>
              <a:t>Advantages of noise infusion with formal privacy:</a:t>
            </a:r>
          </a:p>
          <a:p>
            <a:pPr marL="285750" marR="0" lvl="1" indent="-285750" algn="l" rtl="0">
              <a:lnSpc>
                <a:spcPct val="80000"/>
              </a:lnSpc>
              <a:spcBef>
                <a:spcPts val="11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Easy to understand</a:t>
            </a:r>
          </a:p>
          <a:p>
            <a:pPr marL="285750" marR="0" lvl="1" indent="-285750" algn="l" rtl="0">
              <a:lnSpc>
                <a:spcPct val="8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Provable and </a:t>
            </a:r>
            <a:r>
              <a:rPr lang="en-US" sz="2590" b="0" i="1" u="none" strike="noStrike" cap="none">
                <a:solidFill>
                  <a:schemeClr val="dk1"/>
                </a:solidFill>
                <a:latin typeface="Arimo"/>
                <a:ea typeface="Arimo"/>
                <a:cs typeface="Arimo"/>
                <a:sym typeface="Arimo"/>
              </a:rPr>
              <a:t>tunable</a:t>
            </a:r>
            <a:r>
              <a:rPr lang="en-US" sz="2590" b="0" i="0" u="none" strike="noStrike" cap="none">
                <a:solidFill>
                  <a:schemeClr val="dk1"/>
                </a:solidFill>
                <a:latin typeface="Arimo"/>
                <a:ea typeface="Arimo"/>
                <a:cs typeface="Arimo"/>
                <a:sym typeface="Arimo"/>
              </a:rPr>
              <a:t> privacy guarantees</a:t>
            </a:r>
          </a:p>
          <a:p>
            <a:pPr marL="285750" marR="0" lvl="1" indent="-285750" algn="l" rtl="0">
              <a:lnSpc>
                <a:spcPct val="8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Privacy guarantees do not depend on external data</a:t>
            </a:r>
          </a:p>
          <a:p>
            <a:pPr marL="285750" marR="0" lvl="1" indent="-285750" algn="l" rtl="0">
              <a:lnSpc>
                <a:spcPct val="8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Protects against database reconstruction attacks</a:t>
            </a:r>
          </a:p>
          <a:p>
            <a:pPr marL="285750" marR="0" lvl="1" indent="-285750" algn="l" rtl="0">
              <a:lnSpc>
                <a:spcPct val="8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Privacy operations are </a:t>
            </a:r>
            <a:r>
              <a:rPr lang="en-US" sz="2590" b="0" i="1" u="none" strike="noStrike" cap="none">
                <a:solidFill>
                  <a:schemeClr val="dk1"/>
                </a:solidFill>
                <a:latin typeface="Arimo"/>
                <a:ea typeface="Arimo"/>
                <a:cs typeface="Arimo"/>
                <a:sym typeface="Arimo"/>
              </a:rPr>
              <a:t>composable</a:t>
            </a:r>
          </a:p>
          <a:p>
            <a:pPr marL="0" marR="0" lvl="0" indent="0" algn="l" rtl="0">
              <a:lnSpc>
                <a:spcPct val="80000"/>
              </a:lnSpc>
              <a:spcBef>
                <a:spcPts val="600"/>
              </a:spcBef>
              <a:spcAft>
                <a:spcPts val="0"/>
              </a:spcAft>
              <a:buClr>
                <a:schemeClr val="dk1"/>
              </a:buClr>
              <a:buSzPct val="25000"/>
              <a:buFont typeface="Noto Sans Symbols"/>
              <a:buNone/>
            </a:pPr>
            <a:endParaRPr sz="2960" b="0" i="1" u="none" strike="noStrike" cap="none">
              <a:solidFill>
                <a:schemeClr val="dk1"/>
              </a:solidFill>
              <a:latin typeface="Arimo"/>
              <a:ea typeface="Arimo"/>
              <a:cs typeface="Arimo"/>
              <a:sym typeface="Arimo"/>
            </a:endParaRPr>
          </a:p>
          <a:p>
            <a:pPr marL="0" marR="0" lvl="0" indent="0" algn="l" rtl="0">
              <a:lnSpc>
                <a:spcPct val="80000"/>
              </a:lnSpc>
              <a:spcBef>
                <a:spcPts val="1200"/>
              </a:spcBef>
              <a:spcAft>
                <a:spcPts val="0"/>
              </a:spcAft>
              <a:buClr>
                <a:schemeClr val="dk1"/>
              </a:buClr>
              <a:buSzPct val="25000"/>
              <a:buFont typeface="Noto Sans Symbols"/>
              <a:buNone/>
            </a:pPr>
            <a:r>
              <a:rPr lang="en-US" sz="2960" b="0" i="0" u="none" strike="noStrike" cap="none">
                <a:solidFill>
                  <a:schemeClr val="dk1"/>
                </a:solidFill>
                <a:latin typeface="Arimo"/>
                <a:ea typeface="Arimo"/>
                <a:cs typeface="Arimo"/>
                <a:sym typeface="Arimo"/>
              </a:rPr>
              <a:t>Disadvantages:</a:t>
            </a:r>
          </a:p>
          <a:p>
            <a:pPr marL="285750" marR="0" lvl="1" indent="-285750" algn="l" rtl="0">
              <a:lnSpc>
                <a:spcPct val="80000"/>
              </a:lnSpc>
              <a:spcBef>
                <a:spcPts val="11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Entire country must be processed at once for best accuracy</a:t>
            </a:r>
          </a:p>
          <a:p>
            <a:pPr marL="285750" marR="0" lvl="1" indent="-285750" algn="l" rtl="0">
              <a:lnSpc>
                <a:spcPct val="80000"/>
              </a:lnSpc>
              <a:spcBef>
                <a:spcPts val="518"/>
              </a:spcBef>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Every use of private data must be tallied in the </a:t>
            </a:r>
            <a:r>
              <a:rPr lang="en-US" sz="2590" b="0" i="1" u="none" strike="noStrike" cap="none">
                <a:solidFill>
                  <a:schemeClr val="dk1"/>
                </a:solidFill>
                <a:latin typeface="Arimo"/>
                <a:ea typeface="Arimo"/>
                <a:cs typeface="Arimo"/>
                <a:sym typeface="Arimo"/>
              </a:rPr>
              <a:t>privacy loss budget</a:t>
            </a:r>
          </a:p>
        </p:txBody>
      </p:sp>
      <p:grpSp>
        <p:nvGrpSpPr>
          <p:cNvPr id="151" name="Shape 151"/>
          <p:cNvGrpSpPr/>
          <p:nvPr/>
        </p:nvGrpSpPr>
        <p:grpSpPr>
          <a:xfrm>
            <a:off x="8535605" y="1853624"/>
            <a:ext cx="3046797" cy="2874354"/>
            <a:chOff x="8535605" y="1853624"/>
            <a:chExt cx="3046797" cy="2874354"/>
          </a:xfrm>
        </p:grpSpPr>
        <p:grpSp>
          <p:nvGrpSpPr>
            <p:cNvPr id="152" name="Shape 152"/>
            <p:cNvGrpSpPr/>
            <p:nvPr/>
          </p:nvGrpSpPr>
          <p:grpSpPr>
            <a:xfrm>
              <a:off x="8535605" y="1853624"/>
              <a:ext cx="3046797" cy="2466767"/>
              <a:chOff x="4423216" y="2841177"/>
              <a:chExt cx="3046797" cy="2466767"/>
            </a:xfrm>
          </p:grpSpPr>
          <p:sp>
            <p:nvSpPr>
              <p:cNvPr id="153" name="Shape 153"/>
              <p:cNvSpPr/>
              <p:nvPr/>
            </p:nvSpPr>
            <p:spPr>
              <a:xfrm>
                <a:off x="4918216" y="2841177"/>
                <a:ext cx="2056797"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rgbClr val="FABF8E"/>
                    </a:solidFill>
                    <a:latin typeface="Arial"/>
                    <a:ea typeface="Arial"/>
                    <a:cs typeface="Arial"/>
                    <a:sym typeface="Arial"/>
                  </a:rPr>
                  <a:t>Global Confidentiality Protection Process</a:t>
                </a:r>
              </a:p>
              <a:p>
                <a:pPr marL="0" marR="0" lvl="0" indent="0" algn="ctr" rtl="0">
                  <a:spcBef>
                    <a:spcPts val="0"/>
                  </a:spcBef>
                  <a:buNone/>
                </a:pPr>
                <a:endParaRPr sz="1600" b="1">
                  <a:solidFill>
                    <a:srgbClr val="FABF8E"/>
                  </a:solidFill>
                  <a:latin typeface="Arial"/>
                  <a:ea typeface="Arial"/>
                  <a:cs typeface="Arial"/>
                  <a:sym typeface="Arial"/>
                </a:endParaRPr>
              </a:p>
              <a:p>
                <a:pPr marL="0" marR="0" lvl="0" indent="0" algn="ctr" rtl="0">
                  <a:spcBef>
                    <a:spcPts val="0"/>
                  </a:spcBef>
                  <a:buSzPct val="25000"/>
                  <a:buNone/>
                </a:pPr>
                <a:r>
                  <a:rPr lang="en-US" sz="1600" b="1">
                    <a:solidFill>
                      <a:srgbClr val="FABF8E"/>
                    </a:solidFill>
                    <a:latin typeface="Arial"/>
                    <a:ea typeface="Arial"/>
                    <a:cs typeface="Arial"/>
                    <a:sym typeface="Arial"/>
                  </a:rPr>
                  <a:t>Disclosure Avoidance System</a:t>
                </a:r>
              </a:p>
            </p:txBody>
          </p:sp>
          <p:cxnSp>
            <p:nvCxnSpPr>
              <p:cNvPr id="154" name="Shape 154"/>
              <p:cNvCxnSpPr>
                <a:endCxn id="153" idx="1"/>
              </p:cNvCxnSpPr>
              <p:nvPr/>
            </p:nvCxnSpPr>
            <p:spPr>
              <a:xfrm>
                <a:off x="4423216" y="3575360"/>
                <a:ext cx="495000" cy="0"/>
              </a:xfrm>
              <a:prstGeom prst="straightConnector1">
                <a:avLst/>
              </a:prstGeom>
              <a:noFill/>
              <a:ln w="76200" cap="flat" cmpd="sng">
                <a:solidFill>
                  <a:srgbClr val="4A7DBA"/>
                </a:solidFill>
                <a:prstDash val="solid"/>
                <a:round/>
                <a:headEnd type="none" w="med" len="med"/>
                <a:tailEnd type="triangle" w="lg" len="lg"/>
              </a:ln>
            </p:spPr>
          </p:cxnSp>
          <p:cxnSp>
            <p:nvCxnSpPr>
              <p:cNvPr id="155" name="Shape 155"/>
              <p:cNvCxnSpPr>
                <a:stCxn id="153" idx="3"/>
              </p:cNvCxnSpPr>
              <p:nvPr/>
            </p:nvCxnSpPr>
            <p:spPr>
              <a:xfrm rot="10800000" flipH="1">
                <a:off x="6975013" y="3560660"/>
                <a:ext cx="495000" cy="14700"/>
              </a:xfrm>
              <a:prstGeom prst="straightConnector1">
                <a:avLst/>
              </a:prstGeom>
              <a:noFill/>
              <a:ln w="76200" cap="flat" cmpd="sng">
                <a:solidFill>
                  <a:srgbClr val="4A7DBA"/>
                </a:solidFill>
                <a:prstDash val="solid"/>
                <a:round/>
                <a:headEnd type="none" w="med" len="med"/>
                <a:tailEnd type="triangle" w="lg" len="lg"/>
              </a:ln>
            </p:spPr>
          </p:cxnSp>
          <p:cxnSp>
            <p:nvCxnSpPr>
              <p:cNvPr id="156" name="Shape 156"/>
              <p:cNvCxnSpPr>
                <a:endCxn id="153" idx="2"/>
              </p:cNvCxnSpPr>
              <p:nvPr/>
            </p:nvCxnSpPr>
            <p:spPr>
              <a:xfrm rot="10800000">
                <a:off x="5946615" y="4309544"/>
                <a:ext cx="0" cy="998400"/>
              </a:xfrm>
              <a:prstGeom prst="straightConnector1">
                <a:avLst/>
              </a:prstGeom>
              <a:noFill/>
              <a:ln w="76200" cap="flat" cmpd="sng">
                <a:solidFill>
                  <a:srgbClr val="4A7DBA"/>
                </a:solidFill>
                <a:prstDash val="solid"/>
                <a:round/>
                <a:headEnd type="none" w="med" len="med"/>
                <a:tailEnd type="triangle" w="lg" len="lg"/>
              </a:ln>
            </p:spPr>
          </p:cxnSp>
        </p:grpSp>
        <p:sp>
          <p:nvSpPr>
            <p:cNvPr id="157" name="Shape 157"/>
            <p:cNvSpPr/>
            <p:nvPr/>
          </p:nvSpPr>
          <p:spPr>
            <a:xfrm>
              <a:off x="9850542" y="4143203"/>
              <a:ext cx="416922"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a:solidFill>
                    <a:schemeClr val="dk1"/>
                  </a:solidFill>
                  <a:latin typeface="Arial"/>
                  <a:ea typeface="Arial"/>
                  <a:cs typeface="Arial"/>
                  <a:sym typeface="Arial"/>
                </a:rPr>
                <a:t>ε</a:t>
              </a:r>
            </a:p>
          </p:txBody>
        </p:sp>
      </p:grpSp>
      <p:sp>
        <p:nvSpPr>
          <p:cNvPr id="158" name="Shape 158"/>
          <p:cNvSpPr txBox="1">
            <a:spLocks noGrp="1"/>
          </p:cNvSpPr>
          <p:nvPr>
            <p:ph type="sldNum" idx="4294967295"/>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10</a:t>
            </a:fld>
            <a:endParaRPr lang="en-US"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Differentially Private Disclosure Avoidance System:</a:t>
            </a:r>
            <a:br>
              <a:rPr lang="en-US" sz="3200" b="1" i="0" u="none" strike="noStrike" cap="none">
                <a:solidFill>
                  <a:schemeClr val="dk1"/>
                </a:solidFill>
                <a:latin typeface="Arial"/>
                <a:ea typeface="Arial"/>
                <a:cs typeface="Arial"/>
                <a:sym typeface="Arial"/>
              </a:rPr>
            </a:br>
            <a:r>
              <a:rPr lang="en-US" sz="3200" b="1" i="0" u="none" strike="noStrike" cap="none">
                <a:solidFill>
                  <a:schemeClr val="dk1"/>
                </a:solidFill>
                <a:latin typeface="Arial"/>
                <a:ea typeface="Arial"/>
                <a:cs typeface="Arial"/>
                <a:sym typeface="Arial"/>
              </a:rPr>
              <a:t>Requirements</a:t>
            </a:r>
          </a:p>
        </p:txBody>
      </p:sp>
      <p:sp>
        <p:nvSpPr>
          <p:cNvPr id="165" name="Shape 165"/>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US" sz="2240" b="0" i="0" u="none" strike="noStrike" cap="none">
                <a:solidFill>
                  <a:schemeClr val="dk1"/>
                </a:solidFill>
                <a:latin typeface="Arimo"/>
                <a:ea typeface="Arimo"/>
                <a:cs typeface="Arimo"/>
                <a:sym typeface="Arimo"/>
              </a:rPr>
              <a:t>DAS must be able to read the Census Edited File (CEF):</a:t>
            </a:r>
          </a:p>
          <a:p>
            <a:pPr marL="285750" marR="0" lvl="1" indent="-285750" algn="l" rtl="0">
              <a:lnSpc>
                <a:spcPct val="80000"/>
              </a:lnSpc>
              <a:spcBef>
                <a:spcPts val="992"/>
              </a:spcBef>
              <a:spcAft>
                <a:spcPts val="0"/>
              </a:spcAft>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CEF must be exactly specified and contain all information necessary for all tabulation recodes</a:t>
            </a:r>
          </a:p>
          <a:p>
            <a:pPr marL="285750" marR="0" lvl="1" indent="-285750" algn="l" rtl="0">
              <a:lnSpc>
                <a:spcPct val="80000"/>
              </a:lnSpc>
              <a:spcBef>
                <a:spcPts val="392"/>
              </a:spcBef>
              <a:spcAft>
                <a:spcPts val="0"/>
              </a:spcAft>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CEF must be kept confidential after DAS runs (as it was for historical censuses)</a:t>
            </a:r>
          </a:p>
          <a:p>
            <a:pPr marL="0" marR="0" lvl="0" indent="0" algn="l" rtl="0">
              <a:lnSpc>
                <a:spcPct val="80000"/>
              </a:lnSpc>
              <a:spcBef>
                <a:spcPts val="600"/>
              </a:spcBef>
              <a:spcAft>
                <a:spcPts val="0"/>
              </a:spcAft>
              <a:buClr>
                <a:schemeClr val="dk1"/>
              </a:buClr>
              <a:buSzPct val="25000"/>
              <a:buFont typeface="Noto Sans Symbols"/>
              <a:buNone/>
            </a:pPr>
            <a:r>
              <a:rPr lang="en-US" sz="2240" b="0" i="0" u="none" strike="noStrike" cap="none">
                <a:solidFill>
                  <a:schemeClr val="dk1"/>
                </a:solidFill>
                <a:latin typeface="Arimo"/>
                <a:ea typeface="Arimo"/>
                <a:cs typeface="Arimo"/>
                <a:sym typeface="Arimo"/>
              </a:rPr>
              <a:t>DAS must generate the Microdata Detail File (MDF):</a:t>
            </a:r>
          </a:p>
          <a:p>
            <a:pPr marL="285750" marR="0" lvl="1" indent="-285750" algn="l" rtl="0">
              <a:lnSpc>
                <a:spcPct val="80000"/>
              </a:lnSpc>
              <a:spcBef>
                <a:spcPts val="992"/>
              </a:spcBef>
              <a:spcAft>
                <a:spcPts val="0"/>
              </a:spcAft>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Must contain all information that appears in </a:t>
            </a:r>
            <a:r>
              <a:rPr lang="en-US" sz="1960" b="0" i="1" u="none" strike="noStrike" cap="none">
                <a:solidFill>
                  <a:schemeClr val="dk1"/>
                </a:solidFill>
                <a:latin typeface="Arimo"/>
                <a:ea typeface="Arimo"/>
                <a:cs typeface="Arimo"/>
                <a:sym typeface="Arimo"/>
              </a:rPr>
              <a:t>any publicly released table</a:t>
            </a:r>
            <a:r>
              <a:rPr lang="en-US" sz="1960" b="0" i="0" u="none" strike="noStrike" cap="none">
                <a:solidFill>
                  <a:schemeClr val="dk1"/>
                </a:solidFill>
                <a:latin typeface="Arimo"/>
                <a:ea typeface="Arimo"/>
                <a:cs typeface="Arimo"/>
                <a:sym typeface="Arimo"/>
              </a:rPr>
              <a:t> </a:t>
            </a:r>
            <a:br>
              <a:rPr lang="en-US" sz="1960" b="0" i="0" u="none" strike="noStrike" cap="none">
                <a:solidFill>
                  <a:schemeClr val="dk1"/>
                </a:solidFill>
                <a:latin typeface="Arimo"/>
                <a:ea typeface="Arimo"/>
                <a:cs typeface="Arimo"/>
                <a:sym typeface="Arimo"/>
              </a:rPr>
            </a:br>
            <a:r>
              <a:rPr lang="en-US" sz="1960" b="0" i="0" u="none" strike="noStrike" cap="none">
                <a:solidFill>
                  <a:schemeClr val="dk1"/>
                </a:solidFill>
                <a:latin typeface="Arimo"/>
                <a:ea typeface="Arimo"/>
                <a:cs typeface="Arimo"/>
                <a:sym typeface="Arimo"/>
              </a:rPr>
              <a:t>(e.g. PL94-171, SF1, SF2)</a:t>
            </a:r>
          </a:p>
          <a:p>
            <a:pPr marL="285750" marR="0" lvl="1" indent="-285750" algn="l" rtl="0">
              <a:lnSpc>
                <a:spcPct val="80000"/>
              </a:lnSpc>
              <a:spcBef>
                <a:spcPts val="392"/>
              </a:spcBef>
              <a:spcAft>
                <a:spcPts val="0"/>
              </a:spcAft>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Should not contain </a:t>
            </a:r>
            <a:r>
              <a:rPr lang="en-US" sz="1960" b="0" i="1" u="none" strike="noStrike" cap="none">
                <a:solidFill>
                  <a:schemeClr val="dk1"/>
                </a:solidFill>
                <a:latin typeface="Arimo"/>
                <a:ea typeface="Arimo"/>
                <a:cs typeface="Arimo"/>
                <a:sym typeface="Arimo"/>
              </a:rPr>
              <a:t>any information </a:t>
            </a:r>
            <a:r>
              <a:rPr lang="en-US" sz="1960" b="0" i="0" u="none" strike="noStrike" cap="none">
                <a:solidFill>
                  <a:schemeClr val="dk1"/>
                </a:solidFill>
                <a:latin typeface="Arimo"/>
                <a:ea typeface="Arimo"/>
                <a:cs typeface="Arimo"/>
                <a:sym typeface="Arimo"/>
              </a:rPr>
              <a:t>that does </a:t>
            </a:r>
            <a:r>
              <a:rPr lang="en-US" sz="1960" b="0" i="1" u="none" strike="noStrike" cap="none">
                <a:solidFill>
                  <a:schemeClr val="dk1"/>
                </a:solidFill>
                <a:latin typeface="Arimo"/>
                <a:ea typeface="Arimo"/>
                <a:cs typeface="Arimo"/>
                <a:sym typeface="Arimo"/>
              </a:rPr>
              <a:t>not</a:t>
            </a:r>
            <a:r>
              <a:rPr lang="en-US" sz="1960" b="0" i="0" u="none" strike="noStrike" cap="none">
                <a:solidFill>
                  <a:schemeClr val="dk1"/>
                </a:solidFill>
                <a:latin typeface="Arimo"/>
                <a:ea typeface="Arimo"/>
                <a:cs typeface="Arimo"/>
                <a:sym typeface="Arimo"/>
              </a:rPr>
              <a:t> appear in a publicly released table</a:t>
            </a:r>
          </a:p>
          <a:p>
            <a:pPr marL="285750" marR="0" lvl="1" indent="-285750" algn="l" rtl="0">
              <a:lnSpc>
                <a:spcPct val="80000"/>
              </a:lnSpc>
              <a:spcBef>
                <a:spcPts val="392"/>
              </a:spcBef>
              <a:spcAft>
                <a:spcPts val="0"/>
              </a:spcAft>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May be publicly released (in whole or in part)</a:t>
            </a:r>
          </a:p>
          <a:p>
            <a:pPr marL="0" marR="0" lvl="0" indent="0" algn="l" rtl="0">
              <a:lnSpc>
                <a:spcPct val="80000"/>
              </a:lnSpc>
              <a:spcBef>
                <a:spcPts val="600"/>
              </a:spcBef>
              <a:spcAft>
                <a:spcPts val="0"/>
              </a:spcAft>
              <a:buClr>
                <a:schemeClr val="dk1"/>
              </a:buClr>
              <a:buSzPct val="25000"/>
              <a:buFont typeface="Noto Sans Symbols"/>
              <a:buNone/>
            </a:pPr>
            <a:r>
              <a:rPr lang="en-US" sz="2240" b="0" i="0" u="none" strike="noStrike" cap="none">
                <a:solidFill>
                  <a:schemeClr val="dk1"/>
                </a:solidFill>
                <a:latin typeface="Arimo"/>
                <a:ea typeface="Arimo"/>
                <a:cs typeface="Arimo"/>
                <a:sym typeface="Arimo"/>
              </a:rPr>
              <a:t>Non-functional requirements:</a:t>
            </a:r>
          </a:p>
          <a:p>
            <a:pPr marL="285750" marR="0" lvl="1" indent="-285750" algn="l" rtl="0">
              <a:lnSpc>
                <a:spcPct val="80000"/>
              </a:lnSpc>
              <a:spcBef>
                <a:spcPts val="992"/>
              </a:spcBef>
              <a:spcAft>
                <a:spcPts val="0"/>
              </a:spcAft>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The disclosure avoidance system must provably move information from the CEF to PL94/SF1/SF2 with an adjustable total privacy-loss budget</a:t>
            </a:r>
          </a:p>
          <a:p>
            <a:pPr marL="285750" marR="0" lvl="1" indent="-285750" algn="l" rtl="0">
              <a:lnSpc>
                <a:spcPct val="80000"/>
              </a:lnSpc>
              <a:spcBef>
                <a:spcPts val="392"/>
              </a:spcBef>
              <a:buClr>
                <a:schemeClr val="dk1"/>
              </a:buClr>
              <a:buSzPct val="98000"/>
              <a:buFont typeface="Noto Sans Symbols"/>
              <a:buChar char="▪"/>
            </a:pPr>
            <a:r>
              <a:rPr lang="en-US" sz="1960" b="0" i="0" u="none" strike="noStrike" cap="none">
                <a:solidFill>
                  <a:schemeClr val="dk1"/>
                </a:solidFill>
                <a:latin typeface="Arimo"/>
                <a:ea typeface="Arimo"/>
                <a:cs typeface="Arimo"/>
                <a:sym typeface="Arimo"/>
              </a:rPr>
              <a:t>The source code and parameters for the DAS will be made publicly available</a:t>
            </a:r>
          </a:p>
        </p:txBody>
      </p:sp>
      <p:sp>
        <p:nvSpPr>
          <p:cNvPr id="166" name="Shape 166"/>
          <p:cNvSpPr txBox="1"/>
          <p:nvPr/>
        </p:nvSpPr>
        <p:spPr>
          <a:xfrm>
            <a:off x="9164567" y="6475416"/>
            <a:ext cx="152496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lt1"/>
                </a:solidFill>
                <a:latin typeface="Arial"/>
                <a:ea typeface="Arial"/>
                <a:cs typeface="Arial"/>
                <a:sym typeface="Arial"/>
              </a:rPr>
              <a:t>Pre-Decisional</a:t>
            </a:r>
          </a:p>
        </p:txBody>
      </p:sp>
      <p:sp>
        <p:nvSpPr>
          <p:cNvPr id="167" name="Shape 167"/>
          <p:cNvSpPr txBox="1">
            <a:spLocks noGrp="1"/>
          </p:cNvSpPr>
          <p:nvPr>
            <p:ph type="sldNum" idx="4294967295"/>
          </p:nvPr>
        </p:nvSpPr>
        <p:spPr>
          <a:xfrm>
            <a:off x="9677400" y="6356351"/>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11</a:t>
            </a:fld>
            <a:endParaRPr lang="en-US"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Why generate a differentially private MDF?</a:t>
            </a:r>
          </a:p>
        </p:txBody>
      </p:sp>
      <p:sp>
        <p:nvSpPr>
          <p:cNvPr id="174" name="Shape 174"/>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285750" marR="0" lvl="1" indent="-285750" algn="l" rtl="0">
              <a:spcBef>
                <a:spcPts val="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Familiar to internal and external stakeholders</a:t>
            </a:r>
          </a:p>
          <a:p>
            <a:pPr marL="285750" marR="0" lvl="1" indent="-28575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Operates with tabulation system to produce PL-94 and SF-1 tabulations</a:t>
            </a:r>
          </a:p>
          <a:p>
            <a:pPr marL="285750" marR="0" lvl="1" indent="-28575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Guarantees population totals (voting age, non-voting age, householder) exact at all levels of geography</a:t>
            </a:r>
          </a:p>
          <a:p>
            <a:pPr marL="285750" marR="0" lvl="1" indent="-28575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Consistency among query answers</a:t>
            </a:r>
          </a:p>
          <a:p>
            <a:pPr marL="0" marR="0" lvl="0" indent="0" algn="l" rtl="0">
              <a:spcBef>
                <a:spcPts val="600"/>
              </a:spcBef>
              <a:spcAft>
                <a:spcPts val="0"/>
              </a:spcAft>
              <a:buClr>
                <a:schemeClr val="dk1"/>
              </a:buClr>
              <a:buSzPct val="25000"/>
              <a:buFont typeface="Noto Sans Symbols"/>
              <a:buNone/>
            </a:pPr>
            <a:endParaRPr sz="3200" b="0" i="0" u="none" strike="noStrike" cap="none">
              <a:solidFill>
                <a:schemeClr val="dk1"/>
              </a:solidFill>
              <a:latin typeface="Arimo"/>
              <a:ea typeface="Arimo"/>
              <a:cs typeface="Arimo"/>
              <a:sym typeface="Arimo"/>
            </a:endParaRPr>
          </a:p>
        </p:txBody>
      </p:sp>
      <p:sp>
        <p:nvSpPr>
          <p:cNvPr id="175" name="Shape 175"/>
          <p:cNvSpPr txBox="1">
            <a:spLocks noGrp="1"/>
          </p:cNvSpPr>
          <p:nvPr>
            <p:ph type="sldNum" idx="4294967295"/>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12</a:t>
            </a:fld>
            <a:endParaRPr lang="en-US"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3959" b="1" i="0" u="none" strike="noStrike" cap="none">
                <a:solidFill>
                  <a:schemeClr val="dk1"/>
                </a:solidFill>
                <a:latin typeface="Arial"/>
                <a:ea typeface="Arial"/>
                <a:cs typeface="Arial"/>
                <a:sym typeface="Arial"/>
              </a:rPr>
              <a:t>Some queries must be privacy preserving.</a:t>
            </a:r>
            <a:br>
              <a:rPr lang="en-US" sz="3959" b="1" i="0" u="none" strike="noStrike" cap="none">
                <a:solidFill>
                  <a:schemeClr val="dk1"/>
                </a:solidFill>
                <a:latin typeface="Arial"/>
                <a:ea typeface="Arial"/>
                <a:cs typeface="Arial"/>
                <a:sym typeface="Arial"/>
              </a:rPr>
            </a:br>
            <a:r>
              <a:rPr lang="en-US" sz="3959" b="1" i="0" u="none" strike="noStrike" cap="none">
                <a:solidFill>
                  <a:schemeClr val="dk1"/>
                </a:solidFill>
                <a:latin typeface="Arial"/>
                <a:ea typeface="Arial"/>
                <a:cs typeface="Arial"/>
                <a:sym typeface="Arial"/>
              </a:rPr>
              <a:t>Some queries must be exact (“invariant”)</a:t>
            </a:r>
          </a:p>
        </p:txBody>
      </p:sp>
      <p:sp>
        <p:nvSpPr>
          <p:cNvPr id="182" name="Shape 182"/>
          <p:cNvSpPr txBox="1">
            <a:spLocks noGrp="1"/>
          </p:cNvSpPr>
          <p:nvPr>
            <p:ph type="body" idx="1"/>
          </p:nvPr>
        </p:nvSpPr>
        <p:spPr>
          <a:xfrm>
            <a:off x="609600" y="1600201"/>
            <a:ext cx="5384800" cy="3962399"/>
          </a:xfrm>
          <a:prstGeom prst="rect">
            <a:avLst/>
          </a:prstGeom>
          <a:solidFill>
            <a:srgbClr val="92D050"/>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800" b="0" i="0" u="none" strike="noStrike" cap="none">
                <a:solidFill>
                  <a:schemeClr val="dk1"/>
                </a:solidFill>
                <a:latin typeface="Arial"/>
                <a:ea typeface="Arial"/>
                <a:cs typeface="Arial"/>
                <a:sym typeface="Arial"/>
              </a:rPr>
              <a:t>Specific PL-94 queries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must be exact: </a:t>
            </a:r>
          </a:p>
          <a:p>
            <a:pPr marL="288925" marR="0" lvl="1" indent="-288925"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Block population</a:t>
            </a:r>
          </a:p>
          <a:p>
            <a:pPr marL="288925" marR="0" lvl="1" indent="-288925"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Block voting age population</a:t>
            </a:r>
          </a:p>
          <a:p>
            <a:pPr marL="288925" marR="0" lvl="1" indent="-288925"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Block householders &amp; vacancies</a:t>
            </a:r>
          </a:p>
          <a:p>
            <a:pPr marL="288925" marR="0" lvl="1" indent="-288925" algn="l" rtl="0">
              <a:spcBef>
                <a:spcPts val="480"/>
              </a:spcBef>
              <a:spcAft>
                <a:spcPts val="0"/>
              </a:spcAft>
              <a:buClr>
                <a:schemeClr val="dk1"/>
              </a:buClr>
              <a:buSzPct val="100000"/>
              <a:buFont typeface="Noto Sans Symbols"/>
              <a:buNone/>
            </a:pPr>
            <a:endParaRPr sz="2400" b="0" i="0" u="none" strike="noStrike" cap="none">
              <a:solidFill>
                <a:schemeClr val="dk1"/>
              </a:solidFill>
              <a:latin typeface="Arial"/>
              <a:ea typeface="Arial"/>
              <a:cs typeface="Arial"/>
              <a:sym typeface="Arial"/>
            </a:endParaRPr>
          </a:p>
          <a:p>
            <a:pPr marL="288925" marR="0" lvl="1" indent="-288925" algn="l" rtl="0">
              <a:spcBef>
                <a:spcPts val="480"/>
              </a:spcBef>
              <a:spcAft>
                <a:spcPts val="0"/>
              </a:spcAft>
              <a:buClr>
                <a:schemeClr val="dk1"/>
              </a:buClr>
              <a:buSzPct val="100000"/>
              <a:buFont typeface="Noto Sans Symbols"/>
              <a:buNone/>
            </a:pPr>
            <a:endParaRPr sz="2400" b="0" i="0" u="none" strike="noStrike" cap="none">
              <a:solidFill>
                <a:schemeClr val="dk1"/>
              </a:solidFill>
              <a:latin typeface="Arial"/>
              <a:ea typeface="Arial"/>
              <a:cs typeface="Arial"/>
              <a:sym typeface="Arial"/>
            </a:endParaRPr>
          </a:p>
          <a:p>
            <a:pPr marL="349250" marR="0" lvl="2" indent="-6350" algn="l" rtl="0">
              <a:spcBef>
                <a:spcPts val="400"/>
              </a:spcBef>
              <a:buClr>
                <a:schemeClr val="dk1"/>
              </a:buClr>
              <a:buSzPct val="25000"/>
              <a:buFont typeface="Noto Sans Symbols"/>
              <a:buNone/>
            </a:pPr>
            <a:r>
              <a:rPr lang="en-US" sz="2000" b="0" i="1" u="none" strike="noStrike" cap="none">
                <a:solidFill>
                  <a:schemeClr val="dk1"/>
                </a:solidFill>
                <a:latin typeface="Arial"/>
                <a:ea typeface="Arial"/>
                <a:cs typeface="Arial"/>
                <a:sym typeface="Arial"/>
              </a:rPr>
              <a:t>—per 2000 Department of Justice letter to the Director, Kenneth Prewitt</a:t>
            </a:r>
          </a:p>
        </p:txBody>
      </p:sp>
      <p:sp>
        <p:nvSpPr>
          <p:cNvPr id="183" name="Shape 183"/>
          <p:cNvSpPr txBox="1">
            <a:spLocks noGrp="1"/>
          </p:cNvSpPr>
          <p:nvPr>
            <p:ph type="body" idx="2"/>
          </p:nvPr>
        </p:nvSpPr>
        <p:spPr>
          <a:xfrm>
            <a:off x="6197600" y="1600201"/>
            <a:ext cx="5384800" cy="3962399"/>
          </a:xfrm>
          <a:prstGeom prst="rect">
            <a:avLst/>
          </a:prstGeom>
          <a:solidFill>
            <a:srgbClr val="FBD4B4"/>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800" b="0" i="0" u="none" strike="noStrike" cap="none">
                <a:solidFill>
                  <a:schemeClr val="dk1"/>
                </a:solidFill>
                <a:latin typeface="Arial"/>
                <a:ea typeface="Arial"/>
                <a:cs typeface="Arial"/>
                <a:sym typeface="Arial"/>
              </a:rPr>
              <a:t>Other PL-94 and SF-1 queries will not be exact:</a:t>
            </a:r>
          </a:p>
          <a:p>
            <a:pPr marL="285750" marR="0" lvl="1" indent="-28575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Age distribution under 18</a:t>
            </a:r>
          </a:p>
          <a:p>
            <a:pPr marL="285750" marR="0" lvl="1" indent="-28575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Age distribution 18 and over</a:t>
            </a:r>
          </a:p>
          <a:p>
            <a:pPr marL="285750" marR="0" lvl="1" indent="-28575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Race and ethnicity distribution</a:t>
            </a:r>
          </a:p>
          <a:p>
            <a:pPr marL="285750" marR="0" lvl="1" indent="-28575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Household relationship distribution</a:t>
            </a:r>
          </a:p>
          <a:p>
            <a:pPr marL="285750" marR="0" lvl="1" indent="-285750" algn="l" rtl="0">
              <a:spcBef>
                <a:spcPts val="480"/>
              </a:spcBef>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Household ownership distribution</a:t>
            </a:r>
          </a:p>
        </p:txBody>
      </p:sp>
      <p:sp>
        <p:nvSpPr>
          <p:cNvPr id="184" name="Shape 184"/>
          <p:cNvSpPr/>
          <p:nvPr/>
        </p:nvSpPr>
        <p:spPr>
          <a:xfrm>
            <a:off x="609600" y="5640416"/>
            <a:ext cx="10972800" cy="64633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a:solidFill>
                  <a:schemeClr val="dk1"/>
                </a:solidFill>
                <a:latin typeface="Arial"/>
                <a:ea typeface="Arial"/>
                <a:cs typeface="Arial"/>
                <a:sym typeface="Arial"/>
              </a:rPr>
              <a:t>Final privacy-loss budget determined by Data Stewardship Executive Policy Committee (DSEP) with recommendation from Disclosure Review Board (DRB)</a:t>
            </a:r>
          </a:p>
        </p:txBody>
      </p:sp>
      <p:sp>
        <p:nvSpPr>
          <p:cNvPr id="185" name="Shape 185"/>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13</a:t>
            </a:fld>
            <a:endParaRPr lang="en-US"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How the 2020 System Works: </a:t>
            </a:r>
            <a:br>
              <a:rPr lang="en-US" sz="3200" b="1" i="0" u="none" strike="noStrike" cap="none">
                <a:solidFill>
                  <a:schemeClr val="dk1"/>
                </a:solidFill>
                <a:latin typeface="Arial"/>
                <a:ea typeface="Arial"/>
                <a:cs typeface="Arial"/>
                <a:sym typeface="Arial"/>
              </a:rPr>
            </a:br>
            <a:r>
              <a:rPr lang="en-US" sz="3200" b="1" i="0" u="none" strike="noStrike" cap="none">
                <a:solidFill>
                  <a:schemeClr val="dk1"/>
                </a:solidFill>
                <a:latin typeface="Arial"/>
                <a:ea typeface="Arial"/>
                <a:cs typeface="Arial"/>
                <a:sym typeface="Arial"/>
              </a:rPr>
              <a:t>High-level Overview</a:t>
            </a:r>
          </a:p>
        </p:txBody>
      </p:sp>
      <p:sp>
        <p:nvSpPr>
          <p:cNvPr id="192" name="Shape 192"/>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Noto Sans Symbols"/>
              <a:buNone/>
            </a:pPr>
            <a:r>
              <a:rPr lang="en-US" sz="2960" b="0" i="0" u="none" strike="noStrike" cap="none">
                <a:solidFill>
                  <a:schemeClr val="dk1"/>
                </a:solidFill>
                <a:latin typeface="Arimo"/>
                <a:ea typeface="Arimo"/>
                <a:cs typeface="Arimo"/>
                <a:sym typeface="Arimo"/>
              </a:rPr>
              <a:t>The new system is similar to swapping, with key differences:</a:t>
            </a:r>
          </a:p>
          <a:p>
            <a:pPr marL="285750" marR="0" lvl="1" indent="-285750" algn="l" rtl="0">
              <a:lnSpc>
                <a:spcPct val="90000"/>
              </a:lnSpc>
              <a:spcBef>
                <a:spcPts val="11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Every record in the population may be modified</a:t>
            </a:r>
          </a:p>
          <a:p>
            <a:pPr marL="460375" marR="0" lvl="2" indent="-3175" algn="l" rtl="0">
              <a:lnSpc>
                <a:spcPct val="90000"/>
              </a:lnSpc>
              <a:spcBef>
                <a:spcPts val="444"/>
              </a:spcBef>
              <a:spcAft>
                <a:spcPts val="0"/>
              </a:spcAft>
              <a:buClr>
                <a:schemeClr val="dk1"/>
              </a:buClr>
              <a:buSzPct val="25000"/>
              <a:buFont typeface="Noto Sans Symbols"/>
              <a:buNone/>
            </a:pPr>
            <a:r>
              <a:rPr lang="en-US" sz="2220" b="0" i="1" u="none" strike="noStrike" cap="none">
                <a:solidFill>
                  <a:schemeClr val="dk1"/>
                </a:solidFill>
                <a:latin typeface="Arimo"/>
                <a:ea typeface="Arimo"/>
                <a:cs typeface="Arimo"/>
                <a:sym typeface="Arimo"/>
              </a:rPr>
              <a:t>But modifications are bounded by DOJ policy and global privacy budget.</a:t>
            </a:r>
          </a:p>
          <a:p>
            <a:pPr marL="285750" marR="0" lvl="1" indent="-28575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Records in the tabulation data have no exact counterpart in the confidential data</a:t>
            </a:r>
          </a:p>
          <a:p>
            <a:pPr marL="460375" marR="0" lvl="2" indent="-3175" algn="l" rtl="0">
              <a:lnSpc>
                <a:spcPct val="90000"/>
              </a:lnSpc>
              <a:spcBef>
                <a:spcPts val="444"/>
              </a:spcBef>
              <a:spcAft>
                <a:spcPts val="0"/>
              </a:spcAft>
              <a:buClr>
                <a:schemeClr val="dk1"/>
              </a:buClr>
              <a:buSzPct val="25000"/>
              <a:buFont typeface="Noto Sans Symbols"/>
              <a:buNone/>
            </a:pPr>
            <a:r>
              <a:rPr lang="en-US" sz="2220" b="0" i="1" u="none" strike="noStrike" cap="none">
                <a:solidFill>
                  <a:schemeClr val="dk1"/>
                </a:solidFill>
                <a:latin typeface="Arimo"/>
                <a:ea typeface="Arimo"/>
                <a:cs typeface="Arimo"/>
                <a:sym typeface="Arimo"/>
              </a:rPr>
              <a:t>There is no one-to-one mapping between CEF and MDF records.</a:t>
            </a:r>
          </a:p>
          <a:p>
            <a:pPr marL="460375" marR="0" lvl="2" indent="-3175" algn="l" rtl="0">
              <a:lnSpc>
                <a:spcPct val="90000"/>
              </a:lnSpc>
              <a:spcBef>
                <a:spcPts val="444"/>
              </a:spcBef>
              <a:spcAft>
                <a:spcPts val="0"/>
              </a:spcAft>
              <a:buClr>
                <a:schemeClr val="dk1"/>
              </a:buClr>
              <a:buSzPct val="25000"/>
              <a:buFont typeface="Noto Sans Symbols"/>
              <a:buNone/>
            </a:pPr>
            <a:r>
              <a:rPr lang="en-US" sz="2220" b="0" i="1" u="none" strike="noStrike" cap="none">
                <a:solidFill>
                  <a:schemeClr val="dk1"/>
                </a:solidFill>
                <a:latin typeface="Arimo"/>
                <a:ea typeface="Arimo"/>
                <a:cs typeface="Arimo"/>
                <a:sym typeface="Arimo"/>
              </a:rPr>
              <a:t>But there are the same number of records for every block. </a:t>
            </a:r>
          </a:p>
          <a:p>
            <a:pPr marL="285750" marR="0" lvl="1" indent="-28575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Explicitly protected tabulations (PL-94 and SF-1) have provable, public accuracy levels</a:t>
            </a:r>
          </a:p>
          <a:p>
            <a:pPr marL="460375" marR="0" lvl="2" indent="-3175" algn="l" rtl="0">
              <a:lnSpc>
                <a:spcPct val="90000"/>
              </a:lnSpc>
              <a:spcBef>
                <a:spcPts val="444"/>
              </a:spcBef>
              <a:buClr>
                <a:schemeClr val="dk1"/>
              </a:buClr>
              <a:buSzPct val="25000"/>
              <a:buFont typeface="Noto Sans Symbols"/>
              <a:buNone/>
            </a:pPr>
            <a:r>
              <a:rPr lang="en-US" sz="2220" b="0" i="1" u="none" strike="noStrike" cap="none">
                <a:solidFill>
                  <a:schemeClr val="dk1"/>
                </a:solidFill>
                <a:latin typeface="Arimo"/>
                <a:ea typeface="Arimo"/>
                <a:cs typeface="Arimo"/>
                <a:sym typeface="Arimo"/>
              </a:rPr>
              <a:t>2020 will publish the algorithms, the parameters and the accuracy of the tabulations.</a:t>
            </a:r>
          </a:p>
        </p:txBody>
      </p:sp>
      <p:sp>
        <p:nvSpPr>
          <p:cNvPr id="193" name="Shape 193"/>
          <p:cNvSpPr txBox="1">
            <a:spLocks noGrp="1"/>
          </p:cNvSpPr>
          <p:nvPr>
            <p:ph type="sldNum" idx="4294967295"/>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14</a:t>
            </a:fld>
            <a:endParaRPr lang="en-US"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Proposed “Top-Down” Algorithm</a:t>
            </a:r>
          </a:p>
        </p:txBody>
      </p:sp>
      <p:sp>
        <p:nvSpPr>
          <p:cNvPr id="200" name="Shape 200"/>
          <p:cNvSpPr/>
          <p:nvPr/>
        </p:nvSpPr>
        <p:spPr>
          <a:xfrm>
            <a:off x="581628" y="1417638"/>
            <a:ext cx="2667000" cy="1981200"/>
          </a:xfrm>
          <a:prstGeom prst="rect">
            <a:avLst/>
          </a:prstGeom>
          <a:solidFill>
            <a:srgbClr val="00B05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400">
                <a:solidFill>
                  <a:srgbClr val="FFFF00"/>
                </a:solidFill>
                <a:latin typeface="Arial"/>
                <a:ea typeface="Arial"/>
                <a:cs typeface="Arial"/>
                <a:sym typeface="Arial"/>
              </a:rPr>
              <a:t>National table </a:t>
            </a:r>
            <a:r>
              <a:rPr lang="en-US" sz="2400">
                <a:solidFill>
                  <a:schemeClr val="lt1"/>
                </a:solidFill>
                <a:latin typeface="Arial"/>
                <a:ea typeface="Arial"/>
                <a:cs typeface="Arial"/>
                <a:sym typeface="Arial"/>
              </a:rPr>
              <a:t>of US population</a:t>
            </a:r>
          </a:p>
          <a:p>
            <a:pPr marL="0" marR="0" lvl="0" indent="0" algn="ctr" rtl="0">
              <a:spcBef>
                <a:spcPts val="0"/>
              </a:spcBef>
              <a:buNone/>
            </a:pPr>
            <a:endParaRPr sz="2400">
              <a:solidFill>
                <a:schemeClr val="lt1"/>
              </a:solidFill>
              <a:latin typeface="Arial"/>
              <a:ea typeface="Arial"/>
              <a:cs typeface="Arial"/>
              <a:sym typeface="Arial"/>
            </a:endParaRPr>
          </a:p>
          <a:p>
            <a:pPr marL="0" marR="0" lvl="0" indent="0" algn="ctr" rtl="0">
              <a:spcBef>
                <a:spcPts val="0"/>
              </a:spcBef>
              <a:buSzPct val="25000"/>
              <a:buNone/>
            </a:pPr>
            <a:r>
              <a:rPr lang="en-US" sz="2400">
                <a:solidFill>
                  <a:schemeClr val="lt1"/>
                </a:solidFill>
                <a:latin typeface="Arial"/>
                <a:ea typeface="Arial"/>
                <a:cs typeface="Arial"/>
                <a:sym typeface="Arial"/>
              </a:rPr>
              <a:t>2 x 255 x 17 x 115</a:t>
            </a:r>
          </a:p>
          <a:p>
            <a:pPr marL="0" marR="0" lvl="0" indent="0" algn="ctr" rtl="0">
              <a:spcBef>
                <a:spcPts val="0"/>
              </a:spcBef>
              <a:buNone/>
            </a:pPr>
            <a:endParaRPr sz="2400">
              <a:solidFill>
                <a:schemeClr val="lt1"/>
              </a:solidFill>
              <a:latin typeface="Arial"/>
              <a:ea typeface="Arial"/>
              <a:cs typeface="Arial"/>
              <a:sym typeface="Arial"/>
            </a:endParaRPr>
          </a:p>
        </p:txBody>
      </p:sp>
      <p:sp>
        <p:nvSpPr>
          <p:cNvPr id="201" name="Shape 201"/>
          <p:cNvSpPr/>
          <p:nvPr/>
        </p:nvSpPr>
        <p:spPr>
          <a:xfrm>
            <a:off x="6675120" y="1216152"/>
            <a:ext cx="5138928" cy="2139696"/>
          </a:xfrm>
          <a:prstGeom prst="rect">
            <a:avLst/>
          </a:prstGeom>
          <a:solidFill>
            <a:srgbClr val="632423"/>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400">
                <a:solidFill>
                  <a:srgbClr val="FFFF00"/>
                </a:solidFill>
                <a:latin typeface="Arial"/>
                <a:ea typeface="Arial"/>
                <a:cs typeface="Arial"/>
                <a:sym typeface="Arial"/>
              </a:rPr>
              <a:t>National table </a:t>
            </a:r>
            <a:r>
              <a:rPr lang="en-US" sz="2400">
                <a:solidFill>
                  <a:schemeClr val="lt1"/>
                </a:solidFill>
                <a:latin typeface="Arial"/>
                <a:ea typeface="Arial"/>
                <a:cs typeface="Arial"/>
                <a:sym typeface="Arial"/>
              </a:rPr>
              <a:t>with all 500,000 cells filled, structural zeros imposed with accuracy allowed by </a:t>
            </a:r>
            <a:r>
              <a:rPr lang="en-US" sz="2400" b="1">
                <a:solidFill>
                  <a:schemeClr val="lt1"/>
                </a:solidFill>
                <a:latin typeface="Arial"/>
                <a:ea typeface="Arial"/>
                <a:cs typeface="Arial"/>
                <a:sym typeface="Arial"/>
              </a:rPr>
              <a:t>ε</a:t>
            </a:r>
            <a:r>
              <a:rPr lang="en-US" sz="2400" baseline="-25000">
                <a:solidFill>
                  <a:schemeClr val="lt1"/>
                </a:solidFill>
                <a:latin typeface="Arial"/>
                <a:ea typeface="Arial"/>
                <a:cs typeface="Arial"/>
                <a:sym typeface="Arial"/>
              </a:rPr>
              <a:t>1</a:t>
            </a:r>
          </a:p>
          <a:p>
            <a:pPr marL="0" marR="0" lvl="0" indent="0" algn="ctr" rtl="0">
              <a:spcBef>
                <a:spcPts val="0"/>
              </a:spcBef>
              <a:buSzPct val="25000"/>
              <a:buNone/>
            </a:pPr>
            <a:r>
              <a:rPr lang="en-US" sz="2400">
                <a:solidFill>
                  <a:schemeClr val="lt1"/>
                </a:solidFill>
                <a:latin typeface="Arial"/>
                <a:ea typeface="Arial"/>
                <a:cs typeface="Arial"/>
                <a:sym typeface="Arial"/>
              </a:rPr>
              <a:t>2 x 255 x 17 x 115</a:t>
            </a:r>
          </a:p>
        </p:txBody>
      </p:sp>
      <p:sp>
        <p:nvSpPr>
          <p:cNvPr id="202" name="Shape 202"/>
          <p:cNvSpPr/>
          <p:nvPr/>
        </p:nvSpPr>
        <p:spPr>
          <a:xfrm>
            <a:off x="3581400" y="1392900"/>
            <a:ext cx="2400538" cy="1981200"/>
          </a:xfrm>
          <a:prstGeom prst="rightArrow">
            <a:avLst>
              <a:gd name="adj1" fmla="val 50000"/>
              <a:gd name="adj2" fmla="val 50000"/>
            </a:avLst>
          </a:prstGeom>
          <a:solidFill>
            <a:srgbClr val="00B0F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Spend </a:t>
            </a:r>
            <a:r>
              <a:rPr lang="en-US" sz="1800" b="1">
                <a:solidFill>
                  <a:schemeClr val="lt1"/>
                </a:solidFill>
                <a:latin typeface="Arial"/>
                <a:ea typeface="Arial"/>
                <a:cs typeface="Arial"/>
                <a:sym typeface="Arial"/>
              </a:rPr>
              <a:t>ε</a:t>
            </a:r>
            <a:r>
              <a:rPr lang="en-US" sz="1800" baseline="-25000">
                <a:solidFill>
                  <a:schemeClr val="lt1"/>
                </a:solidFill>
                <a:latin typeface="Arial"/>
                <a:ea typeface="Arial"/>
                <a:cs typeface="Arial"/>
                <a:sym typeface="Arial"/>
              </a:rPr>
              <a:t>1</a:t>
            </a:r>
            <a:br>
              <a:rPr lang="en-US" sz="1800">
                <a:solidFill>
                  <a:schemeClr val="lt1"/>
                </a:solidFill>
                <a:latin typeface="Arial"/>
                <a:ea typeface="Arial"/>
                <a:cs typeface="Arial"/>
                <a:sym typeface="Arial"/>
              </a:rPr>
            </a:br>
            <a:r>
              <a:rPr lang="en-US" sz="1800">
                <a:solidFill>
                  <a:schemeClr val="lt1"/>
                </a:solidFill>
                <a:latin typeface="Arial"/>
                <a:ea typeface="Arial"/>
                <a:cs typeface="Arial"/>
                <a:sym typeface="Arial"/>
              </a:rPr>
              <a:t> privacy-loss budget</a:t>
            </a:r>
          </a:p>
        </p:txBody>
      </p:sp>
      <p:sp>
        <p:nvSpPr>
          <p:cNvPr id="203" name="Shape 203"/>
          <p:cNvSpPr/>
          <p:nvPr/>
        </p:nvSpPr>
        <p:spPr>
          <a:xfrm>
            <a:off x="8825484" y="3543572"/>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04" name="Shape 204"/>
          <p:cNvSpPr/>
          <p:nvPr/>
        </p:nvSpPr>
        <p:spPr>
          <a:xfrm>
            <a:off x="8839200" y="6254535"/>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05" name="Shape 205"/>
          <p:cNvSpPr txBox="1"/>
          <p:nvPr/>
        </p:nvSpPr>
        <p:spPr>
          <a:xfrm>
            <a:off x="581628" y="3657600"/>
            <a:ext cx="4025461" cy="1200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Sex: Male / Female</a:t>
            </a:r>
          </a:p>
          <a:p>
            <a:pPr marL="0" marR="0" lvl="0" indent="0" algn="l" rtl="0">
              <a:spcBef>
                <a:spcPts val="0"/>
              </a:spcBef>
              <a:buSzPct val="25000"/>
              <a:buNone/>
            </a:pPr>
            <a:r>
              <a:rPr lang="en-US" sz="1800">
                <a:solidFill>
                  <a:schemeClr val="dk1"/>
                </a:solidFill>
                <a:latin typeface="Arial"/>
                <a:ea typeface="Arial"/>
                <a:cs typeface="Arial"/>
                <a:sym typeface="Arial"/>
              </a:rPr>
              <a:t>Race + Hispanic: 255 possible values</a:t>
            </a:r>
          </a:p>
          <a:p>
            <a:pPr marL="0" marR="0" lvl="0" indent="0" algn="l" rtl="0">
              <a:spcBef>
                <a:spcPts val="0"/>
              </a:spcBef>
              <a:buSzPct val="25000"/>
              <a:buNone/>
            </a:pPr>
            <a:r>
              <a:rPr lang="en-US" sz="1800">
                <a:solidFill>
                  <a:schemeClr val="dk1"/>
                </a:solidFill>
                <a:latin typeface="Arial"/>
                <a:ea typeface="Arial"/>
                <a:cs typeface="Arial"/>
                <a:sym typeface="Arial"/>
              </a:rPr>
              <a:t>Relationship to Householder: 17</a:t>
            </a:r>
          </a:p>
          <a:p>
            <a:pPr marL="0" marR="0" lvl="0" indent="0" algn="l" rtl="0">
              <a:spcBef>
                <a:spcPts val="0"/>
              </a:spcBef>
              <a:buSzPct val="25000"/>
              <a:buNone/>
            </a:pPr>
            <a:r>
              <a:rPr lang="en-US" sz="1800">
                <a:solidFill>
                  <a:schemeClr val="dk1"/>
                </a:solidFill>
                <a:latin typeface="Arial"/>
                <a:ea typeface="Arial"/>
                <a:cs typeface="Arial"/>
                <a:sym typeface="Arial"/>
              </a:rPr>
              <a:t>Age: 0-114</a:t>
            </a:r>
          </a:p>
        </p:txBody>
      </p:sp>
      <p:pic>
        <p:nvPicPr>
          <p:cNvPr id="206" name="Shape 206"/>
          <p:cNvPicPr preferRelativeResize="0"/>
          <p:nvPr/>
        </p:nvPicPr>
        <p:blipFill rotWithShape="1">
          <a:blip r:embed="rId3">
            <a:alphaModFix/>
          </a:blip>
          <a:srcRect/>
          <a:stretch/>
        </p:blipFill>
        <p:spPr>
          <a:xfrm>
            <a:off x="1528745" y="4774451"/>
            <a:ext cx="2662255" cy="1464094"/>
          </a:xfrm>
          <a:prstGeom prst="rect">
            <a:avLst/>
          </a:prstGeom>
          <a:noFill/>
          <a:ln>
            <a:noFill/>
          </a:ln>
        </p:spPr>
      </p:pic>
      <p:sp>
        <p:nvSpPr>
          <p:cNvPr id="207" name="Shape 207"/>
          <p:cNvSpPr/>
          <p:nvPr/>
        </p:nvSpPr>
        <p:spPr>
          <a:xfrm>
            <a:off x="6675120" y="4218658"/>
            <a:ext cx="5140465" cy="1905000"/>
          </a:xfrm>
          <a:prstGeom prst="rect">
            <a:avLst/>
          </a:prstGeom>
          <a:solidFill>
            <a:srgbClr val="953734"/>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Arial"/>
                <a:ea typeface="Arial"/>
                <a:cs typeface="Arial"/>
                <a:sym typeface="Arial"/>
              </a:rPr>
              <a:t>Reconstruct individual micro-data without geography</a:t>
            </a:r>
          </a:p>
          <a:p>
            <a:pPr marL="0" marR="0" lvl="0" indent="0" algn="ctr" rtl="0">
              <a:spcBef>
                <a:spcPts val="0"/>
              </a:spcBef>
              <a:buNone/>
            </a:pPr>
            <a:endParaRPr sz="2400">
              <a:solidFill>
                <a:schemeClr val="lt1"/>
              </a:solidFill>
              <a:latin typeface="Arial"/>
              <a:ea typeface="Arial"/>
              <a:cs typeface="Arial"/>
              <a:sym typeface="Arial"/>
            </a:endParaRPr>
          </a:p>
          <a:p>
            <a:pPr marL="0" marR="0" lvl="0" indent="0" algn="ctr" rtl="0">
              <a:spcBef>
                <a:spcPts val="0"/>
              </a:spcBef>
              <a:buSzPct val="25000"/>
              <a:buNone/>
            </a:pPr>
            <a:r>
              <a:rPr lang="en-US" sz="2400">
                <a:solidFill>
                  <a:schemeClr val="lt1"/>
                </a:solidFill>
                <a:latin typeface="Arial"/>
                <a:ea typeface="Arial"/>
                <a:cs typeface="Arial"/>
                <a:sym typeface="Arial"/>
              </a:rPr>
              <a:t>325,000,000 records</a:t>
            </a:r>
          </a:p>
        </p:txBody>
      </p:sp>
      <p:sp>
        <p:nvSpPr>
          <p:cNvPr id="208" name="Shape 208"/>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15</a:t>
            </a:fld>
            <a:endParaRPr lang="en-US"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State-level</a:t>
            </a:r>
          </a:p>
        </p:txBody>
      </p:sp>
      <p:sp>
        <p:nvSpPr>
          <p:cNvPr id="215" name="Shape 215"/>
          <p:cNvSpPr/>
          <p:nvPr/>
        </p:nvSpPr>
        <p:spPr>
          <a:xfrm>
            <a:off x="190500" y="1219200"/>
            <a:ext cx="3924300" cy="1981200"/>
          </a:xfrm>
          <a:prstGeom prst="rect">
            <a:avLst/>
          </a:prstGeom>
          <a:solidFill>
            <a:srgbClr val="00B05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rgbClr val="FFFF00"/>
                </a:solidFill>
                <a:latin typeface="Arial"/>
                <a:ea typeface="Arial"/>
                <a:cs typeface="Arial"/>
                <a:sym typeface="Arial"/>
              </a:rPr>
              <a:t>State-level </a:t>
            </a:r>
            <a:r>
              <a:rPr lang="en-US" sz="1800">
                <a:solidFill>
                  <a:schemeClr val="lt1"/>
                </a:solidFill>
                <a:latin typeface="Arial"/>
                <a:ea typeface="Arial"/>
                <a:cs typeface="Arial"/>
                <a:sym typeface="Arial"/>
              </a:rPr>
              <a:t>tables for only certain queries; structural zeros imposed;</a:t>
            </a:r>
          </a:p>
          <a:p>
            <a:pPr marL="0" marR="0" lvl="0" indent="0" algn="ctr" rtl="0">
              <a:spcBef>
                <a:spcPts val="0"/>
              </a:spcBef>
              <a:buSzPct val="25000"/>
              <a:buNone/>
            </a:pPr>
            <a:r>
              <a:rPr lang="en-US" sz="1800">
                <a:solidFill>
                  <a:schemeClr val="lt1"/>
                </a:solidFill>
                <a:latin typeface="Arial"/>
                <a:ea typeface="Arial"/>
                <a:cs typeface="Arial"/>
                <a:sym typeface="Arial"/>
              </a:rPr>
              <a:t>dimensions chosen to produce best accuracy for PL-94 and SF-1</a:t>
            </a:r>
          </a:p>
          <a:p>
            <a:pPr marL="0" marR="0" lvl="0" indent="0" algn="ctr" rtl="0">
              <a:spcBef>
                <a:spcPts val="0"/>
              </a:spcBef>
              <a:buNone/>
            </a:pPr>
            <a:endParaRPr sz="1800">
              <a:solidFill>
                <a:schemeClr val="lt1"/>
              </a:solidFill>
              <a:latin typeface="Arial"/>
              <a:ea typeface="Arial"/>
              <a:cs typeface="Arial"/>
              <a:sym typeface="Arial"/>
            </a:endParaRPr>
          </a:p>
        </p:txBody>
      </p:sp>
      <p:sp>
        <p:nvSpPr>
          <p:cNvPr id="216" name="Shape 216"/>
          <p:cNvSpPr/>
          <p:nvPr/>
        </p:nvSpPr>
        <p:spPr>
          <a:xfrm>
            <a:off x="6670534" y="1219200"/>
            <a:ext cx="5140465" cy="2141538"/>
          </a:xfrm>
          <a:prstGeom prst="rect">
            <a:avLst/>
          </a:prstGeom>
          <a:solidFill>
            <a:srgbClr val="FF33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chemeClr val="lt1"/>
                </a:solidFill>
                <a:latin typeface="Arial"/>
                <a:ea typeface="Arial"/>
                <a:cs typeface="Arial"/>
                <a:sym typeface="Arial"/>
              </a:rPr>
              <a:t>Target </a:t>
            </a:r>
            <a:r>
              <a:rPr lang="en-US" sz="2000">
                <a:solidFill>
                  <a:srgbClr val="FFFF00"/>
                </a:solidFill>
                <a:latin typeface="Arial"/>
                <a:ea typeface="Arial"/>
                <a:cs typeface="Arial"/>
                <a:sym typeface="Arial"/>
              </a:rPr>
              <a:t>state-level </a:t>
            </a:r>
            <a:r>
              <a:rPr lang="en-US" sz="2000">
                <a:solidFill>
                  <a:schemeClr val="lt1"/>
                </a:solidFill>
                <a:latin typeface="Arial"/>
                <a:ea typeface="Arial"/>
                <a:cs typeface="Arial"/>
                <a:sym typeface="Arial"/>
              </a:rPr>
              <a:t>tables required for best accuracy for PL-94 and SF-1</a:t>
            </a:r>
          </a:p>
          <a:p>
            <a:pPr marL="0" marR="0" lvl="0" indent="0" algn="ctr" rtl="0">
              <a:spcBef>
                <a:spcPts val="0"/>
              </a:spcBef>
              <a:buSzPct val="25000"/>
              <a:buNone/>
            </a:pPr>
            <a:r>
              <a:rPr lang="en-US" sz="2000">
                <a:solidFill>
                  <a:schemeClr val="lt1"/>
                </a:solidFill>
                <a:latin typeface="Arial"/>
                <a:ea typeface="Arial"/>
                <a:cs typeface="Arial"/>
                <a:sym typeface="Arial"/>
              </a:rPr>
              <a:t>Exact state voting-age, non-voting age, and householder counts as enumerated.</a:t>
            </a:r>
          </a:p>
        </p:txBody>
      </p:sp>
      <p:sp>
        <p:nvSpPr>
          <p:cNvPr id="217" name="Shape 217"/>
          <p:cNvSpPr/>
          <p:nvPr/>
        </p:nvSpPr>
        <p:spPr>
          <a:xfrm>
            <a:off x="4363967" y="1219200"/>
            <a:ext cx="2057400" cy="1981200"/>
          </a:xfrm>
          <a:prstGeom prst="rightArrow">
            <a:avLst>
              <a:gd name="adj1" fmla="val 50000"/>
              <a:gd name="adj2" fmla="val 50000"/>
            </a:avLst>
          </a:prstGeom>
          <a:solidFill>
            <a:srgbClr val="00B0F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Spend </a:t>
            </a:r>
            <a:r>
              <a:rPr lang="en-US" sz="1800" b="1">
                <a:solidFill>
                  <a:schemeClr val="lt1"/>
                </a:solidFill>
                <a:latin typeface="Arial"/>
                <a:ea typeface="Arial"/>
                <a:cs typeface="Arial"/>
                <a:sym typeface="Arial"/>
              </a:rPr>
              <a:t>ε</a:t>
            </a:r>
            <a:r>
              <a:rPr lang="en-US" sz="1800" baseline="-25000">
                <a:solidFill>
                  <a:schemeClr val="lt1"/>
                </a:solidFill>
                <a:latin typeface="Arial"/>
                <a:ea typeface="Arial"/>
                <a:cs typeface="Arial"/>
                <a:sym typeface="Arial"/>
              </a:rPr>
              <a:t>2</a:t>
            </a:r>
            <a:r>
              <a:rPr lang="en-US" sz="1800">
                <a:solidFill>
                  <a:schemeClr val="lt1"/>
                </a:solidFill>
                <a:latin typeface="Arial"/>
                <a:ea typeface="Arial"/>
                <a:cs typeface="Arial"/>
                <a:sym typeface="Arial"/>
              </a:rPr>
              <a:t> privacy-loss budget</a:t>
            </a:r>
          </a:p>
        </p:txBody>
      </p:sp>
      <p:sp>
        <p:nvSpPr>
          <p:cNvPr id="218" name="Shape 218"/>
          <p:cNvSpPr/>
          <p:nvPr/>
        </p:nvSpPr>
        <p:spPr>
          <a:xfrm>
            <a:off x="6670533" y="4185298"/>
            <a:ext cx="5237233" cy="1905000"/>
          </a:xfrm>
          <a:prstGeom prst="rect">
            <a:avLst/>
          </a:prstGeom>
          <a:solidFill>
            <a:srgbClr val="FF33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chemeClr val="lt1"/>
                </a:solidFill>
                <a:latin typeface="Arial"/>
                <a:ea typeface="Arial"/>
                <a:cs typeface="Arial"/>
                <a:sym typeface="Arial"/>
              </a:rPr>
              <a:t>Construct best-fitting individual micro-data with </a:t>
            </a:r>
            <a:r>
              <a:rPr lang="en-US" sz="2000">
                <a:solidFill>
                  <a:srgbClr val="FFFF00"/>
                </a:solidFill>
                <a:latin typeface="Arial"/>
                <a:ea typeface="Arial"/>
                <a:cs typeface="Arial"/>
                <a:sym typeface="Arial"/>
              </a:rPr>
              <a:t>state</a:t>
            </a:r>
            <a:r>
              <a:rPr lang="en-US" sz="2000">
                <a:solidFill>
                  <a:schemeClr val="lt1"/>
                </a:solidFill>
                <a:latin typeface="Arial"/>
                <a:ea typeface="Arial"/>
                <a:cs typeface="Arial"/>
                <a:sym typeface="Arial"/>
              </a:rPr>
              <a:t> geography</a:t>
            </a:r>
          </a:p>
          <a:p>
            <a:pPr marL="0" marR="0" lvl="0" indent="0" algn="ctr" rtl="0">
              <a:spcBef>
                <a:spcPts val="0"/>
              </a:spcBef>
              <a:buNone/>
            </a:pPr>
            <a:endParaRPr sz="2000">
              <a:solidFill>
                <a:schemeClr val="lt1"/>
              </a:solidFill>
              <a:latin typeface="Arial"/>
              <a:ea typeface="Arial"/>
              <a:cs typeface="Arial"/>
              <a:sym typeface="Arial"/>
            </a:endParaRPr>
          </a:p>
          <a:p>
            <a:pPr marL="0" marR="0" lvl="0" indent="0" algn="ctr" rtl="0">
              <a:spcBef>
                <a:spcPts val="0"/>
              </a:spcBef>
              <a:buSzPct val="25000"/>
              <a:buNone/>
            </a:pPr>
            <a:r>
              <a:rPr lang="en-US" sz="2000">
                <a:solidFill>
                  <a:schemeClr val="lt1"/>
                </a:solidFill>
                <a:latin typeface="Arial"/>
                <a:ea typeface="Arial"/>
                <a:cs typeface="Arial"/>
                <a:sym typeface="Arial"/>
              </a:rPr>
              <a:t>325,000,000 records now including state identifiers</a:t>
            </a:r>
          </a:p>
        </p:txBody>
      </p:sp>
      <p:sp>
        <p:nvSpPr>
          <p:cNvPr id="219" name="Shape 219"/>
          <p:cNvSpPr/>
          <p:nvPr/>
        </p:nvSpPr>
        <p:spPr>
          <a:xfrm>
            <a:off x="8745467" y="3616032"/>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20" name="Shape 220"/>
          <p:cNvSpPr/>
          <p:nvPr/>
        </p:nvSpPr>
        <p:spPr>
          <a:xfrm>
            <a:off x="8745467" y="6221397"/>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221" name="Shape 221"/>
          <p:cNvPicPr preferRelativeResize="0"/>
          <p:nvPr/>
        </p:nvPicPr>
        <p:blipFill rotWithShape="1">
          <a:blip r:embed="rId3">
            <a:alphaModFix/>
          </a:blip>
          <a:srcRect t="17423" b="15921"/>
          <a:stretch/>
        </p:blipFill>
        <p:spPr>
          <a:xfrm>
            <a:off x="190500" y="3251299"/>
            <a:ext cx="4076700" cy="2717371"/>
          </a:xfrm>
          <a:prstGeom prst="rect">
            <a:avLst/>
          </a:prstGeom>
          <a:noFill/>
          <a:ln>
            <a:noFill/>
          </a:ln>
        </p:spPr>
      </p:pic>
      <p:sp>
        <p:nvSpPr>
          <p:cNvPr id="222" name="Shape 222"/>
          <p:cNvSpPr/>
          <p:nvPr/>
        </p:nvSpPr>
        <p:spPr>
          <a:xfrm>
            <a:off x="8709886" y="476125"/>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23" name="Shape 223"/>
          <p:cNvSpPr/>
          <p:nvPr/>
        </p:nvSpPr>
        <p:spPr>
          <a:xfrm>
            <a:off x="6670534" y="-1634569"/>
            <a:ext cx="5140465" cy="1905000"/>
          </a:xfrm>
          <a:prstGeom prst="rect">
            <a:avLst/>
          </a:prstGeom>
          <a:solidFill>
            <a:srgbClr val="953734"/>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Reconstruct individual micro-data without geography</a:t>
            </a:r>
          </a:p>
          <a:p>
            <a:pPr marL="0" marR="0" lvl="0" indent="0" algn="ctr" rtl="0">
              <a:spcBef>
                <a:spcPts val="0"/>
              </a:spcBef>
              <a:buNone/>
            </a:pPr>
            <a:endParaRPr sz="1800">
              <a:solidFill>
                <a:schemeClr val="lt1"/>
              </a:solidFill>
              <a:latin typeface="Arial"/>
              <a:ea typeface="Arial"/>
              <a:cs typeface="Arial"/>
              <a:sym typeface="Arial"/>
            </a:endParaRPr>
          </a:p>
          <a:p>
            <a:pPr marL="0" marR="0" lvl="0" indent="0" algn="ctr" rtl="0">
              <a:spcBef>
                <a:spcPts val="0"/>
              </a:spcBef>
              <a:buSzPct val="25000"/>
              <a:buNone/>
            </a:pPr>
            <a:r>
              <a:rPr lang="en-US" sz="1800">
                <a:solidFill>
                  <a:schemeClr val="lt1"/>
                </a:solidFill>
                <a:latin typeface="Arial"/>
                <a:ea typeface="Arial"/>
                <a:cs typeface="Arial"/>
                <a:sym typeface="Arial"/>
              </a:rPr>
              <a:t>325,000,000 records</a:t>
            </a:r>
          </a:p>
        </p:txBody>
      </p:sp>
      <p:sp>
        <p:nvSpPr>
          <p:cNvPr id="224" name="Shape 224"/>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16</a:t>
            </a:fld>
            <a:endParaRPr lang="en-US" sz="1800">
              <a:solidFill>
                <a:schemeClr val="dk1"/>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County-level</a:t>
            </a:r>
          </a:p>
        </p:txBody>
      </p:sp>
      <p:sp>
        <p:nvSpPr>
          <p:cNvPr id="231" name="Shape 231"/>
          <p:cNvSpPr/>
          <p:nvPr/>
        </p:nvSpPr>
        <p:spPr>
          <a:xfrm>
            <a:off x="152400" y="1337761"/>
            <a:ext cx="3886200" cy="1981200"/>
          </a:xfrm>
          <a:prstGeom prst="rect">
            <a:avLst/>
          </a:prstGeom>
          <a:solidFill>
            <a:srgbClr val="00B05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rgbClr val="FFFF00"/>
                </a:solidFill>
                <a:latin typeface="Arial"/>
                <a:ea typeface="Arial"/>
                <a:cs typeface="Arial"/>
                <a:sym typeface="Arial"/>
              </a:rPr>
              <a:t>County-level</a:t>
            </a:r>
            <a:r>
              <a:rPr lang="en-US" sz="1800">
                <a:solidFill>
                  <a:schemeClr val="lt1"/>
                </a:solidFill>
                <a:latin typeface="Arial"/>
                <a:ea typeface="Arial"/>
                <a:cs typeface="Arial"/>
                <a:sym typeface="Arial"/>
              </a:rPr>
              <a:t> tables for only certain queries; structural zeros imposed;</a:t>
            </a:r>
          </a:p>
          <a:p>
            <a:pPr marL="0" marR="0" lvl="0" indent="0" algn="ctr" rtl="0">
              <a:spcBef>
                <a:spcPts val="0"/>
              </a:spcBef>
              <a:buSzPct val="25000"/>
              <a:buNone/>
            </a:pPr>
            <a:r>
              <a:rPr lang="en-US" sz="1800">
                <a:solidFill>
                  <a:schemeClr val="lt1"/>
                </a:solidFill>
                <a:latin typeface="Arial"/>
                <a:ea typeface="Arial"/>
                <a:cs typeface="Arial"/>
                <a:sym typeface="Arial"/>
              </a:rPr>
              <a:t>dimensions chosen to produce best accuracy for PL-94 and SF-1</a:t>
            </a:r>
          </a:p>
        </p:txBody>
      </p:sp>
      <p:sp>
        <p:nvSpPr>
          <p:cNvPr id="232" name="Shape 232"/>
          <p:cNvSpPr/>
          <p:nvPr/>
        </p:nvSpPr>
        <p:spPr>
          <a:xfrm>
            <a:off x="6675120" y="1216152"/>
            <a:ext cx="5138928" cy="2139696"/>
          </a:xfrm>
          <a:prstGeom prst="rect">
            <a:avLst/>
          </a:prstGeom>
          <a:solidFill>
            <a:srgbClr val="FF9933"/>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chemeClr val="dk1"/>
                </a:solidFill>
                <a:latin typeface="Arial"/>
                <a:ea typeface="Arial"/>
                <a:cs typeface="Arial"/>
                <a:sym typeface="Arial"/>
              </a:rPr>
              <a:t>Target </a:t>
            </a:r>
            <a:r>
              <a:rPr lang="en-US" sz="2000">
                <a:solidFill>
                  <a:srgbClr val="FFFF00"/>
                </a:solidFill>
                <a:latin typeface="Arial"/>
                <a:ea typeface="Arial"/>
                <a:cs typeface="Arial"/>
                <a:sym typeface="Arial"/>
              </a:rPr>
              <a:t>county-level</a:t>
            </a:r>
            <a:r>
              <a:rPr lang="en-US" sz="2000">
                <a:solidFill>
                  <a:schemeClr val="dk1"/>
                </a:solidFill>
                <a:latin typeface="Arial"/>
                <a:ea typeface="Arial"/>
                <a:cs typeface="Arial"/>
                <a:sym typeface="Arial"/>
              </a:rPr>
              <a:t> tables required for best accuracy for PL-94 and SF-1</a:t>
            </a:r>
          </a:p>
          <a:p>
            <a:pPr marL="0" marR="0" lvl="0" indent="0" algn="ctr" rtl="0">
              <a:spcBef>
                <a:spcPts val="0"/>
              </a:spcBef>
              <a:buNone/>
            </a:pPr>
            <a:endParaRPr sz="2000">
              <a:solidFill>
                <a:schemeClr val="dk1"/>
              </a:solidFill>
              <a:latin typeface="Arial"/>
              <a:ea typeface="Arial"/>
              <a:cs typeface="Arial"/>
              <a:sym typeface="Arial"/>
            </a:endParaRPr>
          </a:p>
          <a:p>
            <a:pPr marL="0" marR="0" lvl="0" indent="0" algn="ctr" rtl="0">
              <a:spcBef>
                <a:spcPts val="0"/>
              </a:spcBef>
              <a:buSzPct val="25000"/>
              <a:buNone/>
            </a:pPr>
            <a:r>
              <a:rPr lang="en-US" sz="2000">
                <a:solidFill>
                  <a:schemeClr val="dk1"/>
                </a:solidFill>
                <a:latin typeface="Arial"/>
                <a:ea typeface="Arial"/>
                <a:cs typeface="Arial"/>
                <a:sym typeface="Arial"/>
              </a:rPr>
              <a:t>Exact county voting-age, non-voting age, and householder counts as enumerated.</a:t>
            </a:r>
          </a:p>
          <a:p>
            <a:pPr marL="0" marR="0" lvl="0" indent="0" algn="ctr" rtl="0">
              <a:spcBef>
                <a:spcPts val="0"/>
              </a:spcBef>
              <a:buNone/>
            </a:pPr>
            <a:endParaRPr sz="2000">
              <a:solidFill>
                <a:schemeClr val="dk1"/>
              </a:solidFill>
              <a:latin typeface="Arial"/>
              <a:ea typeface="Arial"/>
              <a:cs typeface="Arial"/>
              <a:sym typeface="Arial"/>
            </a:endParaRPr>
          </a:p>
        </p:txBody>
      </p:sp>
      <p:sp>
        <p:nvSpPr>
          <p:cNvPr id="233" name="Shape 233"/>
          <p:cNvSpPr/>
          <p:nvPr/>
        </p:nvSpPr>
        <p:spPr>
          <a:xfrm>
            <a:off x="4177091" y="1325729"/>
            <a:ext cx="2286000" cy="1981200"/>
          </a:xfrm>
          <a:prstGeom prst="rightArrow">
            <a:avLst>
              <a:gd name="adj1" fmla="val 50000"/>
              <a:gd name="adj2" fmla="val 50000"/>
            </a:avLst>
          </a:prstGeom>
          <a:solidFill>
            <a:srgbClr val="00B0F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Spend </a:t>
            </a:r>
            <a:r>
              <a:rPr lang="en-US" sz="1800" b="1">
                <a:solidFill>
                  <a:schemeClr val="lt1"/>
                </a:solidFill>
                <a:latin typeface="Arial"/>
                <a:ea typeface="Arial"/>
                <a:cs typeface="Arial"/>
                <a:sym typeface="Arial"/>
              </a:rPr>
              <a:t>ε</a:t>
            </a:r>
            <a:r>
              <a:rPr lang="en-US" sz="1800" baseline="-25000">
                <a:solidFill>
                  <a:schemeClr val="lt1"/>
                </a:solidFill>
                <a:latin typeface="Arial"/>
                <a:ea typeface="Arial"/>
                <a:cs typeface="Arial"/>
                <a:sym typeface="Arial"/>
              </a:rPr>
              <a:t>3</a:t>
            </a:r>
            <a:r>
              <a:rPr lang="en-US" sz="1800">
                <a:solidFill>
                  <a:schemeClr val="lt1"/>
                </a:solidFill>
                <a:latin typeface="Arial"/>
                <a:ea typeface="Arial"/>
                <a:cs typeface="Arial"/>
                <a:sym typeface="Arial"/>
              </a:rPr>
              <a:t> privacy-loss budget</a:t>
            </a:r>
          </a:p>
        </p:txBody>
      </p:sp>
      <p:sp>
        <p:nvSpPr>
          <p:cNvPr id="234" name="Shape 234"/>
          <p:cNvSpPr/>
          <p:nvPr/>
        </p:nvSpPr>
        <p:spPr>
          <a:xfrm>
            <a:off x="6601582" y="4005265"/>
            <a:ext cx="5133217" cy="1905000"/>
          </a:xfrm>
          <a:prstGeom prst="rect">
            <a:avLst/>
          </a:prstGeom>
          <a:solidFill>
            <a:srgbClr val="FF9933"/>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dk1"/>
                </a:solidFill>
                <a:latin typeface="Arial"/>
                <a:ea typeface="Arial"/>
                <a:cs typeface="Arial"/>
                <a:sym typeface="Arial"/>
              </a:rPr>
              <a:t>Construct best-fitting individual micro-data with </a:t>
            </a:r>
            <a:r>
              <a:rPr lang="en-US" sz="1800">
                <a:solidFill>
                  <a:srgbClr val="FFFF00"/>
                </a:solidFill>
                <a:latin typeface="Arial"/>
                <a:ea typeface="Arial"/>
                <a:cs typeface="Arial"/>
                <a:sym typeface="Arial"/>
              </a:rPr>
              <a:t>state and county </a:t>
            </a:r>
            <a:r>
              <a:rPr lang="en-US" sz="1800">
                <a:solidFill>
                  <a:schemeClr val="dk1"/>
                </a:solidFill>
                <a:latin typeface="Arial"/>
                <a:ea typeface="Arial"/>
                <a:cs typeface="Arial"/>
                <a:sym typeface="Arial"/>
              </a:rPr>
              <a:t>geography</a:t>
            </a:r>
          </a:p>
          <a:p>
            <a:pPr marL="0" marR="0" lvl="0" indent="0" algn="ctr" rtl="0">
              <a:spcBef>
                <a:spcPts val="0"/>
              </a:spcBef>
              <a:buNone/>
            </a:pPr>
            <a:endParaRPr sz="1800">
              <a:solidFill>
                <a:schemeClr val="dk1"/>
              </a:solidFill>
              <a:latin typeface="Arial"/>
              <a:ea typeface="Arial"/>
              <a:cs typeface="Arial"/>
              <a:sym typeface="Arial"/>
            </a:endParaRPr>
          </a:p>
          <a:p>
            <a:pPr marL="0" marR="0" lvl="0" indent="0" algn="ctr" rtl="0">
              <a:spcBef>
                <a:spcPts val="0"/>
              </a:spcBef>
              <a:buSzPct val="25000"/>
              <a:buNone/>
            </a:pPr>
            <a:r>
              <a:rPr lang="en-US" sz="1800">
                <a:solidFill>
                  <a:schemeClr val="dk1"/>
                </a:solidFill>
                <a:latin typeface="Arial"/>
                <a:ea typeface="Arial"/>
                <a:cs typeface="Arial"/>
                <a:sym typeface="Arial"/>
              </a:rPr>
              <a:t>325,000,000 records now including state and county identifiers</a:t>
            </a:r>
          </a:p>
        </p:txBody>
      </p:sp>
      <p:sp>
        <p:nvSpPr>
          <p:cNvPr id="235" name="Shape 235"/>
          <p:cNvSpPr/>
          <p:nvPr/>
        </p:nvSpPr>
        <p:spPr>
          <a:xfrm>
            <a:off x="8801100" y="3477252"/>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36" name="Shape 236"/>
          <p:cNvSpPr/>
          <p:nvPr/>
        </p:nvSpPr>
        <p:spPr>
          <a:xfrm>
            <a:off x="8821667" y="6064879"/>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37" name="Shape 237"/>
          <p:cNvSpPr txBox="1"/>
          <p:nvPr/>
        </p:nvSpPr>
        <p:spPr>
          <a:xfrm>
            <a:off x="9164567" y="6475416"/>
            <a:ext cx="152496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lt1"/>
                </a:solidFill>
                <a:latin typeface="Arial"/>
                <a:ea typeface="Arial"/>
                <a:cs typeface="Arial"/>
                <a:sym typeface="Arial"/>
              </a:rPr>
              <a:t>Pre-Decisional</a:t>
            </a:r>
          </a:p>
        </p:txBody>
      </p:sp>
      <p:sp>
        <p:nvSpPr>
          <p:cNvPr id="238" name="Shape 238"/>
          <p:cNvSpPr/>
          <p:nvPr/>
        </p:nvSpPr>
        <p:spPr>
          <a:xfrm>
            <a:off x="6601583" y="-1419536"/>
            <a:ext cx="5237233" cy="1905000"/>
          </a:xfrm>
          <a:prstGeom prst="rect">
            <a:avLst/>
          </a:prstGeom>
          <a:solidFill>
            <a:srgbClr val="FF33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Construct best-fitting individual micro-data with state geography</a:t>
            </a:r>
          </a:p>
          <a:p>
            <a:pPr marL="0" marR="0" lvl="0" indent="0" algn="ctr" rtl="0">
              <a:spcBef>
                <a:spcPts val="0"/>
              </a:spcBef>
              <a:buNone/>
            </a:pPr>
            <a:endParaRPr sz="1800">
              <a:solidFill>
                <a:schemeClr val="lt1"/>
              </a:solidFill>
              <a:latin typeface="Arial"/>
              <a:ea typeface="Arial"/>
              <a:cs typeface="Arial"/>
              <a:sym typeface="Arial"/>
            </a:endParaRPr>
          </a:p>
          <a:p>
            <a:pPr marL="0" marR="0" lvl="0" indent="0" algn="ctr" rtl="0">
              <a:spcBef>
                <a:spcPts val="0"/>
              </a:spcBef>
              <a:buSzPct val="25000"/>
              <a:buNone/>
            </a:pPr>
            <a:r>
              <a:rPr lang="en-US" sz="1800">
                <a:solidFill>
                  <a:schemeClr val="lt1"/>
                </a:solidFill>
                <a:latin typeface="Arial"/>
                <a:ea typeface="Arial"/>
                <a:cs typeface="Arial"/>
                <a:sym typeface="Arial"/>
              </a:rPr>
              <a:t>325,000,000 records now including state identifiers</a:t>
            </a:r>
          </a:p>
        </p:txBody>
      </p:sp>
      <p:pic>
        <p:nvPicPr>
          <p:cNvPr id="239" name="Shape 239"/>
          <p:cNvPicPr preferRelativeResize="0"/>
          <p:nvPr/>
        </p:nvPicPr>
        <p:blipFill rotWithShape="1">
          <a:blip r:embed="rId3">
            <a:alphaModFix/>
          </a:blip>
          <a:srcRect/>
          <a:stretch/>
        </p:blipFill>
        <p:spPr>
          <a:xfrm>
            <a:off x="365375" y="3575015"/>
            <a:ext cx="4077667" cy="2778555"/>
          </a:xfrm>
          <a:prstGeom prst="rect">
            <a:avLst/>
          </a:prstGeom>
          <a:noFill/>
          <a:ln>
            <a:noFill/>
          </a:ln>
        </p:spPr>
      </p:pic>
      <p:sp>
        <p:nvSpPr>
          <p:cNvPr id="240" name="Shape 240"/>
          <p:cNvSpPr/>
          <p:nvPr/>
        </p:nvSpPr>
        <p:spPr>
          <a:xfrm>
            <a:off x="8857119" y="717823"/>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41" name="Shape 241"/>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17</a:t>
            </a:fld>
            <a:endParaRPr lang="en-US" sz="1800">
              <a:solidFill>
                <a:schemeClr val="dk1"/>
              </a:solidFill>
              <a:latin typeface="Arial"/>
              <a:ea typeface="Arial"/>
              <a:cs typeface="Arial"/>
              <a:sym typeface="Arial"/>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Census tract-level</a:t>
            </a:r>
          </a:p>
        </p:txBody>
      </p:sp>
      <p:sp>
        <p:nvSpPr>
          <p:cNvPr id="248" name="Shape 248"/>
          <p:cNvSpPr/>
          <p:nvPr/>
        </p:nvSpPr>
        <p:spPr>
          <a:xfrm>
            <a:off x="229602" y="1360488"/>
            <a:ext cx="4191000" cy="1981200"/>
          </a:xfrm>
          <a:prstGeom prst="rect">
            <a:avLst/>
          </a:prstGeom>
          <a:solidFill>
            <a:srgbClr val="00B05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rgbClr val="FFFF00"/>
                </a:solidFill>
                <a:latin typeface="Arial"/>
                <a:ea typeface="Arial"/>
                <a:cs typeface="Arial"/>
                <a:sym typeface="Arial"/>
              </a:rPr>
              <a:t>Tract-level </a:t>
            </a:r>
            <a:r>
              <a:rPr lang="en-US" sz="2000">
                <a:solidFill>
                  <a:schemeClr val="lt1"/>
                </a:solidFill>
                <a:latin typeface="Arial"/>
                <a:ea typeface="Arial"/>
                <a:cs typeface="Arial"/>
                <a:sym typeface="Arial"/>
              </a:rPr>
              <a:t>tables for only certain queries; structural zeros imposed;</a:t>
            </a:r>
          </a:p>
          <a:p>
            <a:pPr marL="0" marR="0" lvl="0" indent="0" algn="ctr" rtl="0">
              <a:spcBef>
                <a:spcPts val="0"/>
              </a:spcBef>
              <a:buSzPct val="25000"/>
              <a:buNone/>
            </a:pPr>
            <a:r>
              <a:rPr lang="en-US" sz="2000">
                <a:solidFill>
                  <a:schemeClr val="lt1"/>
                </a:solidFill>
                <a:latin typeface="Arial"/>
                <a:ea typeface="Arial"/>
                <a:cs typeface="Arial"/>
                <a:sym typeface="Arial"/>
              </a:rPr>
              <a:t>dimensions chosen to produce best accuracy for PL-94 and SF-1</a:t>
            </a:r>
          </a:p>
        </p:txBody>
      </p:sp>
      <p:sp>
        <p:nvSpPr>
          <p:cNvPr id="249" name="Shape 249"/>
          <p:cNvSpPr/>
          <p:nvPr/>
        </p:nvSpPr>
        <p:spPr>
          <a:xfrm>
            <a:off x="6675120" y="1216152"/>
            <a:ext cx="5138928" cy="2139696"/>
          </a:xfrm>
          <a:prstGeom prst="rect">
            <a:avLst/>
          </a:prstGeom>
          <a:solidFill>
            <a:srgbClr val="FFCC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chemeClr val="dk1"/>
                </a:solidFill>
                <a:latin typeface="Arial"/>
                <a:ea typeface="Arial"/>
                <a:cs typeface="Arial"/>
                <a:sym typeface="Arial"/>
              </a:rPr>
              <a:t>Target </a:t>
            </a:r>
            <a:r>
              <a:rPr lang="en-US" sz="2000">
                <a:solidFill>
                  <a:srgbClr val="FF0000"/>
                </a:solidFill>
                <a:latin typeface="Arial"/>
                <a:ea typeface="Arial"/>
                <a:cs typeface="Arial"/>
                <a:sym typeface="Arial"/>
              </a:rPr>
              <a:t>tract-level </a:t>
            </a:r>
            <a:r>
              <a:rPr lang="en-US" sz="2000">
                <a:solidFill>
                  <a:schemeClr val="dk1"/>
                </a:solidFill>
                <a:latin typeface="Arial"/>
                <a:ea typeface="Arial"/>
                <a:cs typeface="Arial"/>
                <a:sym typeface="Arial"/>
              </a:rPr>
              <a:t>tables required for best accuracy for PL-94 and SF-1</a:t>
            </a:r>
          </a:p>
          <a:p>
            <a:pPr marL="0" marR="0" lvl="0" indent="0" algn="ctr" rtl="0">
              <a:spcBef>
                <a:spcPts val="0"/>
              </a:spcBef>
              <a:buNone/>
            </a:pPr>
            <a:endParaRPr sz="2000">
              <a:solidFill>
                <a:schemeClr val="dk1"/>
              </a:solidFill>
              <a:latin typeface="Arial"/>
              <a:ea typeface="Arial"/>
              <a:cs typeface="Arial"/>
              <a:sym typeface="Arial"/>
            </a:endParaRPr>
          </a:p>
          <a:p>
            <a:pPr marL="0" marR="0" lvl="0" indent="0" algn="ctr" rtl="0">
              <a:spcBef>
                <a:spcPts val="0"/>
              </a:spcBef>
              <a:buSzPct val="25000"/>
              <a:buNone/>
            </a:pPr>
            <a:r>
              <a:rPr lang="en-US" sz="2000">
                <a:solidFill>
                  <a:schemeClr val="dk1"/>
                </a:solidFill>
                <a:latin typeface="Arial"/>
                <a:ea typeface="Arial"/>
                <a:cs typeface="Arial"/>
                <a:sym typeface="Arial"/>
              </a:rPr>
              <a:t>Exact </a:t>
            </a:r>
            <a:r>
              <a:rPr lang="en-US" sz="2000">
                <a:solidFill>
                  <a:srgbClr val="FF0000"/>
                </a:solidFill>
                <a:latin typeface="Arial"/>
                <a:ea typeface="Arial"/>
                <a:cs typeface="Arial"/>
                <a:sym typeface="Arial"/>
              </a:rPr>
              <a:t>tract</a:t>
            </a:r>
            <a:r>
              <a:rPr lang="en-US" sz="2000">
                <a:solidFill>
                  <a:schemeClr val="dk1"/>
                </a:solidFill>
                <a:latin typeface="Arial"/>
                <a:ea typeface="Arial"/>
                <a:cs typeface="Arial"/>
                <a:sym typeface="Arial"/>
              </a:rPr>
              <a:t> voting-age, non-voting age, and householder counts as enumerated.</a:t>
            </a:r>
          </a:p>
        </p:txBody>
      </p:sp>
      <p:sp>
        <p:nvSpPr>
          <p:cNvPr id="250" name="Shape 250"/>
          <p:cNvSpPr/>
          <p:nvPr/>
        </p:nvSpPr>
        <p:spPr>
          <a:xfrm>
            <a:off x="4497805" y="1303338"/>
            <a:ext cx="2057400" cy="1981200"/>
          </a:xfrm>
          <a:prstGeom prst="rightArrow">
            <a:avLst>
              <a:gd name="adj1" fmla="val 50000"/>
              <a:gd name="adj2" fmla="val 50000"/>
            </a:avLst>
          </a:prstGeom>
          <a:solidFill>
            <a:srgbClr val="00B0F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Spend </a:t>
            </a:r>
            <a:r>
              <a:rPr lang="en-US" sz="1800" b="1">
                <a:solidFill>
                  <a:schemeClr val="lt1"/>
                </a:solidFill>
                <a:latin typeface="Arial"/>
                <a:ea typeface="Arial"/>
                <a:cs typeface="Arial"/>
                <a:sym typeface="Arial"/>
              </a:rPr>
              <a:t>ε</a:t>
            </a:r>
            <a:r>
              <a:rPr lang="en-US" sz="1800" baseline="-25000">
                <a:solidFill>
                  <a:schemeClr val="lt1"/>
                </a:solidFill>
                <a:latin typeface="Arial"/>
                <a:ea typeface="Arial"/>
                <a:cs typeface="Arial"/>
                <a:sym typeface="Arial"/>
              </a:rPr>
              <a:t>4</a:t>
            </a:r>
            <a:r>
              <a:rPr lang="en-US" sz="1800">
                <a:solidFill>
                  <a:schemeClr val="lt1"/>
                </a:solidFill>
                <a:latin typeface="Arial"/>
                <a:ea typeface="Arial"/>
                <a:cs typeface="Arial"/>
                <a:sym typeface="Arial"/>
              </a:rPr>
              <a:t> privacy-loss budget</a:t>
            </a:r>
          </a:p>
        </p:txBody>
      </p:sp>
      <p:sp>
        <p:nvSpPr>
          <p:cNvPr id="251" name="Shape 251"/>
          <p:cNvSpPr/>
          <p:nvPr/>
        </p:nvSpPr>
        <p:spPr>
          <a:xfrm>
            <a:off x="6709611" y="4060967"/>
            <a:ext cx="5198156" cy="1905000"/>
          </a:xfrm>
          <a:prstGeom prst="rect">
            <a:avLst/>
          </a:prstGeom>
          <a:solidFill>
            <a:srgbClr val="FFCC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dk1"/>
                </a:solidFill>
                <a:latin typeface="Arial"/>
                <a:ea typeface="Arial"/>
                <a:cs typeface="Arial"/>
                <a:sym typeface="Arial"/>
              </a:rPr>
              <a:t>Construct best-fitting individual micro-data with </a:t>
            </a:r>
            <a:r>
              <a:rPr lang="en-US" sz="1800">
                <a:solidFill>
                  <a:srgbClr val="FF0000"/>
                </a:solidFill>
                <a:latin typeface="Arial"/>
                <a:ea typeface="Arial"/>
                <a:cs typeface="Arial"/>
                <a:sym typeface="Arial"/>
              </a:rPr>
              <a:t>state, county, and tract </a:t>
            </a:r>
            <a:r>
              <a:rPr lang="en-US" sz="1800">
                <a:solidFill>
                  <a:schemeClr val="dk1"/>
                </a:solidFill>
                <a:latin typeface="Arial"/>
                <a:ea typeface="Arial"/>
                <a:cs typeface="Arial"/>
                <a:sym typeface="Arial"/>
              </a:rPr>
              <a:t>geography</a:t>
            </a:r>
          </a:p>
          <a:p>
            <a:pPr marL="0" marR="0" lvl="0" indent="0" algn="ctr" rtl="0">
              <a:spcBef>
                <a:spcPts val="0"/>
              </a:spcBef>
              <a:buNone/>
            </a:pPr>
            <a:endParaRPr sz="1800">
              <a:solidFill>
                <a:schemeClr val="dk1"/>
              </a:solidFill>
              <a:latin typeface="Arial"/>
              <a:ea typeface="Arial"/>
              <a:cs typeface="Arial"/>
              <a:sym typeface="Arial"/>
            </a:endParaRPr>
          </a:p>
          <a:p>
            <a:pPr marL="0" marR="0" lvl="0" indent="0" algn="ctr" rtl="0">
              <a:spcBef>
                <a:spcPts val="0"/>
              </a:spcBef>
              <a:buSzPct val="25000"/>
              <a:buNone/>
            </a:pPr>
            <a:r>
              <a:rPr lang="en-US" sz="1800">
                <a:solidFill>
                  <a:schemeClr val="dk1"/>
                </a:solidFill>
                <a:latin typeface="Arial"/>
                <a:ea typeface="Arial"/>
                <a:cs typeface="Arial"/>
                <a:sym typeface="Arial"/>
              </a:rPr>
              <a:t>325,000,000 records now including </a:t>
            </a:r>
            <a:r>
              <a:rPr lang="en-US" sz="1800">
                <a:solidFill>
                  <a:srgbClr val="FF0000"/>
                </a:solidFill>
                <a:latin typeface="Arial"/>
                <a:ea typeface="Arial"/>
                <a:cs typeface="Arial"/>
                <a:sym typeface="Arial"/>
              </a:rPr>
              <a:t>state, county, and tract </a:t>
            </a:r>
            <a:r>
              <a:rPr lang="en-US" sz="1800">
                <a:solidFill>
                  <a:schemeClr val="dk1"/>
                </a:solidFill>
                <a:latin typeface="Arial"/>
                <a:ea typeface="Arial"/>
                <a:cs typeface="Arial"/>
                <a:sym typeface="Arial"/>
              </a:rPr>
              <a:t>identifiers</a:t>
            </a:r>
          </a:p>
        </p:txBody>
      </p:sp>
      <p:sp>
        <p:nvSpPr>
          <p:cNvPr id="252" name="Shape 252"/>
          <p:cNvSpPr/>
          <p:nvPr/>
        </p:nvSpPr>
        <p:spPr>
          <a:xfrm>
            <a:off x="8857119" y="3454540"/>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53" name="Shape 253"/>
          <p:cNvSpPr/>
          <p:nvPr/>
        </p:nvSpPr>
        <p:spPr>
          <a:xfrm>
            <a:off x="8857119" y="6149498"/>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54" name="Shape 254"/>
          <p:cNvSpPr/>
          <p:nvPr/>
        </p:nvSpPr>
        <p:spPr>
          <a:xfrm>
            <a:off x="6709611" y="-1477962"/>
            <a:ext cx="5133217" cy="1905000"/>
          </a:xfrm>
          <a:prstGeom prst="rect">
            <a:avLst/>
          </a:prstGeom>
          <a:solidFill>
            <a:srgbClr val="FF9933"/>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Construct best-fitting individual micro-data with state and county geography</a:t>
            </a:r>
          </a:p>
          <a:p>
            <a:pPr marL="0" marR="0" lvl="0" indent="0" algn="ctr" rtl="0">
              <a:spcBef>
                <a:spcPts val="0"/>
              </a:spcBef>
              <a:buNone/>
            </a:pPr>
            <a:endParaRPr sz="1800">
              <a:solidFill>
                <a:schemeClr val="lt1"/>
              </a:solidFill>
              <a:latin typeface="Arial"/>
              <a:ea typeface="Arial"/>
              <a:cs typeface="Arial"/>
              <a:sym typeface="Arial"/>
            </a:endParaRPr>
          </a:p>
          <a:p>
            <a:pPr marL="0" marR="0" lvl="0" indent="0" algn="ctr" rtl="0">
              <a:spcBef>
                <a:spcPts val="0"/>
              </a:spcBef>
              <a:buSzPct val="25000"/>
              <a:buNone/>
            </a:pPr>
            <a:r>
              <a:rPr lang="en-US" sz="1800">
                <a:solidFill>
                  <a:schemeClr val="lt1"/>
                </a:solidFill>
                <a:latin typeface="Arial"/>
                <a:ea typeface="Arial"/>
                <a:cs typeface="Arial"/>
                <a:sym typeface="Arial"/>
              </a:rPr>
              <a:t>325,000,000 records now including state and county identifiers</a:t>
            </a:r>
          </a:p>
        </p:txBody>
      </p:sp>
      <p:sp>
        <p:nvSpPr>
          <p:cNvPr id="255" name="Shape 255"/>
          <p:cNvSpPr/>
          <p:nvPr/>
        </p:nvSpPr>
        <p:spPr>
          <a:xfrm>
            <a:off x="8857119" y="717823"/>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256" name="Shape 256"/>
          <p:cNvPicPr preferRelativeResize="0"/>
          <p:nvPr/>
        </p:nvPicPr>
        <p:blipFill rotWithShape="1">
          <a:blip r:embed="rId3">
            <a:alphaModFix/>
          </a:blip>
          <a:srcRect/>
          <a:stretch/>
        </p:blipFill>
        <p:spPr>
          <a:xfrm>
            <a:off x="926585" y="3355848"/>
            <a:ext cx="2792231" cy="2792231"/>
          </a:xfrm>
          <a:prstGeom prst="rect">
            <a:avLst/>
          </a:prstGeom>
          <a:noFill/>
          <a:ln>
            <a:noFill/>
          </a:ln>
        </p:spPr>
      </p:pic>
      <p:sp>
        <p:nvSpPr>
          <p:cNvPr id="257" name="Shape 257"/>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18</a:t>
            </a:fld>
            <a:endParaRPr lang="en-US" sz="1800">
              <a:solidFill>
                <a:schemeClr val="dk1"/>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Block-level</a:t>
            </a:r>
          </a:p>
        </p:txBody>
      </p:sp>
      <p:sp>
        <p:nvSpPr>
          <p:cNvPr id="264" name="Shape 264"/>
          <p:cNvSpPr/>
          <p:nvPr/>
        </p:nvSpPr>
        <p:spPr>
          <a:xfrm>
            <a:off x="229602" y="1360488"/>
            <a:ext cx="4191000" cy="1981200"/>
          </a:xfrm>
          <a:prstGeom prst="rect">
            <a:avLst/>
          </a:prstGeom>
          <a:solidFill>
            <a:srgbClr val="00B05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rgbClr val="FFFF00"/>
                </a:solidFill>
                <a:latin typeface="Arial"/>
                <a:ea typeface="Arial"/>
                <a:cs typeface="Arial"/>
                <a:sym typeface="Arial"/>
              </a:rPr>
              <a:t>Block-level</a:t>
            </a:r>
            <a:r>
              <a:rPr lang="en-US" sz="1800">
                <a:solidFill>
                  <a:schemeClr val="lt1"/>
                </a:solidFill>
                <a:latin typeface="Arial"/>
                <a:ea typeface="Arial"/>
                <a:cs typeface="Arial"/>
                <a:sym typeface="Arial"/>
              </a:rPr>
              <a:t> tables for only certain queries; structural zeros imposed;</a:t>
            </a:r>
          </a:p>
          <a:p>
            <a:pPr marL="0" marR="0" lvl="0" indent="0" algn="ctr" rtl="0">
              <a:spcBef>
                <a:spcPts val="0"/>
              </a:spcBef>
              <a:buSzPct val="25000"/>
              <a:buNone/>
            </a:pPr>
            <a:r>
              <a:rPr lang="en-US" sz="1800">
                <a:solidFill>
                  <a:schemeClr val="lt1"/>
                </a:solidFill>
                <a:latin typeface="Arial"/>
                <a:ea typeface="Arial"/>
                <a:cs typeface="Arial"/>
                <a:sym typeface="Arial"/>
              </a:rPr>
              <a:t>dimensions chosen to produce best accuracy for PL-94 and SF-1</a:t>
            </a:r>
          </a:p>
        </p:txBody>
      </p:sp>
      <p:sp>
        <p:nvSpPr>
          <p:cNvPr id="265" name="Shape 265"/>
          <p:cNvSpPr/>
          <p:nvPr/>
        </p:nvSpPr>
        <p:spPr>
          <a:xfrm>
            <a:off x="6675120" y="1216152"/>
            <a:ext cx="5138928" cy="2139696"/>
          </a:xfrm>
          <a:prstGeom prst="rect">
            <a:avLst/>
          </a:prstGeom>
          <a:solidFill>
            <a:srgbClr val="FFFF66"/>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rgbClr val="FF0000"/>
                </a:solidFill>
                <a:latin typeface="Arial"/>
                <a:ea typeface="Arial"/>
                <a:cs typeface="Arial"/>
                <a:sym typeface="Arial"/>
              </a:rPr>
              <a:t>Block</a:t>
            </a:r>
            <a:r>
              <a:rPr lang="en-US" sz="1800">
                <a:solidFill>
                  <a:schemeClr val="dk1"/>
                </a:solidFill>
                <a:latin typeface="Arial"/>
                <a:ea typeface="Arial"/>
                <a:cs typeface="Arial"/>
                <a:sym typeface="Arial"/>
              </a:rPr>
              <a:t> tract-level tables required for best accuracy for PL-94 and SF-1</a:t>
            </a:r>
          </a:p>
          <a:p>
            <a:pPr marL="0" marR="0" lvl="0" indent="0" algn="ctr" rtl="0">
              <a:spcBef>
                <a:spcPts val="0"/>
              </a:spcBef>
              <a:buSzPct val="25000"/>
              <a:buNone/>
            </a:pPr>
            <a:r>
              <a:rPr lang="en-US" sz="1600">
                <a:solidFill>
                  <a:schemeClr val="dk1"/>
                </a:solidFill>
                <a:latin typeface="Arial"/>
                <a:ea typeface="Arial"/>
                <a:cs typeface="Arial"/>
                <a:sym typeface="Arial"/>
              </a:rPr>
              <a:t>Exact block voting-age, non-voting age, and householder counts as enumerated.</a:t>
            </a:r>
          </a:p>
          <a:p>
            <a:pPr marL="0" marR="0" lvl="0" indent="0" algn="ctr" rtl="0">
              <a:spcBef>
                <a:spcPts val="0"/>
              </a:spcBef>
              <a:buNone/>
            </a:pPr>
            <a:endParaRPr sz="1800">
              <a:solidFill>
                <a:schemeClr val="dk1"/>
              </a:solidFill>
              <a:latin typeface="Arial"/>
              <a:ea typeface="Arial"/>
              <a:cs typeface="Arial"/>
              <a:sym typeface="Arial"/>
            </a:endParaRPr>
          </a:p>
        </p:txBody>
      </p:sp>
      <p:sp>
        <p:nvSpPr>
          <p:cNvPr id="266" name="Shape 266"/>
          <p:cNvSpPr/>
          <p:nvPr/>
        </p:nvSpPr>
        <p:spPr>
          <a:xfrm>
            <a:off x="4497805" y="1303338"/>
            <a:ext cx="2057400" cy="1981200"/>
          </a:xfrm>
          <a:prstGeom prst="rightArrow">
            <a:avLst>
              <a:gd name="adj1" fmla="val 50000"/>
              <a:gd name="adj2" fmla="val 50000"/>
            </a:avLst>
          </a:prstGeom>
          <a:solidFill>
            <a:srgbClr val="00B0F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Spend </a:t>
            </a:r>
            <a:r>
              <a:rPr lang="en-US" sz="1800" b="1">
                <a:solidFill>
                  <a:schemeClr val="lt1"/>
                </a:solidFill>
                <a:latin typeface="Arial"/>
                <a:ea typeface="Arial"/>
                <a:cs typeface="Arial"/>
                <a:sym typeface="Arial"/>
              </a:rPr>
              <a:t>ε</a:t>
            </a:r>
            <a:r>
              <a:rPr lang="en-US" sz="1800" baseline="-25000">
                <a:solidFill>
                  <a:schemeClr val="lt1"/>
                </a:solidFill>
                <a:latin typeface="Arial"/>
                <a:ea typeface="Arial"/>
                <a:cs typeface="Arial"/>
                <a:sym typeface="Arial"/>
              </a:rPr>
              <a:t>5</a:t>
            </a:r>
            <a:r>
              <a:rPr lang="en-US" sz="1800">
                <a:solidFill>
                  <a:schemeClr val="lt1"/>
                </a:solidFill>
                <a:latin typeface="Arial"/>
                <a:ea typeface="Arial"/>
                <a:cs typeface="Arial"/>
                <a:sym typeface="Arial"/>
              </a:rPr>
              <a:t> privacy-loss budget</a:t>
            </a:r>
          </a:p>
        </p:txBody>
      </p:sp>
      <p:sp>
        <p:nvSpPr>
          <p:cNvPr id="267" name="Shape 267"/>
          <p:cNvSpPr/>
          <p:nvPr/>
        </p:nvSpPr>
        <p:spPr>
          <a:xfrm>
            <a:off x="6709611" y="4060967"/>
            <a:ext cx="5198156" cy="1905000"/>
          </a:xfrm>
          <a:prstGeom prst="rect">
            <a:avLst/>
          </a:prstGeom>
          <a:solidFill>
            <a:srgbClr val="FFFF66"/>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dk1"/>
                </a:solidFill>
                <a:latin typeface="Arial"/>
                <a:ea typeface="Arial"/>
                <a:cs typeface="Arial"/>
                <a:sym typeface="Arial"/>
              </a:rPr>
              <a:t>Construct best-fitting individual micro-data with </a:t>
            </a:r>
            <a:r>
              <a:rPr lang="en-US" sz="1800">
                <a:solidFill>
                  <a:srgbClr val="FF0000"/>
                </a:solidFill>
                <a:latin typeface="Arial"/>
                <a:ea typeface="Arial"/>
                <a:cs typeface="Arial"/>
                <a:sym typeface="Arial"/>
              </a:rPr>
              <a:t>state, county, tract and block </a:t>
            </a:r>
            <a:r>
              <a:rPr lang="en-US" sz="1800">
                <a:solidFill>
                  <a:schemeClr val="dk1"/>
                </a:solidFill>
                <a:latin typeface="Arial"/>
                <a:ea typeface="Arial"/>
                <a:cs typeface="Arial"/>
                <a:sym typeface="Arial"/>
              </a:rPr>
              <a:t>geography</a:t>
            </a:r>
          </a:p>
          <a:p>
            <a:pPr marL="0" marR="0" lvl="0" indent="0" algn="ctr" rtl="0">
              <a:spcBef>
                <a:spcPts val="0"/>
              </a:spcBef>
              <a:buNone/>
            </a:pPr>
            <a:endParaRPr sz="1800">
              <a:solidFill>
                <a:schemeClr val="dk1"/>
              </a:solidFill>
              <a:latin typeface="Arial"/>
              <a:ea typeface="Arial"/>
              <a:cs typeface="Arial"/>
              <a:sym typeface="Arial"/>
            </a:endParaRPr>
          </a:p>
          <a:p>
            <a:pPr marL="0" marR="0" lvl="0" indent="0" algn="ctr" rtl="0">
              <a:spcBef>
                <a:spcPts val="0"/>
              </a:spcBef>
              <a:buSzPct val="25000"/>
              <a:buNone/>
            </a:pPr>
            <a:r>
              <a:rPr lang="en-US" sz="1800">
                <a:solidFill>
                  <a:schemeClr val="dk1"/>
                </a:solidFill>
                <a:latin typeface="Arial"/>
                <a:ea typeface="Arial"/>
                <a:cs typeface="Arial"/>
                <a:sym typeface="Arial"/>
              </a:rPr>
              <a:t>325,000,000 records now including </a:t>
            </a:r>
            <a:r>
              <a:rPr lang="en-US" sz="1800">
                <a:solidFill>
                  <a:srgbClr val="FF0000"/>
                </a:solidFill>
                <a:latin typeface="Arial"/>
                <a:ea typeface="Arial"/>
                <a:cs typeface="Arial"/>
                <a:sym typeface="Arial"/>
              </a:rPr>
              <a:t>state, county, tract </a:t>
            </a:r>
            <a:r>
              <a:rPr lang="en-US" sz="1800">
                <a:solidFill>
                  <a:schemeClr val="dk1"/>
                </a:solidFill>
                <a:latin typeface="Arial"/>
                <a:ea typeface="Arial"/>
                <a:cs typeface="Arial"/>
                <a:sym typeface="Arial"/>
              </a:rPr>
              <a:t>identifiers</a:t>
            </a:r>
          </a:p>
        </p:txBody>
      </p:sp>
      <p:sp>
        <p:nvSpPr>
          <p:cNvPr id="268" name="Shape 268"/>
          <p:cNvSpPr/>
          <p:nvPr/>
        </p:nvSpPr>
        <p:spPr>
          <a:xfrm>
            <a:off x="8857119" y="3454540"/>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69" name="Shape 269"/>
          <p:cNvSpPr/>
          <p:nvPr/>
        </p:nvSpPr>
        <p:spPr>
          <a:xfrm>
            <a:off x="8857119" y="6149498"/>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70" name="Shape 270"/>
          <p:cNvSpPr/>
          <p:nvPr/>
        </p:nvSpPr>
        <p:spPr>
          <a:xfrm>
            <a:off x="6709611" y="-1477962"/>
            <a:ext cx="5133217" cy="1905000"/>
          </a:xfrm>
          <a:prstGeom prst="rect">
            <a:avLst/>
          </a:prstGeom>
          <a:solidFill>
            <a:srgbClr val="FFCC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dk1"/>
                </a:solidFill>
                <a:latin typeface="Arial"/>
                <a:ea typeface="Arial"/>
                <a:cs typeface="Arial"/>
                <a:sym typeface="Arial"/>
              </a:rPr>
              <a:t>Construct best-fitting individual micro-data with state and county geography</a:t>
            </a:r>
          </a:p>
          <a:p>
            <a:pPr marL="0" marR="0" lvl="0" indent="0" algn="ctr" rtl="0">
              <a:spcBef>
                <a:spcPts val="0"/>
              </a:spcBef>
              <a:buNone/>
            </a:pPr>
            <a:endParaRPr sz="1800">
              <a:solidFill>
                <a:schemeClr val="dk1"/>
              </a:solidFill>
              <a:latin typeface="Arial"/>
              <a:ea typeface="Arial"/>
              <a:cs typeface="Arial"/>
              <a:sym typeface="Arial"/>
            </a:endParaRPr>
          </a:p>
          <a:p>
            <a:pPr marL="0" marR="0" lvl="0" indent="0" algn="ctr" rtl="0">
              <a:spcBef>
                <a:spcPts val="0"/>
              </a:spcBef>
              <a:buSzPct val="25000"/>
              <a:buNone/>
            </a:pPr>
            <a:r>
              <a:rPr lang="en-US" sz="1800">
                <a:solidFill>
                  <a:schemeClr val="dk1"/>
                </a:solidFill>
                <a:latin typeface="Arial"/>
                <a:ea typeface="Arial"/>
                <a:cs typeface="Arial"/>
                <a:sym typeface="Arial"/>
              </a:rPr>
              <a:t>325,000,000 records now including state, county and tract identifiers</a:t>
            </a:r>
          </a:p>
        </p:txBody>
      </p:sp>
      <p:sp>
        <p:nvSpPr>
          <p:cNvPr id="271" name="Shape 271"/>
          <p:cNvSpPr/>
          <p:nvPr/>
        </p:nvSpPr>
        <p:spPr>
          <a:xfrm>
            <a:off x="8857119" y="717823"/>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272" name="Shape 272" descr="Screen Clipping"/>
          <p:cNvPicPr preferRelativeResize="0"/>
          <p:nvPr/>
        </p:nvPicPr>
        <p:blipFill rotWithShape="1">
          <a:blip r:embed="rId3">
            <a:alphaModFix/>
          </a:blip>
          <a:srcRect/>
          <a:stretch/>
        </p:blipFill>
        <p:spPr>
          <a:xfrm>
            <a:off x="1371600" y="3468420"/>
            <a:ext cx="2202888" cy="2493301"/>
          </a:xfrm>
          <a:prstGeom prst="rect">
            <a:avLst/>
          </a:prstGeom>
          <a:noFill/>
          <a:ln>
            <a:noFill/>
          </a:ln>
        </p:spPr>
      </p:pic>
      <p:sp>
        <p:nvSpPr>
          <p:cNvPr id="273" name="Shape 273"/>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19</a:t>
            </a:fld>
            <a:endParaRPr lang="en-US" sz="1800">
              <a:solidFill>
                <a:schemeClr val="dk1"/>
              </a:solidFill>
              <a:latin typeface="Arial"/>
              <a:ea typeface="Arial"/>
              <a:cs typeface="Arial"/>
              <a:sym typeface="Aria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Acknowledgments</a:t>
            </a:r>
          </a:p>
        </p:txBody>
      </p:sp>
      <p:sp>
        <p:nvSpPr>
          <p:cNvPr id="41" name="Shape 41"/>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This presentation incorporates work by:</a:t>
            </a:r>
          </a:p>
          <a:p>
            <a:pPr marL="285750" marR="0" lvl="1" indent="-285750" algn="l" rtl="0">
              <a:spcBef>
                <a:spcPts val="11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Dan Kifer (Scientific Lead) </a:t>
            </a:r>
          </a:p>
          <a:p>
            <a:pPr marL="285750" marR="0" lvl="1" indent="-28575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John Abowd (Chief Scientist) </a:t>
            </a:r>
          </a:p>
          <a:p>
            <a:pPr marL="285750" marR="0" lvl="1" indent="-285750" algn="l" rtl="0">
              <a:spcBef>
                <a:spcPts val="560"/>
              </a:spcBef>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Tammy Adams, Robert Ashmead, Aref Dajani, Jason Devine, Michael Hay, Cynthia Hollingsworth, Meriton Ibrahimi, Michael Ikeda, Philip Leclerc, Ashwin Machanavajjhala, Christian Martindale, Gerome Miklau, Brett Moran, Ned Porter, Anne Ross and William Sexton</a:t>
            </a:r>
          </a:p>
        </p:txBody>
      </p:sp>
      <p:sp>
        <p:nvSpPr>
          <p:cNvPr id="42" name="Shape 42"/>
          <p:cNvSpPr txBox="1">
            <a:spLocks noGrp="1"/>
          </p:cNvSpPr>
          <p:nvPr>
            <p:ph type="sldNum" idx="4294967295"/>
          </p:nvPr>
        </p:nvSpPr>
        <p:spPr>
          <a:xfrm>
            <a:off x="9674352" y="6355080"/>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 </a:t>
            </a:r>
            <a:fld id="{00000000-1234-1234-1234-123412341234}" type="slidenum">
              <a:rPr lang="en-US" sz="1800" b="0" i="0" u="none" strike="noStrike" cap="none">
                <a:solidFill>
                  <a:schemeClr val="dk1"/>
                </a:solidFill>
                <a:latin typeface="Arial"/>
                <a:ea typeface="Arial"/>
                <a:cs typeface="Arial"/>
                <a:sym typeface="Arial"/>
              </a:rPr>
              <a:t>2</a:t>
            </a:fld>
            <a:endParaRPr lang="en-US"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MDF for tabulating</a:t>
            </a:r>
          </a:p>
        </p:txBody>
      </p:sp>
      <p:sp>
        <p:nvSpPr>
          <p:cNvPr id="280" name="Shape 280"/>
          <p:cNvSpPr txBox="1">
            <a:spLocks noGrp="1"/>
          </p:cNvSpPr>
          <p:nvPr>
            <p:ph type="body" idx="1"/>
          </p:nvPr>
        </p:nvSpPr>
        <p:spPr>
          <a:xfrm>
            <a:off x="609600" y="1600201"/>
            <a:ext cx="53848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a:p>
            <a:pPr marL="0" marR="0" lvl="0" indent="0" algn="l" rtl="0">
              <a:spcBef>
                <a:spcPts val="560"/>
              </a:spcBef>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p:txBody>
      </p:sp>
      <p:sp>
        <p:nvSpPr>
          <p:cNvPr id="281" name="Shape 281"/>
          <p:cNvSpPr/>
          <p:nvPr/>
        </p:nvSpPr>
        <p:spPr>
          <a:xfrm>
            <a:off x="8825484" y="3440125"/>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82" name="Shape 282"/>
          <p:cNvSpPr/>
          <p:nvPr/>
        </p:nvSpPr>
        <p:spPr>
          <a:xfrm>
            <a:off x="6675120" y="4011764"/>
            <a:ext cx="5138928" cy="2009955"/>
          </a:xfrm>
          <a:prstGeom prst="rect">
            <a:avLst/>
          </a:prstGeom>
          <a:solidFill>
            <a:srgbClr val="CC99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3200">
                <a:solidFill>
                  <a:schemeClr val="dk1"/>
                </a:solidFill>
                <a:latin typeface="Arial"/>
                <a:ea typeface="Arial"/>
                <a:cs typeface="Arial"/>
                <a:sym typeface="Arial"/>
              </a:rPr>
              <a:t>MDF used for tabulating PL-94, SF-1</a:t>
            </a:r>
          </a:p>
        </p:txBody>
      </p:sp>
      <p:sp>
        <p:nvSpPr>
          <p:cNvPr id="283" name="Shape 283"/>
          <p:cNvSpPr/>
          <p:nvPr/>
        </p:nvSpPr>
        <p:spPr>
          <a:xfrm>
            <a:off x="6675120" y="1216152"/>
            <a:ext cx="5138928" cy="2139696"/>
          </a:xfrm>
          <a:prstGeom prst="rect">
            <a:avLst/>
          </a:prstGeom>
          <a:solidFill>
            <a:srgbClr val="FFFF66"/>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chemeClr val="dk1"/>
                </a:solidFill>
                <a:latin typeface="Arial"/>
                <a:ea typeface="Arial"/>
                <a:cs typeface="Arial"/>
                <a:sym typeface="Arial"/>
              </a:rPr>
              <a:t>Construct best-fitting individual micro-data with </a:t>
            </a:r>
            <a:r>
              <a:rPr lang="en-US" sz="2000">
                <a:solidFill>
                  <a:srgbClr val="FF0000"/>
                </a:solidFill>
                <a:latin typeface="Arial"/>
                <a:ea typeface="Arial"/>
                <a:cs typeface="Arial"/>
                <a:sym typeface="Arial"/>
              </a:rPr>
              <a:t>state, county, tract and block </a:t>
            </a:r>
            <a:r>
              <a:rPr lang="en-US" sz="2000">
                <a:solidFill>
                  <a:schemeClr val="dk1"/>
                </a:solidFill>
                <a:latin typeface="Arial"/>
                <a:ea typeface="Arial"/>
                <a:cs typeface="Arial"/>
                <a:sym typeface="Arial"/>
              </a:rPr>
              <a:t>geography</a:t>
            </a:r>
          </a:p>
          <a:p>
            <a:pPr marL="0" marR="0" lvl="0" indent="0" algn="ctr" rtl="0">
              <a:spcBef>
                <a:spcPts val="0"/>
              </a:spcBef>
              <a:buNone/>
            </a:pPr>
            <a:endParaRPr sz="2000">
              <a:solidFill>
                <a:schemeClr val="dk1"/>
              </a:solidFill>
              <a:latin typeface="Arial"/>
              <a:ea typeface="Arial"/>
              <a:cs typeface="Arial"/>
              <a:sym typeface="Arial"/>
            </a:endParaRPr>
          </a:p>
          <a:p>
            <a:pPr marL="0" marR="0" lvl="0" indent="0" algn="ctr" rtl="0">
              <a:spcBef>
                <a:spcPts val="0"/>
              </a:spcBef>
              <a:buSzPct val="25000"/>
              <a:buNone/>
            </a:pPr>
            <a:r>
              <a:rPr lang="en-US" sz="2000">
                <a:solidFill>
                  <a:schemeClr val="dk1"/>
                </a:solidFill>
                <a:latin typeface="Arial"/>
                <a:ea typeface="Arial"/>
                <a:cs typeface="Arial"/>
                <a:sym typeface="Arial"/>
              </a:rPr>
              <a:t>325,000,000 records now including state, county, tract, and block identifiers</a:t>
            </a:r>
          </a:p>
        </p:txBody>
      </p:sp>
      <p:sp>
        <p:nvSpPr>
          <p:cNvPr id="284" name="Shape 284"/>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20</a:t>
            </a:fld>
            <a:endParaRPr lang="en-US" sz="1800">
              <a:solidFill>
                <a:schemeClr val="dk1"/>
              </a:solidFill>
              <a:latin typeface="Arial"/>
              <a:ea typeface="Arial"/>
              <a:cs typeface="Arial"/>
              <a:sym typeface="Arial"/>
            </a:endParaRPr>
          </a:p>
        </p:txBody>
      </p:sp>
      <p:sp>
        <p:nvSpPr>
          <p:cNvPr id="285" name="Shape 285"/>
          <p:cNvSpPr/>
          <p:nvPr/>
        </p:nvSpPr>
        <p:spPr>
          <a:xfrm>
            <a:off x="6675120" y="-1627073"/>
            <a:ext cx="5198156" cy="1905000"/>
          </a:xfrm>
          <a:prstGeom prst="rect">
            <a:avLst/>
          </a:prstGeom>
          <a:solidFill>
            <a:srgbClr val="FFFF66"/>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dk1"/>
                </a:solidFill>
                <a:latin typeface="Arial"/>
                <a:ea typeface="Arial"/>
                <a:cs typeface="Arial"/>
                <a:sym typeface="Arial"/>
              </a:rPr>
              <a:t>Construct best-fitting individual micro-data with </a:t>
            </a:r>
            <a:r>
              <a:rPr lang="en-US" sz="1800">
                <a:solidFill>
                  <a:srgbClr val="FF0000"/>
                </a:solidFill>
                <a:latin typeface="Arial"/>
                <a:ea typeface="Arial"/>
                <a:cs typeface="Arial"/>
                <a:sym typeface="Arial"/>
              </a:rPr>
              <a:t>state, county, tract and block </a:t>
            </a:r>
            <a:r>
              <a:rPr lang="en-US" sz="1800">
                <a:solidFill>
                  <a:schemeClr val="dk1"/>
                </a:solidFill>
                <a:latin typeface="Arial"/>
                <a:ea typeface="Arial"/>
                <a:cs typeface="Arial"/>
                <a:sym typeface="Arial"/>
              </a:rPr>
              <a:t>geography</a:t>
            </a:r>
          </a:p>
          <a:p>
            <a:pPr marL="0" marR="0" lvl="0" indent="0" algn="ctr" rtl="0">
              <a:spcBef>
                <a:spcPts val="0"/>
              </a:spcBef>
              <a:buNone/>
            </a:pPr>
            <a:endParaRPr sz="1800">
              <a:solidFill>
                <a:schemeClr val="dk1"/>
              </a:solidFill>
              <a:latin typeface="Arial"/>
              <a:ea typeface="Arial"/>
              <a:cs typeface="Arial"/>
              <a:sym typeface="Arial"/>
            </a:endParaRPr>
          </a:p>
          <a:p>
            <a:pPr marL="0" marR="0" lvl="0" indent="0" algn="ctr" rtl="0">
              <a:spcBef>
                <a:spcPts val="0"/>
              </a:spcBef>
              <a:buSzPct val="25000"/>
              <a:buNone/>
            </a:pPr>
            <a:r>
              <a:rPr lang="en-US" sz="1800">
                <a:solidFill>
                  <a:schemeClr val="dk1"/>
                </a:solidFill>
                <a:latin typeface="Arial"/>
                <a:ea typeface="Arial"/>
                <a:cs typeface="Arial"/>
                <a:sym typeface="Arial"/>
              </a:rPr>
              <a:t>325,000,000 records now including </a:t>
            </a:r>
            <a:r>
              <a:rPr lang="en-US" sz="1800">
                <a:solidFill>
                  <a:srgbClr val="FF0000"/>
                </a:solidFill>
                <a:latin typeface="Arial"/>
                <a:ea typeface="Arial"/>
                <a:cs typeface="Arial"/>
                <a:sym typeface="Arial"/>
              </a:rPr>
              <a:t>state, county, tract </a:t>
            </a:r>
            <a:r>
              <a:rPr lang="en-US" sz="1800">
                <a:solidFill>
                  <a:schemeClr val="dk1"/>
                </a:solidFill>
                <a:latin typeface="Arial"/>
                <a:ea typeface="Arial"/>
                <a:cs typeface="Arial"/>
                <a:sym typeface="Arial"/>
              </a:rPr>
              <a:t>identifiers</a:t>
            </a: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MDF for tabulating</a:t>
            </a:r>
          </a:p>
        </p:txBody>
      </p:sp>
      <p:sp>
        <p:nvSpPr>
          <p:cNvPr id="292" name="Shape 292"/>
          <p:cNvSpPr txBox="1">
            <a:spLocks noGrp="1"/>
          </p:cNvSpPr>
          <p:nvPr>
            <p:ph type="body" idx="1"/>
          </p:nvPr>
        </p:nvSpPr>
        <p:spPr>
          <a:xfrm>
            <a:off x="609600" y="1600201"/>
            <a:ext cx="53848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800" b="0" i="0" u="none" strike="noStrike" cap="none">
                <a:solidFill>
                  <a:schemeClr val="dk1"/>
                </a:solidFill>
                <a:latin typeface="Arial"/>
                <a:ea typeface="Arial"/>
                <a:cs typeface="Arial"/>
                <a:sym typeface="Arial"/>
              </a:rPr>
              <a:t>How accurate is the MDF?</a:t>
            </a:r>
          </a:p>
          <a:p>
            <a:pPr marL="0" marR="0" lvl="0" indent="0" algn="l" rtl="0">
              <a:spcBef>
                <a:spcPts val="560"/>
              </a:spcBef>
              <a:spcAft>
                <a:spcPts val="0"/>
              </a:spcAft>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a:p>
            <a:pPr marL="3175" marR="0" lvl="1" indent="-3175" algn="l" rtl="0">
              <a:spcBef>
                <a:spcPts val="480"/>
              </a:spcBef>
              <a:spcAft>
                <a:spcPts val="0"/>
              </a:spcAft>
              <a:buClr>
                <a:schemeClr val="dk1"/>
              </a:buClr>
              <a:buSzPct val="25000"/>
              <a:buFont typeface="Noto Sans Symbols"/>
              <a:buNone/>
            </a:pPr>
            <a:r>
              <a:rPr lang="en-US" sz="2400" b="0" i="0" u="none" strike="noStrike" cap="none">
                <a:solidFill>
                  <a:schemeClr val="dk1"/>
                </a:solidFill>
                <a:latin typeface="Arial"/>
                <a:ea typeface="Arial"/>
                <a:cs typeface="Arial"/>
                <a:sym typeface="Arial"/>
              </a:rPr>
              <a:t>Disclosure Avoidance Certificate</a:t>
            </a:r>
          </a:p>
          <a:p>
            <a:pPr marL="288925" marR="0" lvl="1" indent="-288925"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Certifies that the DAS passed tests</a:t>
            </a:r>
          </a:p>
          <a:p>
            <a:pPr marL="288925" marR="0" lvl="1" indent="-288925"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Reports the accuracy of the MDF </a:t>
            </a:r>
          </a:p>
          <a:p>
            <a:pPr marL="288925" marR="0" lvl="1" indent="-288925"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Requires </a:t>
            </a:r>
            <a:r>
              <a:rPr lang="en-US" sz="2400" b="1" i="0" u="none" strike="noStrike" cap="none">
                <a:solidFill>
                  <a:schemeClr val="dk1"/>
                </a:solidFill>
                <a:latin typeface="Arial"/>
                <a:ea typeface="Arial"/>
                <a:cs typeface="Arial"/>
                <a:sym typeface="Arial"/>
              </a:rPr>
              <a:t>ε</a:t>
            </a:r>
            <a:r>
              <a:rPr lang="en-US" sz="2400" b="0" i="0" u="none" strike="noStrike" cap="none" baseline="-25000">
                <a:solidFill>
                  <a:schemeClr val="dk1"/>
                </a:solidFill>
                <a:latin typeface="Arial"/>
                <a:ea typeface="Arial"/>
                <a:cs typeface="Arial"/>
                <a:sym typeface="Arial"/>
              </a:rPr>
              <a:t>A</a:t>
            </a:r>
          </a:p>
          <a:p>
            <a:pPr marL="0" marR="0" lvl="0" indent="0" algn="l" rtl="0">
              <a:spcBef>
                <a:spcPts val="560"/>
              </a:spcBef>
              <a:buClr>
                <a:schemeClr val="dk1"/>
              </a:buClr>
              <a:buSzPct val="25000"/>
              <a:buFont typeface="Noto Sans Symbols"/>
              <a:buNone/>
            </a:pPr>
            <a:endParaRPr sz="2800" b="0" i="0" u="none" strike="noStrike" cap="none">
              <a:solidFill>
                <a:schemeClr val="dk1"/>
              </a:solidFill>
              <a:latin typeface="Arial"/>
              <a:ea typeface="Arial"/>
              <a:cs typeface="Arial"/>
              <a:sym typeface="Arial"/>
            </a:endParaRPr>
          </a:p>
        </p:txBody>
      </p:sp>
      <p:sp>
        <p:nvSpPr>
          <p:cNvPr id="293" name="Shape 293"/>
          <p:cNvSpPr/>
          <p:nvPr/>
        </p:nvSpPr>
        <p:spPr>
          <a:xfrm>
            <a:off x="8825484" y="3440125"/>
            <a:ext cx="838200" cy="487362"/>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94" name="Shape 294"/>
          <p:cNvSpPr/>
          <p:nvPr/>
        </p:nvSpPr>
        <p:spPr>
          <a:xfrm>
            <a:off x="6675120" y="4011764"/>
            <a:ext cx="5138928" cy="2009955"/>
          </a:xfrm>
          <a:prstGeom prst="rect">
            <a:avLst/>
          </a:prstGeom>
          <a:solidFill>
            <a:srgbClr val="CC9900"/>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3200">
                <a:solidFill>
                  <a:schemeClr val="dk1"/>
                </a:solidFill>
                <a:latin typeface="Arial"/>
                <a:ea typeface="Arial"/>
                <a:cs typeface="Arial"/>
                <a:sym typeface="Arial"/>
              </a:rPr>
              <a:t>MDF used for tabulating PL-94, SF-1</a:t>
            </a:r>
          </a:p>
        </p:txBody>
      </p:sp>
      <p:sp>
        <p:nvSpPr>
          <p:cNvPr id="295" name="Shape 295"/>
          <p:cNvSpPr/>
          <p:nvPr/>
        </p:nvSpPr>
        <p:spPr>
          <a:xfrm>
            <a:off x="6675120" y="1216152"/>
            <a:ext cx="5138928" cy="2139696"/>
          </a:xfrm>
          <a:prstGeom prst="rect">
            <a:avLst/>
          </a:prstGeom>
          <a:solidFill>
            <a:srgbClr val="FFFF66"/>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000">
                <a:solidFill>
                  <a:schemeClr val="dk1"/>
                </a:solidFill>
                <a:latin typeface="Arial"/>
                <a:ea typeface="Arial"/>
                <a:cs typeface="Arial"/>
                <a:sym typeface="Arial"/>
              </a:rPr>
              <a:t>Construct best-fitting individual micro-data with </a:t>
            </a:r>
            <a:r>
              <a:rPr lang="en-US" sz="2000">
                <a:solidFill>
                  <a:srgbClr val="FF0000"/>
                </a:solidFill>
                <a:latin typeface="Arial"/>
                <a:ea typeface="Arial"/>
                <a:cs typeface="Arial"/>
                <a:sym typeface="Arial"/>
              </a:rPr>
              <a:t>state, county, tract and block </a:t>
            </a:r>
            <a:r>
              <a:rPr lang="en-US" sz="2000">
                <a:solidFill>
                  <a:schemeClr val="dk1"/>
                </a:solidFill>
                <a:latin typeface="Arial"/>
                <a:ea typeface="Arial"/>
                <a:cs typeface="Arial"/>
                <a:sym typeface="Arial"/>
              </a:rPr>
              <a:t>geography</a:t>
            </a:r>
          </a:p>
          <a:p>
            <a:pPr marL="0" marR="0" lvl="0" indent="0" algn="ctr" rtl="0">
              <a:spcBef>
                <a:spcPts val="0"/>
              </a:spcBef>
              <a:buNone/>
            </a:pPr>
            <a:endParaRPr sz="2000">
              <a:solidFill>
                <a:schemeClr val="dk1"/>
              </a:solidFill>
              <a:latin typeface="Arial"/>
              <a:ea typeface="Arial"/>
              <a:cs typeface="Arial"/>
              <a:sym typeface="Arial"/>
            </a:endParaRPr>
          </a:p>
          <a:p>
            <a:pPr marL="0" marR="0" lvl="0" indent="0" algn="ctr" rtl="0">
              <a:spcBef>
                <a:spcPts val="0"/>
              </a:spcBef>
              <a:buSzPct val="25000"/>
              <a:buNone/>
            </a:pPr>
            <a:r>
              <a:rPr lang="en-US" sz="2000">
                <a:solidFill>
                  <a:schemeClr val="dk1"/>
                </a:solidFill>
                <a:latin typeface="Arial"/>
                <a:ea typeface="Arial"/>
                <a:cs typeface="Arial"/>
                <a:sym typeface="Arial"/>
              </a:rPr>
              <a:t>325,000,000 records now including state, county, tract, and block identifiers</a:t>
            </a:r>
          </a:p>
        </p:txBody>
      </p:sp>
      <p:pic>
        <p:nvPicPr>
          <p:cNvPr id="296" name="Shape 296"/>
          <p:cNvPicPr preferRelativeResize="0"/>
          <p:nvPr/>
        </p:nvPicPr>
        <p:blipFill rotWithShape="1">
          <a:blip r:embed="rId3">
            <a:alphaModFix/>
          </a:blip>
          <a:srcRect/>
          <a:stretch/>
        </p:blipFill>
        <p:spPr>
          <a:xfrm>
            <a:off x="1905000" y="2057400"/>
            <a:ext cx="3119833" cy="2109169"/>
          </a:xfrm>
          <a:prstGeom prst="rect">
            <a:avLst/>
          </a:prstGeom>
          <a:noFill/>
          <a:ln>
            <a:noFill/>
          </a:ln>
        </p:spPr>
      </p:pic>
      <p:sp>
        <p:nvSpPr>
          <p:cNvPr id="297" name="Shape 297"/>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21</a:t>
            </a:fld>
            <a:endParaRPr lang="en-US" sz="1800">
              <a:solidFill>
                <a:schemeClr val="dk1"/>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Operational Decisions</a:t>
            </a:r>
          </a:p>
        </p:txBody>
      </p:sp>
      <p:sp>
        <p:nvSpPr>
          <p:cNvPr id="304" name="Shape 304"/>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US" sz="2720" b="0" i="0" u="none" strike="noStrike" cap="none">
                <a:solidFill>
                  <a:schemeClr val="dk1"/>
                </a:solidFill>
                <a:latin typeface="Arimo"/>
                <a:ea typeface="Arimo"/>
                <a:cs typeface="Arimo"/>
                <a:sym typeface="Arimo"/>
              </a:rPr>
              <a:t>Set total privacy loss budget: </a:t>
            </a:r>
            <a:r>
              <a:rPr lang="en-US" sz="2720" b="1" i="0" u="none" strike="noStrike" cap="none">
                <a:solidFill>
                  <a:schemeClr val="dk1"/>
                </a:solidFill>
                <a:latin typeface="Arimo"/>
                <a:ea typeface="Arimo"/>
                <a:cs typeface="Arimo"/>
                <a:sym typeface="Arimo"/>
              </a:rPr>
              <a:t>ε</a:t>
            </a:r>
          </a:p>
          <a:p>
            <a:pPr marL="285750" marR="0" lvl="1" indent="-285750" algn="l" rtl="0">
              <a:lnSpc>
                <a:spcPct val="80000"/>
              </a:lnSpc>
              <a:spcBef>
                <a:spcPts val="1076"/>
              </a:spcBef>
              <a:spcAft>
                <a:spcPts val="0"/>
              </a:spcAft>
              <a:buClr>
                <a:schemeClr val="dk1"/>
              </a:buClr>
              <a:buSzPct val="99166"/>
              <a:buFont typeface="Noto Sans Symbols"/>
              <a:buChar char="▪"/>
            </a:pPr>
            <a:r>
              <a:rPr lang="en-US" sz="2380" b="0" i="0" u="none" strike="noStrike" cap="none">
                <a:solidFill>
                  <a:schemeClr val="dk1"/>
                </a:solidFill>
                <a:latin typeface="Arimo"/>
                <a:ea typeface="Arimo"/>
                <a:cs typeface="Arimo"/>
                <a:sym typeface="Arimo"/>
              </a:rPr>
              <a:t>Ensure that </a:t>
            </a:r>
            <a:r>
              <a:rPr lang="en-US" sz="2380" b="1" i="0" u="none" strike="noStrike" cap="none">
                <a:solidFill>
                  <a:schemeClr val="dk1"/>
                </a:solidFill>
                <a:latin typeface="Arimo"/>
                <a:ea typeface="Arimo"/>
                <a:cs typeface="Arimo"/>
                <a:sym typeface="Arimo"/>
              </a:rPr>
              <a:t>ε</a:t>
            </a:r>
            <a:r>
              <a:rPr lang="en-US" sz="2380" b="0" i="0" u="none" strike="noStrike" cap="none" baseline="-25000">
                <a:solidFill>
                  <a:schemeClr val="dk1"/>
                </a:solidFill>
                <a:latin typeface="Arimo"/>
                <a:ea typeface="Arimo"/>
                <a:cs typeface="Arimo"/>
                <a:sym typeface="Arimo"/>
              </a:rPr>
              <a:t>1</a:t>
            </a:r>
            <a:r>
              <a:rPr lang="en-US" sz="2380" b="0" i="0" u="none" strike="noStrike" cap="none">
                <a:solidFill>
                  <a:schemeClr val="dk1"/>
                </a:solidFill>
                <a:latin typeface="Arimo"/>
                <a:ea typeface="Arimo"/>
                <a:cs typeface="Arimo"/>
                <a:sym typeface="Arimo"/>
              </a:rPr>
              <a:t>+</a:t>
            </a:r>
            <a:r>
              <a:rPr lang="en-US" sz="2380" b="1" i="0" u="none" strike="noStrike" cap="none">
                <a:solidFill>
                  <a:schemeClr val="dk1"/>
                </a:solidFill>
                <a:latin typeface="Arimo"/>
                <a:ea typeface="Arimo"/>
                <a:cs typeface="Arimo"/>
                <a:sym typeface="Arimo"/>
              </a:rPr>
              <a:t> ε</a:t>
            </a:r>
            <a:r>
              <a:rPr lang="en-US" sz="2380" b="0" i="0" u="none" strike="noStrike" cap="none" baseline="-25000">
                <a:solidFill>
                  <a:schemeClr val="dk1"/>
                </a:solidFill>
                <a:latin typeface="Arimo"/>
                <a:ea typeface="Arimo"/>
                <a:cs typeface="Arimo"/>
                <a:sym typeface="Arimo"/>
              </a:rPr>
              <a:t>2</a:t>
            </a:r>
            <a:r>
              <a:rPr lang="en-US" sz="2380" b="0" i="0" u="none" strike="noStrike" cap="none">
                <a:solidFill>
                  <a:schemeClr val="dk1"/>
                </a:solidFill>
                <a:latin typeface="Arimo"/>
                <a:ea typeface="Arimo"/>
                <a:cs typeface="Arimo"/>
                <a:sym typeface="Arimo"/>
              </a:rPr>
              <a:t>+</a:t>
            </a:r>
            <a:r>
              <a:rPr lang="en-US" sz="2380" b="1" i="0" u="none" strike="noStrike" cap="none">
                <a:solidFill>
                  <a:schemeClr val="dk1"/>
                </a:solidFill>
                <a:latin typeface="Arimo"/>
                <a:ea typeface="Arimo"/>
                <a:cs typeface="Arimo"/>
                <a:sym typeface="Arimo"/>
              </a:rPr>
              <a:t> ε</a:t>
            </a:r>
            <a:r>
              <a:rPr lang="en-US" sz="2380" b="0" i="0" u="none" strike="noStrike" cap="none" baseline="-25000">
                <a:solidFill>
                  <a:schemeClr val="dk1"/>
                </a:solidFill>
                <a:latin typeface="Arimo"/>
                <a:ea typeface="Arimo"/>
                <a:cs typeface="Arimo"/>
                <a:sym typeface="Arimo"/>
              </a:rPr>
              <a:t>3</a:t>
            </a:r>
            <a:r>
              <a:rPr lang="en-US" sz="2380" b="0" i="0" u="none" strike="noStrike" cap="none">
                <a:solidFill>
                  <a:schemeClr val="dk1"/>
                </a:solidFill>
                <a:latin typeface="Arimo"/>
                <a:ea typeface="Arimo"/>
                <a:cs typeface="Arimo"/>
                <a:sym typeface="Arimo"/>
              </a:rPr>
              <a:t>+</a:t>
            </a:r>
            <a:r>
              <a:rPr lang="en-US" sz="2380" b="1" i="0" u="none" strike="noStrike" cap="none">
                <a:solidFill>
                  <a:schemeClr val="dk1"/>
                </a:solidFill>
                <a:latin typeface="Arimo"/>
                <a:ea typeface="Arimo"/>
                <a:cs typeface="Arimo"/>
                <a:sym typeface="Arimo"/>
              </a:rPr>
              <a:t> ε</a:t>
            </a:r>
            <a:r>
              <a:rPr lang="en-US" sz="2380" b="0" i="0" u="none" strike="noStrike" cap="none" baseline="-25000">
                <a:solidFill>
                  <a:schemeClr val="dk1"/>
                </a:solidFill>
                <a:latin typeface="Arimo"/>
                <a:ea typeface="Arimo"/>
                <a:cs typeface="Arimo"/>
                <a:sym typeface="Arimo"/>
              </a:rPr>
              <a:t>4</a:t>
            </a:r>
            <a:r>
              <a:rPr lang="en-US" sz="2380" b="0" i="0" u="none" strike="noStrike" cap="none">
                <a:solidFill>
                  <a:schemeClr val="dk1"/>
                </a:solidFill>
                <a:latin typeface="Arimo"/>
                <a:ea typeface="Arimo"/>
                <a:cs typeface="Arimo"/>
                <a:sym typeface="Arimo"/>
              </a:rPr>
              <a:t>+ </a:t>
            </a:r>
            <a:r>
              <a:rPr lang="en-US" sz="2380" b="1" i="0" u="none" strike="noStrike" cap="none">
                <a:solidFill>
                  <a:schemeClr val="dk1"/>
                </a:solidFill>
                <a:latin typeface="Arimo"/>
                <a:ea typeface="Arimo"/>
                <a:cs typeface="Arimo"/>
                <a:sym typeface="Arimo"/>
              </a:rPr>
              <a:t>ε</a:t>
            </a:r>
            <a:r>
              <a:rPr lang="en-US" sz="2380" b="0" i="0" u="none" strike="noStrike" cap="none" baseline="-25000">
                <a:solidFill>
                  <a:schemeClr val="dk1"/>
                </a:solidFill>
                <a:latin typeface="Arimo"/>
                <a:ea typeface="Arimo"/>
                <a:cs typeface="Arimo"/>
                <a:sym typeface="Arimo"/>
              </a:rPr>
              <a:t>5 </a:t>
            </a:r>
            <a:r>
              <a:rPr lang="en-US" sz="2380" b="0" i="0" u="none" strike="noStrike" cap="none">
                <a:solidFill>
                  <a:schemeClr val="dk1"/>
                </a:solidFill>
                <a:latin typeface="Arimo"/>
                <a:ea typeface="Arimo"/>
                <a:cs typeface="Arimo"/>
                <a:sym typeface="Arimo"/>
              </a:rPr>
              <a:t>+ </a:t>
            </a:r>
            <a:r>
              <a:rPr lang="en-US" sz="2380" b="1" i="0" u="none" strike="noStrike" cap="none">
                <a:solidFill>
                  <a:schemeClr val="dk1"/>
                </a:solidFill>
                <a:latin typeface="Arimo"/>
                <a:ea typeface="Arimo"/>
                <a:cs typeface="Arimo"/>
                <a:sym typeface="Arimo"/>
              </a:rPr>
              <a:t>ε</a:t>
            </a:r>
            <a:r>
              <a:rPr lang="en-US" sz="2380" b="0" i="0" u="none" strike="noStrike" cap="none" baseline="-25000">
                <a:solidFill>
                  <a:schemeClr val="dk1"/>
                </a:solidFill>
                <a:latin typeface="Arimo"/>
                <a:ea typeface="Arimo"/>
                <a:cs typeface="Arimo"/>
                <a:sym typeface="Arimo"/>
              </a:rPr>
              <a:t>A </a:t>
            </a:r>
            <a:r>
              <a:rPr lang="en-US" sz="2380" b="0" i="0" u="none" strike="noStrike" cap="none">
                <a:solidFill>
                  <a:schemeClr val="dk1"/>
                </a:solidFill>
                <a:latin typeface="Arimo"/>
                <a:ea typeface="Arimo"/>
                <a:cs typeface="Arimo"/>
                <a:sym typeface="Arimo"/>
              </a:rPr>
              <a:t>= </a:t>
            </a:r>
            <a:r>
              <a:rPr lang="en-US" sz="2380" b="1" i="0" u="none" strike="noStrike" cap="none">
                <a:solidFill>
                  <a:schemeClr val="dk1"/>
                </a:solidFill>
                <a:latin typeface="Arimo"/>
                <a:ea typeface="Arimo"/>
                <a:cs typeface="Arimo"/>
                <a:sym typeface="Arimo"/>
              </a:rPr>
              <a:t>ε</a:t>
            </a:r>
          </a:p>
          <a:p>
            <a:pPr marL="0" marR="0" lvl="0" indent="0" algn="l" rtl="0">
              <a:lnSpc>
                <a:spcPct val="80000"/>
              </a:lnSpc>
              <a:spcBef>
                <a:spcPts val="600"/>
              </a:spcBef>
              <a:spcAft>
                <a:spcPts val="0"/>
              </a:spcAft>
              <a:buClr>
                <a:schemeClr val="dk1"/>
              </a:buClr>
              <a:buSzPct val="25000"/>
              <a:buFont typeface="Noto Sans Symbols"/>
              <a:buNone/>
            </a:pPr>
            <a:endParaRPr sz="2720" b="0" i="0" u="none" strike="noStrike" cap="none">
              <a:solidFill>
                <a:schemeClr val="dk1"/>
              </a:solidFill>
              <a:latin typeface="Arimo"/>
              <a:ea typeface="Arimo"/>
              <a:cs typeface="Arimo"/>
              <a:sym typeface="Arimo"/>
            </a:endParaRPr>
          </a:p>
          <a:p>
            <a:pPr marL="0" marR="0" lvl="0" indent="0" algn="l" rtl="0">
              <a:lnSpc>
                <a:spcPct val="80000"/>
              </a:lnSpc>
              <a:spcBef>
                <a:spcPts val="1200"/>
              </a:spcBef>
              <a:spcAft>
                <a:spcPts val="0"/>
              </a:spcAft>
              <a:buClr>
                <a:schemeClr val="dk1"/>
              </a:buClr>
              <a:buSzPct val="25000"/>
              <a:buFont typeface="Noto Sans Symbols"/>
              <a:buNone/>
            </a:pPr>
            <a:endParaRPr sz="2720" b="0" i="0" u="none" strike="noStrike" cap="none">
              <a:solidFill>
                <a:schemeClr val="dk1"/>
              </a:solidFill>
              <a:latin typeface="Arimo"/>
              <a:ea typeface="Arimo"/>
              <a:cs typeface="Arimo"/>
              <a:sym typeface="Arimo"/>
            </a:endParaRPr>
          </a:p>
          <a:p>
            <a:pPr marL="0" marR="0" lvl="0" indent="0" algn="l" rtl="0">
              <a:lnSpc>
                <a:spcPct val="80000"/>
              </a:lnSpc>
              <a:spcBef>
                <a:spcPts val="1200"/>
              </a:spcBef>
              <a:spcAft>
                <a:spcPts val="0"/>
              </a:spcAft>
              <a:buClr>
                <a:schemeClr val="dk1"/>
              </a:buClr>
              <a:buSzPct val="25000"/>
              <a:buFont typeface="Noto Sans Symbols"/>
              <a:buNone/>
            </a:pPr>
            <a:r>
              <a:rPr lang="en-US" sz="2720" b="0" i="0" u="none" strike="noStrike" cap="none">
                <a:solidFill>
                  <a:schemeClr val="dk1"/>
                </a:solidFill>
                <a:latin typeface="Arimo"/>
                <a:ea typeface="Arimo"/>
                <a:cs typeface="Arimo"/>
                <a:sym typeface="Arimo"/>
              </a:rPr>
              <a:t>Within each stage, allocate privacy-loss budget between:</a:t>
            </a:r>
          </a:p>
          <a:p>
            <a:pPr marL="285750" marR="0" lvl="1" indent="-285750" algn="l" rtl="0">
              <a:lnSpc>
                <a:spcPct val="80000"/>
              </a:lnSpc>
              <a:spcBef>
                <a:spcPts val="1076"/>
              </a:spcBef>
              <a:spcAft>
                <a:spcPts val="0"/>
              </a:spcAft>
              <a:buClr>
                <a:schemeClr val="dk1"/>
              </a:buClr>
              <a:buSzPct val="99166"/>
              <a:buFont typeface="Noto Sans Symbols"/>
              <a:buChar char="▪"/>
            </a:pPr>
            <a:r>
              <a:rPr lang="en-US" sz="2380" b="0" i="0" u="none" strike="noStrike" cap="none">
                <a:solidFill>
                  <a:schemeClr val="dk1"/>
                </a:solidFill>
                <a:latin typeface="Arimo"/>
                <a:ea typeface="Arimo"/>
                <a:cs typeface="Arimo"/>
                <a:sym typeface="Arimo"/>
              </a:rPr>
              <a:t>PL-94</a:t>
            </a:r>
          </a:p>
          <a:p>
            <a:pPr marL="285750" marR="0" lvl="1" indent="-285750" algn="l" rtl="0">
              <a:lnSpc>
                <a:spcPct val="80000"/>
              </a:lnSpc>
              <a:spcBef>
                <a:spcPts val="476"/>
              </a:spcBef>
              <a:spcAft>
                <a:spcPts val="0"/>
              </a:spcAft>
              <a:buClr>
                <a:schemeClr val="dk1"/>
              </a:buClr>
              <a:buSzPct val="99166"/>
              <a:buFont typeface="Noto Sans Symbols"/>
              <a:buChar char="▪"/>
            </a:pPr>
            <a:r>
              <a:rPr lang="en-US" sz="2380" b="0" i="0" u="none" strike="noStrike" cap="none">
                <a:solidFill>
                  <a:schemeClr val="dk1"/>
                </a:solidFill>
                <a:latin typeface="Arimo"/>
                <a:ea typeface="Arimo"/>
                <a:cs typeface="Arimo"/>
                <a:sym typeface="Arimo"/>
              </a:rPr>
              <a:t>Parts of SF-1 not in PL-94</a:t>
            </a:r>
          </a:p>
          <a:p>
            <a:pPr marL="0" marR="0" lvl="0" indent="0" algn="l" rtl="0">
              <a:lnSpc>
                <a:spcPct val="80000"/>
              </a:lnSpc>
              <a:spcBef>
                <a:spcPts val="600"/>
              </a:spcBef>
              <a:spcAft>
                <a:spcPts val="0"/>
              </a:spcAft>
              <a:buClr>
                <a:schemeClr val="dk1"/>
              </a:buClr>
              <a:buSzPct val="25000"/>
              <a:buFont typeface="Noto Sans Symbols"/>
              <a:buNone/>
            </a:pPr>
            <a:endParaRPr sz="2720" b="0" i="0" u="none" strike="noStrike" cap="none">
              <a:solidFill>
                <a:schemeClr val="dk1"/>
              </a:solidFill>
              <a:latin typeface="Arimo"/>
              <a:ea typeface="Arimo"/>
              <a:cs typeface="Arimo"/>
              <a:sym typeface="Arimo"/>
            </a:endParaRPr>
          </a:p>
          <a:p>
            <a:pPr marL="0" marR="0" lvl="0" indent="0" algn="l" rtl="0">
              <a:lnSpc>
                <a:spcPct val="80000"/>
              </a:lnSpc>
              <a:spcBef>
                <a:spcPts val="1200"/>
              </a:spcBef>
              <a:spcAft>
                <a:spcPts val="0"/>
              </a:spcAft>
              <a:buClr>
                <a:schemeClr val="dk1"/>
              </a:buClr>
              <a:buSzPct val="25000"/>
              <a:buFont typeface="Noto Sans Symbols"/>
              <a:buNone/>
            </a:pPr>
            <a:r>
              <a:rPr lang="en-US" sz="2720" b="0" i="0" u="none" strike="noStrike" cap="none">
                <a:solidFill>
                  <a:schemeClr val="dk1"/>
                </a:solidFill>
                <a:latin typeface="Arimo"/>
                <a:ea typeface="Arimo"/>
                <a:cs typeface="Arimo"/>
                <a:sym typeface="Arimo"/>
              </a:rPr>
              <a:t>These are policy levers provided by the system.</a:t>
            </a:r>
          </a:p>
          <a:p>
            <a:pPr marL="0" marR="0" lvl="0" indent="0" algn="l" rtl="0">
              <a:lnSpc>
                <a:spcPct val="80000"/>
              </a:lnSpc>
              <a:spcBef>
                <a:spcPts val="1200"/>
              </a:spcBef>
              <a:spcAft>
                <a:spcPts val="0"/>
              </a:spcAft>
              <a:buClr>
                <a:schemeClr val="dk1"/>
              </a:buClr>
              <a:buSzPct val="25000"/>
              <a:buFont typeface="Noto Sans Symbols"/>
              <a:buNone/>
            </a:pPr>
            <a:r>
              <a:rPr lang="en-US" sz="2720" b="0" i="0" u="none" strike="noStrike" cap="none">
                <a:solidFill>
                  <a:schemeClr val="dk1"/>
                </a:solidFill>
                <a:latin typeface="Arimo"/>
                <a:ea typeface="Arimo"/>
                <a:cs typeface="Arimo"/>
                <a:sym typeface="Arimo"/>
              </a:rPr>
              <a:t>Levers are set by the Data Stewardship Executive Policy Committee</a:t>
            </a:r>
          </a:p>
        </p:txBody>
      </p:sp>
      <p:sp>
        <p:nvSpPr>
          <p:cNvPr id="305" name="Shape 305"/>
          <p:cNvSpPr txBox="1"/>
          <p:nvPr/>
        </p:nvSpPr>
        <p:spPr>
          <a:xfrm>
            <a:off x="9164567" y="6475416"/>
            <a:ext cx="152496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lt1"/>
                </a:solidFill>
                <a:latin typeface="Arial"/>
                <a:ea typeface="Arial"/>
                <a:cs typeface="Arial"/>
                <a:sym typeface="Arial"/>
              </a:rPr>
              <a:t>Pre-Decisional</a:t>
            </a:r>
          </a:p>
        </p:txBody>
      </p:sp>
      <p:pic>
        <p:nvPicPr>
          <p:cNvPr id="306" name="Shape 306"/>
          <p:cNvPicPr preferRelativeResize="0"/>
          <p:nvPr/>
        </p:nvPicPr>
        <p:blipFill rotWithShape="1">
          <a:blip r:embed="rId3">
            <a:alphaModFix/>
          </a:blip>
          <a:srcRect t="13707" b="13071"/>
          <a:stretch/>
        </p:blipFill>
        <p:spPr>
          <a:xfrm>
            <a:off x="7772400" y="457200"/>
            <a:ext cx="3504265" cy="2053457"/>
          </a:xfrm>
          <a:prstGeom prst="rect">
            <a:avLst/>
          </a:prstGeom>
          <a:solidFill>
            <a:srgbClr val="A9203D"/>
          </a:solidFill>
          <a:ln w="57150" cap="flat" cmpd="sng">
            <a:solidFill>
              <a:srgbClr val="A9203D"/>
            </a:solidFill>
            <a:prstDash val="solid"/>
            <a:round/>
            <a:headEnd type="none" w="med" len="med"/>
            <a:tailEnd type="none" w="med" len="med"/>
          </a:ln>
        </p:spPr>
      </p:pic>
      <p:sp>
        <p:nvSpPr>
          <p:cNvPr id="307" name="Shape 307"/>
          <p:cNvSpPr txBox="1">
            <a:spLocks noGrp="1"/>
          </p:cNvSpPr>
          <p:nvPr>
            <p:ph type="sldNum" idx="4294967295"/>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22</a:t>
            </a:fld>
            <a:endParaRPr lang="en-US"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Inputs Used by the Development Team</a:t>
            </a:r>
          </a:p>
        </p:txBody>
      </p:sp>
      <p:sp>
        <p:nvSpPr>
          <p:cNvPr id="314" name="Shape 314"/>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Lists of matrices in technical documentation express core queries in the workload</a:t>
            </a:r>
          </a:p>
          <a:p>
            <a:pPr marL="285750" marR="0" lvl="1" indent="-285750" algn="l" rtl="0">
              <a:spcBef>
                <a:spcPts val="11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PL94: https://www.census.gov/prod/cen2010/doc/pl94-171.pdf</a:t>
            </a:r>
          </a:p>
          <a:p>
            <a:pPr marL="285750" marR="0" lvl="1" indent="-28575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SF1: https://www.census.gov/prod/cen2010/doc/sf1.pdf</a:t>
            </a:r>
          </a:p>
          <a:p>
            <a:pPr marL="285750" marR="0" lvl="1" indent="-285750" algn="l" rtl="0">
              <a:spcBef>
                <a:spcPts val="5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SF2: https://www.census.gov/prod/cen2010/doc/sf2.pdf</a:t>
            </a:r>
          </a:p>
          <a:p>
            <a:pPr marL="0" marR="0" lvl="0" indent="0" algn="l" rtl="0">
              <a:spcBef>
                <a:spcPts val="600"/>
              </a:spcBef>
              <a:spcAft>
                <a:spcPts val="0"/>
              </a:spcAft>
              <a:buClr>
                <a:schemeClr val="dk1"/>
              </a:buClr>
              <a:buSzPct val="25000"/>
              <a:buFont typeface="Noto Sans Symbols"/>
              <a:buNone/>
            </a:pPr>
            <a:endParaRPr sz="3200" b="0" i="0" u="none" strike="noStrike" cap="none">
              <a:solidFill>
                <a:schemeClr val="dk1"/>
              </a:solidFill>
              <a:latin typeface="Arimo"/>
              <a:ea typeface="Arimo"/>
              <a:cs typeface="Arimo"/>
              <a:sym typeface="Arimo"/>
            </a:endParaRP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Over 1,000 pages of edit specifications for 2010 CEF</a:t>
            </a: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Uncurated tabulation recode programs</a:t>
            </a:r>
          </a:p>
        </p:txBody>
      </p:sp>
      <p:sp>
        <p:nvSpPr>
          <p:cNvPr id="315" name="Shape 315"/>
          <p:cNvSpPr txBox="1">
            <a:spLocks noGrp="1"/>
          </p:cNvSpPr>
          <p:nvPr>
            <p:ph type="sldNum" idx="4294967295"/>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23</a:t>
            </a:fld>
            <a:endParaRPr lang="en-US"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We are creating</a:t>
            </a:r>
          </a:p>
        </p:txBody>
      </p:sp>
      <p:sp>
        <p:nvSpPr>
          <p:cNvPr id="322" name="Shape 322"/>
          <p:cNvSpPr txBox="1">
            <a:spLocks noGrp="1"/>
          </p:cNvSpPr>
          <p:nvPr>
            <p:ph type="body" idx="1"/>
          </p:nvPr>
        </p:nvSpPr>
        <p:spPr>
          <a:xfrm>
            <a:off x="609600" y="1600201"/>
            <a:ext cx="5384800" cy="4525963"/>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US" sz="2380" b="0" i="0" u="none" strike="noStrike" cap="none">
                <a:solidFill>
                  <a:schemeClr val="dk1"/>
                </a:solidFill>
                <a:latin typeface="Arial"/>
                <a:ea typeface="Arial"/>
                <a:cs typeface="Arial"/>
                <a:sym typeface="Arial"/>
              </a:rPr>
              <a:t>A </a:t>
            </a:r>
            <a:r>
              <a:rPr lang="en-US" sz="2380" b="0" i="1" u="none" strike="noStrike" cap="none">
                <a:solidFill>
                  <a:schemeClr val="dk1"/>
                </a:solidFill>
                <a:latin typeface="Arial"/>
                <a:ea typeface="Arial"/>
                <a:cs typeface="Arial"/>
                <a:sym typeface="Arial"/>
              </a:rPr>
              <a:t>framework </a:t>
            </a:r>
            <a:r>
              <a:rPr lang="en-US" sz="2380" b="0" i="0" u="none" strike="noStrike" cap="none">
                <a:solidFill>
                  <a:schemeClr val="dk1"/>
                </a:solidFill>
                <a:latin typeface="Arial"/>
                <a:ea typeface="Arial"/>
                <a:cs typeface="Arial"/>
                <a:sym typeface="Arial"/>
              </a:rPr>
              <a:t>for Disclosure Avoidance Systems:</a:t>
            </a:r>
          </a:p>
          <a:p>
            <a:pPr marL="288925" marR="0" lvl="1" indent="-288925" algn="l" rtl="0">
              <a:lnSpc>
                <a:spcPct val="80000"/>
              </a:lnSpc>
              <a:spcBef>
                <a:spcPts val="408"/>
              </a:spcBef>
              <a:spcAft>
                <a:spcPts val="0"/>
              </a:spcAft>
              <a:buClr>
                <a:schemeClr val="dk1"/>
              </a:buClr>
              <a:buSzPct val="102000"/>
              <a:buFont typeface="Noto Sans Symbols"/>
              <a:buChar char="▪"/>
            </a:pPr>
            <a:r>
              <a:rPr lang="en-US" sz="2040" b="0" i="0" u="none" strike="noStrike" cap="none">
                <a:solidFill>
                  <a:schemeClr val="dk1"/>
                </a:solidFill>
                <a:latin typeface="Arial"/>
                <a:ea typeface="Arial"/>
                <a:cs typeface="Arial"/>
                <a:sym typeface="Arial"/>
              </a:rPr>
              <a:t>Development &amp; Test Mode</a:t>
            </a:r>
          </a:p>
          <a:p>
            <a:pPr marL="288925" marR="0" lvl="1" indent="-288925" algn="l" rtl="0">
              <a:lnSpc>
                <a:spcPct val="80000"/>
              </a:lnSpc>
              <a:spcBef>
                <a:spcPts val="408"/>
              </a:spcBef>
              <a:spcAft>
                <a:spcPts val="0"/>
              </a:spcAft>
              <a:buClr>
                <a:schemeClr val="dk1"/>
              </a:buClr>
              <a:buSzPct val="102000"/>
              <a:buFont typeface="Noto Sans Symbols"/>
              <a:buChar char="▪"/>
            </a:pPr>
            <a:r>
              <a:rPr lang="en-US" sz="2040" b="0" i="0" u="none" strike="noStrike" cap="none">
                <a:solidFill>
                  <a:schemeClr val="dk1"/>
                </a:solidFill>
                <a:latin typeface="Arial"/>
                <a:ea typeface="Arial"/>
                <a:cs typeface="Arial"/>
                <a:sym typeface="Arial"/>
              </a:rPr>
              <a:t>Production Mode</a:t>
            </a:r>
          </a:p>
          <a:p>
            <a:pPr marL="0" marR="0" lvl="0" indent="0" algn="l" rtl="0">
              <a:lnSpc>
                <a:spcPct val="80000"/>
              </a:lnSpc>
              <a:spcBef>
                <a:spcPts val="476"/>
              </a:spcBef>
              <a:spcAft>
                <a:spcPts val="0"/>
              </a:spcAft>
              <a:buClr>
                <a:schemeClr val="dk1"/>
              </a:buClr>
              <a:buSzPct val="25000"/>
              <a:buFont typeface="Noto Sans Symbols"/>
              <a:buNone/>
            </a:pPr>
            <a:endParaRPr sz="2380" b="0" i="0" u="none" strike="noStrike" cap="none">
              <a:solidFill>
                <a:schemeClr val="dk1"/>
              </a:solidFill>
              <a:latin typeface="Arial"/>
              <a:ea typeface="Arial"/>
              <a:cs typeface="Arial"/>
              <a:sym typeface="Arial"/>
            </a:endParaRPr>
          </a:p>
          <a:p>
            <a:pPr marL="0" marR="0" lvl="0" indent="0" algn="l" rtl="0">
              <a:lnSpc>
                <a:spcPct val="80000"/>
              </a:lnSpc>
              <a:spcBef>
                <a:spcPts val="476"/>
              </a:spcBef>
              <a:spcAft>
                <a:spcPts val="0"/>
              </a:spcAft>
              <a:buClr>
                <a:schemeClr val="dk1"/>
              </a:buClr>
              <a:buSzPct val="25000"/>
              <a:buFont typeface="Noto Sans Symbols"/>
              <a:buNone/>
            </a:pPr>
            <a:r>
              <a:rPr lang="en-US" sz="2380" b="0" i="0" u="none" strike="noStrike" cap="none">
                <a:solidFill>
                  <a:schemeClr val="dk1"/>
                </a:solidFill>
                <a:latin typeface="Arial"/>
                <a:ea typeface="Arial"/>
                <a:cs typeface="Arial"/>
                <a:sym typeface="Arial"/>
              </a:rPr>
              <a:t>Testing Systems:</a:t>
            </a:r>
          </a:p>
          <a:p>
            <a:pPr marL="288925" marR="0" lvl="1" indent="-288925" algn="l" rtl="0">
              <a:lnSpc>
                <a:spcPct val="80000"/>
              </a:lnSpc>
              <a:spcBef>
                <a:spcPts val="408"/>
              </a:spcBef>
              <a:spcAft>
                <a:spcPts val="0"/>
              </a:spcAft>
              <a:buClr>
                <a:schemeClr val="dk1"/>
              </a:buClr>
              <a:buSzPct val="102000"/>
              <a:buFont typeface="Noto Sans Symbols"/>
              <a:buChar char="▪"/>
            </a:pPr>
            <a:r>
              <a:rPr lang="en-US" sz="2040" b="0" i="0" u="none" strike="noStrike" cap="none">
                <a:solidFill>
                  <a:schemeClr val="dk1"/>
                </a:solidFill>
                <a:latin typeface="Arial"/>
                <a:ea typeface="Arial"/>
                <a:cs typeface="Arial"/>
                <a:sym typeface="Arial"/>
              </a:rPr>
              <a:t>DAS0 — 100% accuracy, no privacy</a:t>
            </a:r>
          </a:p>
          <a:p>
            <a:pPr marL="349250" marR="0" lvl="2" indent="-6350" algn="l" rtl="0">
              <a:lnSpc>
                <a:spcPct val="80000"/>
              </a:lnSpc>
              <a:spcBef>
                <a:spcPts val="340"/>
              </a:spcBef>
              <a:spcAft>
                <a:spcPts val="0"/>
              </a:spcAft>
              <a:buClr>
                <a:schemeClr val="dk1"/>
              </a:buClr>
              <a:buSzPct val="25000"/>
              <a:buFont typeface="Noto Sans Symbols"/>
              <a:buNone/>
            </a:pPr>
            <a:r>
              <a:rPr lang="en-US" sz="1700" b="0" i="1" u="none" strike="noStrike" cap="none">
                <a:solidFill>
                  <a:schemeClr val="dk1"/>
                </a:solidFill>
                <a:latin typeface="Arial"/>
                <a:ea typeface="Arial"/>
                <a:cs typeface="Arial"/>
                <a:sym typeface="Arial"/>
              </a:rPr>
              <a:t>(No disclosure avoidance)</a:t>
            </a:r>
          </a:p>
          <a:p>
            <a:pPr marL="288925" marR="0" lvl="1" indent="-288925" algn="l" rtl="0">
              <a:lnSpc>
                <a:spcPct val="80000"/>
              </a:lnSpc>
              <a:spcBef>
                <a:spcPts val="408"/>
              </a:spcBef>
              <a:spcAft>
                <a:spcPts val="0"/>
              </a:spcAft>
              <a:buClr>
                <a:schemeClr val="dk1"/>
              </a:buClr>
              <a:buSzPct val="102000"/>
              <a:buFont typeface="Noto Sans Symbols"/>
              <a:buChar char="▪"/>
            </a:pPr>
            <a:r>
              <a:rPr lang="en-US" sz="2040" b="0" i="0" u="none" strike="noStrike" cap="none">
                <a:solidFill>
                  <a:schemeClr val="dk1"/>
                </a:solidFill>
                <a:latin typeface="Arial"/>
                <a:ea typeface="Arial"/>
                <a:cs typeface="Arial"/>
                <a:sym typeface="Arial"/>
              </a:rPr>
              <a:t>DAS1 — 100% privacy, no accuracy</a:t>
            </a:r>
          </a:p>
          <a:p>
            <a:pPr marL="288925" marR="0" lvl="1" indent="-288925" algn="l" rtl="0">
              <a:lnSpc>
                <a:spcPct val="80000"/>
              </a:lnSpc>
              <a:spcBef>
                <a:spcPts val="408"/>
              </a:spcBef>
              <a:spcAft>
                <a:spcPts val="0"/>
              </a:spcAft>
              <a:buClr>
                <a:schemeClr val="dk1"/>
              </a:buClr>
              <a:buSzPct val="102000"/>
              <a:buFont typeface="Noto Sans Symbols"/>
              <a:buChar char="▪"/>
            </a:pPr>
            <a:r>
              <a:rPr lang="en-US" sz="2040" b="0" i="0" u="none" strike="noStrike" cap="none">
                <a:solidFill>
                  <a:schemeClr val="dk1"/>
                </a:solidFill>
                <a:latin typeface="Arial"/>
                <a:ea typeface="Arial"/>
                <a:cs typeface="Arial"/>
                <a:sym typeface="Arial"/>
              </a:rPr>
              <a:t>DAS2 — “bottom-up” engine</a:t>
            </a:r>
          </a:p>
          <a:p>
            <a:pPr marL="0" marR="0" lvl="0" indent="0" algn="l" rtl="0">
              <a:lnSpc>
                <a:spcPct val="80000"/>
              </a:lnSpc>
              <a:spcBef>
                <a:spcPts val="476"/>
              </a:spcBef>
              <a:spcAft>
                <a:spcPts val="0"/>
              </a:spcAft>
              <a:buClr>
                <a:schemeClr val="dk1"/>
              </a:buClr>
              <a:buSzPct val="25000"/>
              <a:buFont typeface="Noto Sans Symbols"/>
              <a:buNone/>
            </a:pPr>
            <a:endParaRPr sz="2380" b="0" i="0" u="none" strike="noStrike" cap="none">
              <a:solidFill>
                <a:schemeClr val="dk1"/>
              </a:solidFill>
              <a:latin typeface="Arial"/>
              <a:ea typeface="Arial"/>
              <a:cs typeface="Arial"/>
              <a:sym typeface="Arial"/>
            </a:endParaRPr>
          </a:p>
          <a:p>
            <a:pPr marL="0" marR="0" lvl="0" indent="0" algn="l" rtl="0">
              <a:lnSpc>
                <a:spcPct val="80000"/>
              </a:lnSpc>
              <a:spcBef>
                <a:spcPts val="476"/>
              </a:spcBef>
              <a:spcAft>
                <a:spcPts val="0"/>
              </a:spcAft>
              <a:buClr>
                <a:schemeClr val="dk1"/>
              </a:buClr>
              <a:buSzPct val="25000"/>
              <a:buFont typeface="Noto Sans Symbols"/>
              <a:buNone/>
            </a:pPr>
            <a:r>
              <a:rPr lang="en-US" sz="2380" b="0" i="0" u="none" strike="noStrike" cap="none">
                <a:solidFill>
                  <a:schemeClr val="dk1"/>
                </a:solidFill>
                <a:latin typeface="Arial"/>
                <a:ea typeface="Arial"/>
                <a:cs typeface="Arial"/>
                <a:sym typeface="Arial"/>
              </a:rPr>
              <a:t>Operational System:</a:t>
            </a:r>
          </a:p>
          <a:p>
            <a:pPr marL="288925" marR="0" lvl="1" indent="-288925" algn="l" rtl="0">
              <a:lnSpc>
                <a:spcPct val="80000"/>
              </a:lnSpc>
              <a:spcBef>
                <a:spcPts val="408"/>
              </a:spcBef>
              <a:buClr>
                <a:schemeClr val="dk1"/>
              </a:buClr>
              <a:buSzPct val="102000"/>
              <a:buFont typeface="Noto Sans Symbols"/>
              <a:buChar char="▪"/>
            </a:pPr>
            <a:r>
              <a:rPr lang="en-US" sz="2040" b="0" i="0" u="none" strike="noStrike" cap="none">
                <a:solidFill>
                  <a:schemeClr val="dk1"/>
                </a:solidFill>
                <a:latin typeface="Arial"/>
                <a:ea typeface="Arial"/>
                <a:cs typeface="Arial"/>
                <a:sym typeface="Arial"/>
              </a:rPr>
              <a:t>DAS3 — “top-down” engine</a:t>
            </a:r>
          </a:p>
        </p:txBody>
      </p:sp>
      <p:grpSp>
        <p:nvGrpSpPr>
          <p:cNvPr id="323" name="Shape 323"/>
          <p:cNvGrpSpPr/>
          <p:nvPr/>
        </p:nvGrpSpPr>
        <p:grpSpPr>
          <a:xfrm>
            <a:off x="6667220" y="1308222"/>
            <a:ext cx="5118376" cy="4863978"/>
            <a:chOff x="6667220" y="1647825"/>
            <a:chExt cx="5118376" cy="4863978"/>
          </a:xfrm>
        </p:grpSpPr>
        <p:grpSp>
          <p:nvGrpSpPr>
            <p:cNvPr id="324" name="Shape 324"/>
            <p:cNvGrpSpPr/>
            <p:nvPr/>
          </p:nvGrpSpPr>
          <p:grpSpPr>
            <a:xfrm>
              <a:off x="6667220" y="1647825"/>
              <a:ext cx="4918004" cy="4863978"/>
              <a:chOff x="6667220" y="1647825"/>
              <a:chExt cx="4918004" cy="4863978"/>
            </a:xfrm>
          </p:grpSpPr>
          <p:sp>
            <p:nvSpPr>
              <p:cNvPr id="325" name="Shape 325"/>
              <p:cNvSpPr txBox="1"/>
              <p:nvPr/>
            </p:nvSpPr>
            <p:spPr>
              <a:xfrm>
                <a:off x="8305800" y="6142471"/>
                <a:ext cx="251222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Privacy loss budget (</a:t>
                </a:r>
                <a:r>
                  <a:rPr lang="en-US" sz="1800" b="1">
                    <a:solidFill>
                      <a:schemeClr val="dk1"/>
                    </a:solidFill>
                    <a:latin typeface="Arial"/>
                    <a:ea typeface="Arial"/>
                    <a:cs typeface="Arial"/>
                    <a:sym typeface="Arial"/>
                  </a:rPr>
                  <a:t>ε</a:t>
                </a:r>
                <a:r>
                  <a:rPr lang="en-US" sz="1800">
                    <a:solidFill>
                      <a:schemeClr val="dk1"/>
                    </a:solidFill>
                    <a:latin typeface="Arial"/>
                    <a:ea typeface="Arial"/>
                    <a:cs typeface="Arial"/>
                    <a:sym typeface="Arial"/>
                  </a:rPr>
                  <a:t>)</a:t>
                </a:r>
              </a:p>
            </p:txBody>
          </p:sp>
          <p:pic>
            <p:nvPicPr>
              <p:cNvPr id="326" name="Shape 326"/>
              <p:cNvPicPr preferRelativeResize="0"/>
              <p:nvPr/>
            </p:nvPicPr>
            <p:blipFill rotWithShape="1">
              <a:blip r:embed="rId3">
                <a:alphaModFix/>
              </a:blip>
              <a:srcRect l="3811" b="3911"/>
              <a:stretch/>
            </p:blipFill>
            <p:spPr>
              <a:xfrm>
                <a:off x="7056120" y="1647825"/>
                <a:ext cx="4529103" cy="4524375"/>
              </a:xfrm>
              <a:prstGeom prst="rect">
                <a:avLst/>
              </a:prstGeom>
              <a:noFill/>
              <a:ln>
                <a:noFill/>
              </a:ln>
            </p:spPr>
          </p:pic>
          <p:sp>
            <p:nvSpPr>
              <p:cNvPr id="327" name="Shape 327"/>
              <p:cNvSpPr txBox="1"/>
              <p:nvPr/>
            </p:nvSpPr>
            <p:spPr>
              <a:xfrm rot="-5400000">
                <a:off x="6022171" y="3769248"/>
                <a:ext cx="165942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Data accuracy</a:t>
                </a:r>
              </a:p>
            </p:txBody>
          </p:sp>
          <p:sp>
            <p:nvSpPr>
              <p:cNvPr id="328" name="Shape 328"/>
              <p:cNvSpPr/>
              <p:nvPr/>
            </p:nvSpPr>
            <p:spPr>
              <a:xfrm>
                <a:off x="7467601" y="4938472"/>
                <a:ext cx="46847" cy="928928"/>
              </a:xfrm>
              <a:custGeom>
                <a:avLst/>
                <a:gdLst/>
                <a:ahLst/>
                <a:cxnLst/>
                <a:rect l="0" t="0" r="0" b="0"/>
                <a:pathLst>
                  <a:path w="120000" h="120000" extrusionOk="0">
                    <a:moveTo>
                      <a:pt x="120000" y="0"/>
                    </a:moveTo>
                    <a:cubicBezTo>
                      <a:pt x="72052" y="45699"/>
                      <a:pt x="24105" y="91399"/>
                      <a:pt x="7428" y="109593"/>
                    </a:cubicBezTo>
                    <a:cubicBezTo>
                      <a:pt x="-9249" y="127787"/>
                      <a:pt x="5343" y="118476"/>
                      <a:pt x="19936" y="109165"/>
                    </a:cubicBezTo>
                  </a:path>
                </a:pathLst>
              </a:custGeom>
              <a:no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sp>
          <p:nvSpPr>
            <p:cNvPr id="329" name="Shape 329"/>
            <p:cNvSpPr/>
            <p:nvPr/>
          </p:nvSpPr>
          <p:spPr>
            <a:xfrm>
              <a:off x="11315699" y="2098293"/>
              <a:ext cx="152400" cy="152400"/>
            </a:xfrm>
            <a:prstGeom prst="ellipse">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30" name="Shape 330"/>
            <p:cNvSpPr txBox="1"/>
            <p:nvPr/>
          </p:nvSpPr>
          <p:spPr>
            <a:xfrm>
              <a:off x="10998201" y="1753160"/>
              <a:ext cx="787395"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DAS0</a:t>
              </a:r>
            </a:p>
          </p:txBody>
        </p:sp>
        <p:sp>
          <p:nvSpPr>
            <p:cNvPr id="331" name="Shape 331"/>
            <p:cNvSpPr/>
            <p:nvPr/>
          </p:nvSpPr>
          <p:spPr>
            <a:xfrm>
              <a:off x="7404098" y="5755333"/>
              <a:ext cx="152400" cy="152400"/>
            </a:xfrm>
            <a:prstGeom prst="ellipse">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32" name="Shape 332"/>
            <p:cNvSpPr txBox="1"/>
            <p:nvPr/>
          </p:nvSpPr>
          <p:spPr>
            <a:xfrm>
              <a:off x="6742522" y="5479962"/>
              <a:ext cx="787395"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DAS1</a:t>
              </a:r>
            </a:p>
          </p:txBody>
        </p:sp>
        <p:sp>
          <p:nvSpPr>
            <p:cNvPr id="333" name="Shape 333"/>
            <p:cNvSpPr/>
            <p:nvPr/>
          </p:nvSpPr>
          <p:spPr>
            <a:xfrm>
              <a:off x="7465925" y="2220686"/>
              <a:ext cx="3949002" cy="3637503"/>
            </a:xfrm>
            <a:custGeom>
              <a:avLst/>
              <a:gdLst/>
              <a:ahLst/>
              <a:cxnLst/>
              <a:rect l="0" t="0" r="0" b="0"/>
              <a:pathLst>
                <a:path w="120000" h="120000" extrusionOk="0">
                  <a:moveTo>
                    <a:pt x="0" y="119999"/>
                  </a:moveTo>
                  <a:cubicBezTo>
                    <a:pt x="13664" y="99005"/>
                    <a:pt x="27328" y="78011"/>
                    <a:pt x="47328" y="58011"/>
                  </a:cubicBezTo>
                  <a:cubicBezTo>
                    <a:pt x="67328" y="38011"/>
                    <a:pt x="93664" y="19005"/>
                    <a:pt x="120000" y="0"/>
                  </a:cubicBezTo>
                </a:path>
              </a:pathLst>
            </a:custGeom>
            <a:no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34" name="Shape 334"/>
            <p:cNvSpPr txBox="1"/>
            <p:nvPr/>
          </p:nvSpPr>
          <p:spPr>
            <a:xfrm>
              <a:off x="9220200" y="3749524"/>
              <a:ext cx="787395"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DAS2</a:t>
              </a:r>
            </a:p>
          </p:txBody>
        </p:sp>
        <p:sp>
          <p:nvSpPr>
            <p:cNvPr id="335" name="Shape 335"/>
            <p:cNvSpPr txBox="1"/>
            <p:nvPr/>
          </p:nvSpPr>
          <p:spPr>
            <a:xfrm>
              <a:off x="8305800" y="2819400"/>
              <a:ext cx="787395"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DAS3</a:t>
              </a:r>
            </a:p>
          </p:txBody>
        </p:sp>
      </p:grpSp>
      <p:sp>
        <p:nvSpPr>
          <p:cNvPr id="336" name="Shape 336"/>
          <p:cNvSpPr txBox="1"/>
          <p:nvPr/>
        </p:nvSpPr>
        <p:spPr>
          <a:xfrm>
            <a:off x="9677400" y="6356351"/>
            <a:ext cx="2286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24</a:t>
            </a:fld>
            <a:endParaRPr lang="en-US"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Plans for the 2018 End-to-End Test</a:t>
            </a:r>
          </a:p>
        </p:txBody>
      </p:sp>
      <p:sp>
        <p:nvSpPr>
          <p:cNvPr id="343" name="Shape 343"/>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The 2018 End-to-End test will incorporate differential privacy</a:t>
            </a:r>
          </a:p>
          <a:p>
            <a:pPr marL="285750" marR="0" lvl="1" indent="-285750" algn="l" rtl="0">
              <a:spcBef>
                <a:spcPts val="11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Likely DAS2 — Bottom-up algorithm</a:t>
            </a:r>
          </a:p>
          <a:p>
            <a:pPr marL="0" marR="0" lvl="1" indent="0" algn="l" rtl="0">
              <a:spcBef>
                <a:spcPts val="560"/>
              </a:spcBef>
              <a:spcAft>
                <a:spcPts val="0"/>
              </a:spcAft>
              <a:buClr>
                <a:schemeClr val="dk1"/>
              </a:buClr>
              <a:buSzPct val="25000"/>
              <a:buFont typeface="Noto Sans Symbols"/>
              <a:buNone/>
            </a:pPr>
            <a:endParaRPr sz="2800" b="0" i="0" u="none" strike="noStrike" cap="none">
              <a:solidFill>
                <a:schemeClr val="dk1"/>
              </a:solidFill>
              <a:latin typeface="Arimo"/>
              <a:ea typeface="Arimo"/>
              <a:cs typeface="Arimo"/>
              <a:sym typeface="Arimo"/>
            </a:endParaRPr>
          </a:p>
          <a:p>
            <a:pPr marL="0" marR="0" lvl="0" indent="0" algn="l" rtl="0">
              <a:spcBef>
                <a:spcPts val="6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Only the prototype PL94-171 files will be produced</a:t>
            </a:r>
          </a:p>
          <a:p>
            <a:pPr marL="0" marR="0" lvl="0" indent="0" algn="l" rtl="0">
              <a:spcBef>
                <a:spcPts val="1200"/>
              </a:spcBef>
              <a:spcAft>
                <a:spcPts val="0"/>
              </a:spcAft>
              <a:buClr>
                <a:schemeClr val="dk1"/>
              </a:buClr>
              <a:buSzPct val="25000"/>
              <a:buFont typeface="Noto Sans Symbols"/>
              <a:buNone/>
            </a:pPr>
            <a:endParaRPr sz="3200" b="0" i="0" u="none" strike="noStrike" cap="none">
              <a:solidFill>
                <a:schemeClr val="dk1"/>
              </a:solidFill>
              <a:latin typeface="Arimo"/>
              <a:ea typeface="Arimo"/>
              <a:cs typeface="Arimo"/>
              <a:sym typeface="Arimo"/>
            </a:endParaRP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No decisions yet regarding the privacy-loss budget or accuracy level</a:t>
            </a:r>
          </a:p>
        </p:txBody>
      </p:sp>
      <p:sp>
        <p:nvSpPr>
          <p:cNvPr id="344" name="Shape 344"/>
          <p:cNvSpPr txBox="1"/>
          <p:nvPr/>
        </p:nvSpPr>
        <p:spPr>
          <a:xfrm>
            <a:off x="4648200" y="5334000"/>
            <a:ext cx="35814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chemeClr val="dk1"/>
                </a:solidFill>
                <a:latin typeface="Arial"/>
                <a:ea typeface="Arial"/>
                <a:cs typeface="Arial"/>
                <a:sym typeface="Arial"/>
              </a:rPr>
              <a:t>Questions?</a:t>
            </a:r>
          </a:p>
        </p:txBody>
      </p:sp>
      <p:sp>
        <p:nvSpPr>
          <p:cNvPr id="345" name="Shape 345"/>
          <p:cNvSpPr txBox="1">
            <a:spLocks noGrp="1"/>
          </p:cNvSpPr>
          <p:nvPr>
            <p:ph type="sldNum" idx="4294967295"/>
          </p:nvPr>
        </p:nvSpPr>
        <p:spPr>
          <a:xfrm>
            <a:off x="9677400" y="6356351"/>
            <a:ext cx="25146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25</a:t>
            </a:fld>
            <a:endParaRPr lang="en-US"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Reference</a:t>
            </a:r>
          </a:p>
        </p:txBody>
      </p:sp>
      <p:sp>
        <p:nvSpPr>
          <p:cNvPr id="352" name="Shape 352"/>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800" b="0" i="0" u="none" strike="noStrike" cap="none">
                <a:solidFill>
                  <a:schemeClr val="dk1"/>
                </a:solidFill>
                <a:latin typeface="Arimo"/>
                <a:ea typeface="Arimo"/>
                <a:cs typeface="Arimo"/>
                <a:sym typeface="Arimo"/>
              </a:rPr>
              <a:t>Dinur, Irit and Kobbi Nissim (2003). “Revealing information while preserving privacy.” in </a:t>
            </a:r>
            <a:r>
              <a:rPr lang="en-US" sz="2800" b="0" i="1" u="none" strike="noStrike" cap="none">
                <a:solidFill>
                  <a:schemeClr val="dk1"/>
                </a:solidFill>
                <a:latin typeface="Arimo"/>
                <a:ea typeface="Arimo"/>
                <a:cs typeface="Arimo"/>
                <a:sym typeface="Arimo"/>
              </a:rPr>
              <a:t>Proceedings of the twenty-second ACM SIGMOD-SIGACT-SIGART symposium on Principles of database systems </a:t>
            </a:r>
            <a:r>
              <a:rPr lang="en-US" sz="2800" b="0" i="0" u="none" strike="noStrike" cap="none">
                <a:solidFill>
                  <a:schemeClr val="dk1"/>
                </a:solidFill>
                <a:latin typeface="Arimo"/>
                <a:ea typeface="Arimo"/>
                <a:cs typeface="Arimo"/>
                <a:sym typeface="Arimo"/>
              </a:rPr>
              <a:t>(PODS '03). ACM, New York, NY, USA, 202-210. DOI: 10.1145/773153.773173.</a:t>
            </a:r>
          </a:p>
        </p:txBody>
      </p:sp>
      <p:pic>
        <p:nvPicPr>
          <p:cNvPr id="353" name="Shape 353" descr="http://search.proquest.com/assets/r20161.9.1.366.866/core/spacer.gif"/>
          <p:cNvPicPr preferRelativeResize="0"/>
          <p:nvPr/>
        </p:nvPicPr>
        <p:blipFill rotWithShape="1">
          <a:blip r:embed="rId3">
            <a:alphaModFix/>
          </a:blip>
          <a:srcRect/>
          <a:stretch/>
        </p:blipFill>
        <p:spPr>
          <a:xfrm>
            <a:off x="3944938" y="87313"/>
            <a:ext cx="28575" cy="28575"/>
          </a:xfrm>
          <a:prstGeom prst="rect">
            <a:avLst/>
          </a:prstGeom>
          <a:noFill/>
          <a:ln>
            <a:noFill/>
          </a:ln>
        </p:spPr>
      </p:pic>
      <p:pic>
        <p:nvPicPr>
          <p:cNvPr id="354" name="Shape 354" descr="http://search.proquest.com/assets/r20161.9.1.366.866/core/spacer.gif"/>
          <p:cNvPicPr preferRelativeResize="0"/>
          <p:nvPr/>
        </p:nvPicPr>
        <p:blipFill rotWithShape="1">
          <a:blip r:embed="rId3">
            <a:alphaModFix/>
          </a:blip>
          <a:srcRect/>
          <a:stretch/>
        </p:blipFill>
        <p:spPr>
          <a:xfrm>
            <a:off x="4195763" y="87313"/>
            <a:ext cx="28575" cy="28575"/>
          </a:xfrm>
          <a:prstGeom prst="rect">
            <a:avLst/>
          </a:prstGeom>
          <a:noFill/>
          <a:ln>
            <a:noFill/>
          </a:ln>
        </p:spPr>
      </p:pic>
      <p:sp>
        <p:nvSpPr>
          <p:cNvPr id="355" name="Shape 355"/>
          <p:cNvSpPr txBox="1">
            <a:spLocks noGrp="1"/>
          </p:cNvSpPr>
          <p:nvPr>
            <p:ph type="sldNum" idx="4294967295"/>
          </p:nvPr>
        </p:nvSpPr>
        <p:spPr>
          <a:xfrm>
            <a:off x="9677400" y="6356351"/>
            <a:ext cx="23622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26</a:t>
            </a:fld>
            <a:endParaRPr lang="en-US"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Outline</a:t>
            </a:r>
          </a:p>
        </p:txBody>
      </p:sp>
      <p:sp>
        <p:nvSpPr>
          <p:cNvPr id="49" name="Shape 49"/>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Motivation</a:t>
            </a: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Differentially private 2020 Disclosure Avoidance System</a:t>
            </a: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High-level goals</a:t>
            </a: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Flow diagrams</a:t>
            </a: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Query examples</a:t>
            </a:r>
          </a:p>
          <a:p>
            <a:pPr marL="0" marR="0" lvl="0" indent="0" algn="l" rtl="0">
              <a:spcBef>
                <a:spcPts val="120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Conclusion</a:t>
            </a:r>
          </a:p>
          <a:p>
            <a:pPr marL="0" marR="0" lvl="0" indent="0" algn="l" rtl="0">
              <a:spcBef>
                <a:spcPts val="1200"/>
              </a:spcBef>
              <a:spcAft>
                <a:spcPts val="0"/>
              </a:spcAft>
              <a:buClr>
                <a:schemeClr val="dk1"/>
              </a:buClr>
              <a:buSzPct val="25000"/>
              <a:buFont typeface="Noto Sans Symbols"/>
              <a:buNone/>
            </a:pPr>
            <a:endParaRPr sz="3200" b="0" i="0" u="none" strike="noStrike" cap="none">
              <a:solidFill>
                <a:schemeClr val="dk1"/>
              </a:solidFill>
              <a:latin typeface="Arimo"/>
              <a:ea typeface="Arimo"/>
              <a:cs typeface="Arimo"/>
              <a:sym typeface="Arimo"/>
            </a:endParaRPr>
          </a:p>
          <a:p>
            <a:pPr marL="0" marR="0" lvl="0" indent="0" algn="l" rtl="0">
              <a:spcBef>
                <a:spcPts val="1200"/>
              </a:spcBef>
              <a:spcAft>
                <a:spcPts val="0"/>
              </a:spcAft>
              <a:buClr>
                <a:schemeClr val="dk1"/>
              </a:buClr>
              <a:buSzPct val="25000"/>
              <a:buFont typeface="Noto Sans Symbols"/>
              <a:buNone/>
            </a:pPr>
            <a:endParaRPr sz="3200" b="0" i="0" u="none" strike="noStrike" cap="none">
              <a:solidFill>
                <a:schemeClr val="dk1"/>
              </a:solidFill>
              <a:latin typeface="Arimo"/>
              <a:ea typeface="Arimo"/>
              <a:cs typeface="Arimo"/>
              <a:sym typeface="Arimo"/>
            </a:endParaRPr>
          </a:p>
          <a:p>
            <a:pPr marL="0" marR="0" lvl="0" indent="0" algn="l" rtl="0">
              <a:spcBef>
                <a:spcPts val="1200"/>
              </a:spcBef>
              <a:spcAft>
                <a:spcPts val="0"/>
              </a:spcAft>
              <a:buClr>
                <a:schemeClr val="dk1"/>
              </a:buClr>
              <a:buSzPct val="25000"/>
              <a:buFont typeface="Noto Sans Symbols"/>
              <a:buNone/>
            </a:pPr>
            <a:endParaRPr sz="3200" b="0" i="0" u="none" strike="noStrike" cap="none">
              <a:solidFill>
                <a:schemeClr val="dk1"/>
              </a:solidFill>
              <a:latin typeface="Arimo"/>
              <a:ea typeface="Arimo"/>
              <a:cs typeface="Arimo"/>
              <a:sym typeface="Arimo"/>
            </a:endParaRPr>
          </a:p>
        </p:txBody>
      </p:sp>
      <p:sp>
        <p:nvSpPr>
          <p:cNvPr id="50" name="Shape 50"/>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 </a:t>
            </a:r>
            <a:fld id="{00000000-1234-1234-1234-123412341234}" type="slidenum">
              <a:rPr lang="en-US" sz="1800" b="0" i="0" u="none" strike="noStrike" cap="none">
                <a:solidFill>
                  <a:schemeClr val="dk1"/>
                </a:solidFill>
                <a:latin typeface="Arial"/>
                <a:ea typeface="Arial"/>
                <a:cs typeface="Arial"/>
                <a:sym typeface="Arial"/>
              </a:rPr>
              <a:t>3</a:t>
            </a:fld>
            <a:endParaRPr lang="en-US"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Motivation: </a:t>
            </a:r>
            <a:br>
              <a:rPr lang="en-US" sz="3200" b="1" i="0" u="none" strike="noStrike" cap="none">
                <a:solidFill>
                  <a:schemeClr val="dk1"/>
                </a:solidFill>
                <a:latin typeface="Arial"/>
                <a:ea typeface="Arial"/>
                <a:cs typeface="Arial"/>
                <a:sym typeface="Arial"/>
              </a:rPr>
            </a:br>
            <a:r>
              <a:rPr lang="en-US" sz="3200" b="1" i="0" u="none" strike="noStrike" cap="none">
                <a:solidFill>
                  <a:schemeClr val="dk1"/>
                </a:solidFill>
                <a:latin typeface="Arial"/>
                <a:ea typeface="Arial"/>
                <a:cs typeface="Arial"/>
                <a:sym typeface="Arial"/>
              </a:rPr>
              <a:t>To protect the privacy of individual survey responses </a:t>
            </a:r>
          </a:p>
        </p:txBody>
      </p:sp>
      <p:sp>
        <p:nvSpPr>
          <p:cNvPr id="57" name="Shape 57"/>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Noto Sans Symbols"/>
              <a:buNone/>
            </a:pPr>
            <a:r>
              <a:rPr lang="en-US" sz="2960" b="0" i="0" u="none" strike="noStrike" cap="none">
                <a:solidFill>
                  <a:schemeClr val="dk1"/>
                </a:solidFill>
                <a:latin typeface="Arimo"/>
                <a:ea typeface="Arimo"/>
                <a:cs typeface="Arimo"/>
                <a:sym typeface="Arimo"/>
              </a:rPr>
              <a:t>2010 Census:</a:t>
            </a:r>
          </a:p>
          <a:p>
            <a:pPr marL="285750" marR="0" lvl="1" indent="-285750" algn="l" rtl="0">
              <a:lnSpc>
                <a:spcPct val="90000"/>
              </a:lnSpc>
              <a:spcBef>
                <a:spcPts val="11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5.6 billion independent tabular summaries published.</a:t>
            </a:r>
          </a:p>
          <a:p>
            <a:pPr marL="285750" marR="0" lvl="1" indent="-28575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Arimo"/>
                <a:ea typeface="Arimo"/>
                <a:cs typeface="Arimo"/>
                <a:sym typeface="Arimo"/>
              </a:rPr>
              <a:t>Based on 308 million person records</a:t>
            </a:r>
          </a:p>
          <a:p>
            <a:pPr marL="0" marR="0" lvl="0" indent="0" algn="l" rtl="0">
              <a:lnSpc>
                <a:spcPct val="90000"/>
              </a:lnSpc>
              <a:spcBef>
                <a:spcPts val="600"/>
              </a:spcBef>
              <a:spcAft>
                <a:spcPts val="0"/>
              </a:spcAft>
              <a:buClr>
                <a:schemeClr val="dk1"/>
              </a:buClr>
              <a:buSzPct val="25000"/>
              <a:buFont typeface="Noto Sans Symbols"/>
              <a:buNone/>
            </a:pPr>
            <a:endParaRPr sz="2960" b="0" i="0" u="none" strike="noStrike" cap="none">
              <a:solidFill>
                <a:schemeClr val="dk1"/>
              </a:solidFill>
              <a:latin typeface="Arimo"/>
              <a:ea typeface="Arimo"/>
              <a:cs typeface="Arimo"/>
              <a:sym typeface="Arimo"/>
            </a:endParaRPr>
          </a:p>
          <a:p>
            <a:pPr marL="0" marR="0" lvl="0" indent="0" algn="l" rtl="0">
              <a:lnSpc>
                <a:spcPct val="90000"/>
              </a:lnSpc>
              <a:spcBef>
                <a:spcPts val="1200"/>
              </a:spcBef>
              <a:spcAft>
                <a:spcPts val="0"/>
              </a:spcAft>
              <a:buClr>
                <a:schemeClr val="dk1"/>
              </a:buClr>
              <a:buSzPct val="25000"/>
              <a:buFont typeface="Noto Sans Symbols"/>
              <a:buNone/>
            </a:pPr>
            <a:r>
              <a:rPr lang="en-US" sz="2960" b="0" i="0" u="none" strike="noStrike" cap="none">
                <a:solidFill>
                  <a:schemeClr val="dk1"/>
                </a:solidFill>
                <a:latin typeface="Arimo"/>
                <a:ea typeface="Arimo"/>
                <a:cs typeface="Arimo"/>
                <a:sym typeface="Arimo"/>
              </a:rPr>
              <a:t>Database reconstruction (Dinur and Nissim 2003) is a serious disclosure threat that all statistical tabulation systems from confidential data must acknowledge.</a:t>
            </a:r>
          </a:p>
          <a:p>
            <a:pPr marL="0" marR="0" lvl="0" indent="0" algn="l" rtl="0">
              <a:lnSpc>
                <a:spcPct val="90000"/>
              </a:lnSpc>
              <a:spcBef>
                <a:spcPts val="1200"/>
              </a:spcBef>
              <a:spcAft>
                <a:spcPts val="0"/>
              </a:spcAft>
              <a:buClr>
                <a:schemeClr val="dk1"/>
              </a:buClr>
              <a:buSzPct val="25000"/>
              <a:buFont typeface="Noto Sans Symbols"/>
              <a:buNone/>
            </a:pPr>
            <a:r>
              <a:rPr lang="en-US" sz="2960" b="0" i="0" u="none" strike="noStrike" cap="none">
                <a:solidFill>
                  <a:schemeClr val="dk1"/>
                </a:solidFill>
                <a:latin typeface="Arimo"/>
                <a:ea typeface="Arimo"/>
                <a:cs typeface="Arimo"/>
                <a:sym typeface="Arimo"/>
              </a:rPr>
              <a:t>The confidentiality edits applied to the 2010 Census were not designed to defend against this kind of attack.</a:t>
            </a:r>
          </a:p>
        </p:txBody>
      </p:sp>
      <p:sp>
        <p:nvSpPr>
          <p:cNvPr id="58" name="Shape 58"/>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 </a:t>
            </a:r>
            <a:fld id="{00000000-1234-1234-1234-123412341234}" type="slidenum">
              <a:rPr lang="en-US" sz="1800" b="0" i="0" u="none" strike="noStrike" cap="none">
                <a:solidFill>
                  <a:schemeClr val="dk1"/>
                </a:solidFill>
                <a:latin typeface="Arial"/>
                <a:ea typeface="Arial"/>
                <a:cs typeface="Arial"/>
                <a:sym typeface="Arial"/>
              </a:rPr>
              <a:t>4</a:t>
            </a:fld>
            <a:endParaRPr lang="en-US"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2880" b="1" i="0" u="none" strike="noStrike" cap="none">
                <a:solidFill>
                  <a:schemeClr val="dk1"/>
                </a:solidFill>
                <a:latin typeface="Arial"/>
                <a:ea typeface="Arial"/>
                <a:cs typeface="Arial"/>
                <a:sym typeface="Arial"/>
              </a:rPr>
              <a:t>The Disclosure Avoidance Subsystem (DAS) implements the privacy protections for the decennial Census. </a:t>
            </a:r>
          </a:p>
        </p:txBody>
      </p:sp>
      <p:sp>
        <p:nvSpPr>
          <p:cNvPr id="65" name="Shape 65"/>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Arial"/>
                <a:ea typeface="Arial"/>
                <a:cs typeface="Arial"/>
                <a:sym typeface="Arial"/>
              </a:rPr>
              <a:t>Features of the DAS:</a:t>
            </a:r>
          </a:p>
          <a:p>
            <a:pPr marL="285750" marR="0" lvl="1" indent="-285750" algn="l" rtl="0">
              <a:spcBef>
                <a:spcPts val="1160"/>
              </a:spcBef>
              <a:spcAft>
                <a:spcPts val="0"/>
              </a:spcAft>
              <a:buClr>
                <a:schemeClr val="dk1"/>
              </a:buClr>
              <a:buSzPct val="100000"/>
              <a:buFont typeface="Noto Sans Symbols"/>
              <a:buChar char="▪"/>
            </a:pPr>
            <a:r>
              <a:rPr lang="en-US" sz="2800" b="0" i="0" u="none" strike="noStrike" cap="none">
                <a:solidFill>
                  <a:schemeClr val="dk1"/>
                </a:solidFill>
                <a:latin typeface="Arial"/>
                <a:ea typeface="Arial"/>
                <a:cs typeface="Arial"/>
                <a:sym typeface="Arial"/>
              </a:rPr>
              <a:t>Operates on the edited Census records</a:t>
            </a:r>
          </a:p>
          <a:p>
            <a:pPr marL="285750" marR="0" lvl="1" indent="-285750" algn="l" rtl="0">
              <a:spcBef>
                <a:spcPts val="560"/>
              </a:spcBef>
              <a:buClr>
                <a:schemeClr val="dk1"/>
              </a:buClr>
              <a:buSzPct val="100000"/>
              <a:buFont typeface="Noto Sans Symbols"/>
              <a:buChar char="▪"/>
            </a:pPr>
            <a:r>
              <a:rPr lang="en-US" sz="2800" b="0" i="0" u="none" strike="noStrike" cap="none">
                <a:solidFill>
                  <a:schemeClr val="dk1"/>
                </a:solidFill>
                <a:latin typeface="Arial"/>
                <a:ea typeface="Arial"/>
                <a:cs typeface="Arial"/>
                <a:sym typeface="Arial"/>
              </a:rPr>
              <a:t>Designed to make Census records safe to tabulate</a:t>
            </a:r>
          </a:p>
        </p:txBody>
      </p:sp>
      <p:sp>
        <p:nvSpPr>
          <p:cNvPr id="66" name="Shape 66"/>
          <p:cNvSpPr/>
          <p:nvPr/>
        </p:nvSpPr>
        <p:spPr>
          <a:xfrm>
            <a:off x="1907169" y="3886200"/>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400" b="1" i="0" u="none" strike="noStrike" cap="none">
                <a:solidFill>
                  <a:schemeClr val="lt1"/>
                </a:solidFill>
                <a:latin typeface="Arial"/>
                <a:ea typeface="Arial"/>
                <a:cs typeface="Arial"/>
                <a:sym typeface="Arial"/>
              </a:rPr>
              <a:t>Census Edited File</a:t>
            </a:r>
          </a:p>
        </p:txBody>
      </p:sp>
      <p:sp>
        <p:nvSpPr>
          <p:cNvPr id="67" name="Shape 67"/>
          <p:cNvSpPr/>
          <p:nvPr/>
        </p:nvSpPr>
        <p:spPr>
          <a:xfrm>
            <a:off x="4572000" y="3886200"/>
            <a:ext cx="2514600"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2400" b="0" i="0" u="none" strike="noStrike" cap="none">
                <a:solidFill>
                  <a:srgbClr val="FABF8E"/>
                </a:solidFill>
                <a:latin typeface="Arial"/>
                <a:ea typeface="Arial"/>
                <a:cs typeface="Arial"/>
                <a:sym typeface="Arial"/>
              </a:rPr>
              <a:t>Disclosure Avoidance System</a:t>
            </a:r>
          </a:p>
        </p:txBody>
      </p:sp>
      <p:sp>
        <p:nvSpPr>
          <p:cNvPr id="68" name="Shape 68"/>
          <p:cNvSpPr/>
          <p:nvPr/>
        </p:nvSpPr>
        <p:spPr>
          <a:xfrm>
            <a:off x="7886700" y="3886199"/>
            <a:ext cx="2667000"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b="0" i="0" u="none" strike="noStrike" cap="none">
                <a:solidFill>
                  <a:schemeClr val="lt1"/>
                </a:solidFill>
                <a:latin typeface="Arial"/>
                <a:ea typeface="Arial"/>
                <a:cs typeface="Arial"/>
                <a:sym typeface="Arial"/>
              </a:rPr>
              <a:t>Hundred percent Detail File</a:t>
            </a:r>
          </a:p>
          <a:p>
            <a:pPr marL="0" marR="0" lvl="0" indent="0" algn="ctr" rtl="0">
              <a:spcBef>
                <a:spcPts val="0"/>
              </a:spcBef>
              <a:buSzPct val="25000"/>
              <a:buNone/>
            </a:pPr>
            <a:r>
              <a:rPr lang="en-US" sz="1600" b="0" i="0" u="none" strike="noStrike" cap="none">
                <a:solidFill>
                  <a:schemeClr val="lt1"/>
                </a:solidFill>
                <a:latin typeface="Arial"/>
                <a:ea typeface="Arial"/>
                <a:cs typeface="Arial"/>
                <a:sym typeface="Arial"/>
              </a:rPr>
              <a:t>(2000 and 2010)</a:t>
            </a:r>
          </a:p>
          <a:p>
            <a:pPr marL="0" marR="0" lvl="0" indent="0" algn="ctr" rtl="0">
              <a:spcBef>
                <a:spcPts val="0"/>
              </a:spcBef>
              <a:buSzPct val="25000"/>
              <a:buNone/>
            </a:pPr>
            <a:r>
              <a:rPr lang="en-US" sz="1600" b="0" i="0" u="none" strike="noStrike" cap="none">
                <a:solidFill>
                  <a:schemeClr val="lt1"/>
                </a:solidFill>
                <a:latin typeface="Arial"/>
                <a:ea typeface="Arial"/>
                <a:cs typeface="Arial"/>
                <a:sym typeface="Arial"/>
              </a:rPr>
              <a:t>--</a:t>
            </a:r>
          </a:p>
          <a:p>
            <a:pPr marL="0" marR="0" lvl="0" indent="0" algn="ctr" rtl="0">
              <a:spcBef>
                <a:spcPts val="0"/>
              </a:spcBef>
              <a:buSzPct val="25000"/>
              <a:buNone/>
            </a:pPr>
            <a:r>
              <a:rPr lang="en-US" sz="1600" b="0" i="0" u="none" strike="noStrike" cap="none">
                <a:solidFill>
                  <a:schemeClr val="lt1"/>
                </a:solidFill>
                <a:latin typeface="Arial"/>
                <a:ea typeface="Arial"/>
                <a:cs typeface="Arial"/>
                <a:sym typeface="Arial"/>
              </a:rPr>
              <a:t>Microdata Detail File (2020)</a:t>
            </a:r>
          </a:p>
        </p:txBody>
      </p:sp>
      <p:cxnSp>
        <p:nvCxnSpPr>
          <p:cNvPr id="69" name="Shape 69"/>
          <p:cNvCxnSpPr>
            <a:stCxn id="66" idx="3"/>
            <a:endCxn id="67" idx="1"/>
          </p:cNvCxnSpPr>
          <p:nvPr/>
        </p:nvCxnSpPr>
        <p:spPr>
          <a:xfrm>
            <a:off x="3751938" y="4620384"/>
            <a:ext cx="820200" cy="0"/>
          </a:xfrm>
          <a:prstGeom prst="straightConnector1">
            <a:avLst/>
          </a:prstGeom>
          <a:noFill/>
          <a:ln w="76200" cap="flat" cmpd="sng">
            <a:solidFill>
              <a:srgbClr val="4A7DBA"/>
            </a:solidFill>
            <a:prstDash val="solid"/>
            <a:round/>
            <a:headEnd type="none" w="med" len="med"/>
            <a:tailEnd type="triangle" w="lg" len="lg"/>
          </a:ln>
        </p:spPr>
      </p:cxnSp>
      <p:cxnSp>
        <p:nvCxnSpPr>
          <p:cNvPr id="70" name="Shape 70"/>
          <p:cNvCxnSpPr>
            <a:stCxn id="67" idx="3"/>
            <a:endCxn id="68" idx="1"/>
          </p:cNvCxnSpPr>
          <p:nvPr/>
        </p:nvCxnSpPr>
        <p:spPr>
          <a:xfrm>
            <a:off x="7086600" y="4620384"/>
            <a:ext cx="800100" cy="0"/>
          </a:xfrm>
          <a:prstGeom prst="straightConnector1">
            <a:avLst/>
          </a:prstGeom>
          <a:noFill/>
          <a:ln w="76200" cap="flat" cmpd="sng">
            <a:solidFill>
              <a:srgbClr val="4A7DBA"/>
            </a:solidFill>
            <a:prstDash val="solid"/>
            <a:round/>
            <a:headEnd type="none" w="med" len="med"/>
            <a:tailEnd type="triangle" w="lg" len="lg"/>
          </a:ln>
        </p:spPr>
      </p:cxnSp>
      <p:sp>
        <p:nvSpPr>
          <p:cNvPr id="71" name="Shape 71"/>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 </a:t>
            </a:r>
            <a:fld id="{00000000-1234-1234-1234-123412341234}" type="slidenum">
              <a:rPr lang="en-US" sz="1800" b="0" i="0" u="none" strike="noStrike" cap="none">
                <a:solidFill>
                  <a:schemeClr val="dk1"/>
                </a:solidFill>
                <a:latin typeface="Arial"/>
                <a:ea typeface="Arial"/>
                <a:cs typeface="Arial"/>
                <a:sym typeface="Arial"/>
              </a:rPr>
              <a:t>5</a:t>
            </a:fld>
            <a:endParaRPr lang="en-US"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The 2000 and 2010 Disclosure Avoidance Systems relied on swapping households:</a:t>
            </a:r>
          </a:p>
        </p:txBody>
      </p:sp>
      <p:sp>
        <p:nvSpPr>
          <p:cNvPr id="78" name="Shape 78"/>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US" sz="2720" b="0" i="0" u="none" strike="noStrike" cap="none">
                <a:solidFill>
                  <a:schemeClr val="dk1"/>
                </a:solidFill>
                <a:latin typeface="Arial"/>
                <a:ea typeface="Arial"/>
                <a:cs typeface="Arial"/>
                <a:sym typeface="Arial"/>
              </a:rPr>
              <a:t>Advantages of swapping:</a:t>
            </a:r>
          </a:p>
          <a:p>
            <a:pPr marL="285750" marR="0" lvl="1" indent="-285750" algn="l" rtl="0">
              <a:lnSpc>
                <a:spcPct val="80000"/>
              </a:lnSpc>
              <a:spcBef>
                <a:spcPts val="1076"/>
              </a:spcBef>
              <a:spcAft>
                <a:spcPts val="0"/>
              </a:spcAft>
              <a:buClr>
                <a:schemeClr val="dk1"/>
              </a:buClr>
              <a:buSzPct val="99166"/>
              <a:buFont typeface="Noto Sans Symbols"/>
              <a:buChar char="▪"/>
            </a:pPr>
            <a:r>
              <a:rPr lang="en-US" sz="2380" b="0" i="0" u="none" strike="noStrike" cap="none">
                <a:solidFill>
                  <a:schemeClr val="dk1"/>
                </a:solidFill>
                <a:latin typeface="Arial"/>
                <a:ea typeface="Arial"/>
                <a:cs typeface="Arial"/>
                <a:sym typeface="Arial"/>
              </a:rPr>
              <a:t>Easy to understand</a:t>
            </a:r>
          </a:p>
          <a:p>
            <a:pPr marL="285750" marR="0" lvl="1" indent="-285750" algn="l" rtl="0">
              <a:lnSpc>
                <a:spcPct val="80000"/>
              </a:lnSpc>
              <a:spcBef>
                <a:spcPts val="476"/>
              </a:spcBef>
              <a:spcAft>
                <a:spcPts val="0"/>
              </a:spcAft>
              <a:buClr>
                <a:schemeClr val="dk1"/>
              </a:buClr>
              <a:buSzPct val="99166"/>
              <a:buFont typeface="Noto Sans Symbols"/>
              <a:buChar char="▪"/>
            </a:pPr>
            <a:r>
              <a:rPr lang="en-US" sz="2380" b="0" i="0" u="none" strike="noStrike" cap="none">
                <a:solidFill>
                  <a:schemeClr val="dk1"/>
                </a:solidFill>
                <a:latin typeface="Arimo"/>
                <a:ea typeface="Arimo"/>
                <a:cs typeface="Arimo"/>
                <a:sym typeface="Arimo"/>
              </a:rPr>
              <a:t>Does not affect state counts </a:t>
            </a:r>
            <a:r>
              <a:rPr lang="en-US" sz="2380" b="0" i="0" u="none" strike="noStrike" cap="none">
                <a:solidFill>
                  <a:schemeClr val="dk1"/>
                </a:solidFill>
                <a:latin typeface="Arial"/>
                <a:ea typeface="Arial"/>
                <a:cs typeface="Arial"/>
                <a:sym typeface="Arial"/>
              </a:rPr>
              <a:t>if swaps are within a state</a:t>
            </a:r>
          </a:p>
          <a:p>
            <a:pPr marL="285750" marR="0" lvl="1" indent="-285750" algn="l" rtl="0">
              <a:lnSpc>
                <a:spcPct val="80000"/>
              </a:lnSpc>
              <a:spcBef>
                <a:spcPts val="476"/>
              </a:spcBef>
              <a:spcAft>
                <a:spcPts val="0"/>
              </a:spcAft>
              <a:buClr>
                <a:schemeClr val="dk1"/>
              </a:buClr>
              <a:buSzPct val="99166"/>
              <a:buFont typeface="Noto Sans Symbols"/>
              <a:buChar char="▪"/>
            </a:pPr>
            <a:r>
              <a:rPr lang="en-US" sz="2380" b="0" i="0" u="none" strike="noStrike" cap="none">
                <a:solidFill>
                  <a:schemeClr val="dk1"/>
                </a:solidFill>
                <a:latin typeface="Arial"/>
                <a:ea typeface="Arial"/>
                <a:cs typeface="Arial"/>
                <a:sym typeface="Arial"/>
              </a:rPr>
              <a:t>Can be run state-by-state</a:t>
            </a:r>
          </a:p>
          <a:p>
            <a:pPr marL="285750" marR="0" lvl="1" indent="-285750" algn="l" rtl="0">
              <a:lnSpc>
                <a:spcPct val="80000"/>
              </a:lnSpc>
              <a:spcBef>
                <a:spcPts val="476"/>
              </a:spcBef>
              <a:spcAft>
                <a:spcPts val="0"/>
              </a:spcAft>
              <a:buClr>
                <a:schemeClr val="dk1"/>
              </a:buClr>
              <a:buSzPct val="99166"/>
              <a:buFont typeface="Noto Sans Symbols"/>
              <a:buChar char="▪"/>
            </a:pPr>
            <a:r>
              <a:rPr lang="en-US" sz="2380" b="0" i="0" u="none" strike="noStrike" cap="none">
                <a:solidFill>
                  <a:schemeClr val="dk1"/>
                </a:solidFill>
                <a:latin typeface="Arial"/>
                <a:ea typeface="Arial"/>
                <a:cs typeface="Arial"/>
                <a:sym typeface="Arial"/>
              </a:rPr>
              <a:t>Operation is “invisible” to rest of Census processing</a:t>
            </a:r>
          </a:p>
          <a:p>
            <a:pPr marL="0" marR="0" lvl="0" indent="0" algn="l" rtl="0">
              <a:lnSpc>
                <a:spcPct val="80000"/>
              </a:lnSpc>
              <a:spcBef>
                <a:spcPts val="600"/>
              </a:spcBef>
              <a:spcAft>
                <a:spcPts val="0"/>
              </a:spcAft>
              <a:buClr>
                <a:schemeClr val="dk1"/>
              </a:buClr>
              <a:buSzPct val="25000"/>
              <a:buFont typeface="Noto Sans Symbols"/>
              <a:buNone/>
            </a:pPr>
            <a:endParaRPr sz="2720" b="0" i="0" u="none" strike="noStrike" cap="none">
              <a:solidFill>
                <a:schemeClr val="dk1"/>
              </a:solidFill>
              <a:latin typeface="Arial"/>
              <a:ea typeface="Arial"/>
              <a:cs typeface="Arial"/>
              <a:sym typeface="Arial"/>
            </a:endParaRPr>
          </a:p>
          <a:p>
            <a:pPr marL="0" marR="0" lvl="0" indent="0" algn="l" rtl="0">
              <a:lnSpc>
                <a:spcPct val="80000"/>
              </a:lnSpc>
              <a:spcBef>
                <a:spcPts val="1200"/>
              </a:spcBef>
              <a:spcAft>
                <a:spcPts val="0"/>
              </a:spcAft>
              <a:buClr>
                <a:schemeClr val="dk1"/>
              </a:buClr>
              <a:buSzPct val="25000"/>
              <a:buFont typeface="Noto Sans Symbols"/>
              <a:buNone/>
            </a:pPr>
            <a:r>
              <a:rPr lang="en-US" sz="2720" b="0" i="0" u="none" strike="noStrike" cap="none">
                <a:solidFill>
                  <a:schemeClr val="dk1"/>
                </a:solidFill>
                <a:latin typeface="Arial"/>
                <a:ea typeface="Arial"/>
                <a:cs typeface="Arial"/>
                <a:sym typeface="Arial"/>
              </a:rPr>
              <a:t>Disadvantages:</a:t>
            </a:r>
          </a:p>
          <a:p>
            <a:pPr marL="285750" marR="0" lvl="1" indent="-285750" algn="l" rtl="0">
              <a:lnSpc>
                <a:spcPct val="80000"/>
              </a:lnSpc>
              <a:spcBef>
                <a:spcPts val="1076"/>
              </a:spcBef>
              <a:spcAft>
                <a:spcPts val="0"/>
              </a:spcAft>
              <a:buClr>
                <a:schemeClr val="dk1"/>
              </a:buClr>
              <a:buSzPct val="99166"/>
              <a:buFont typeface="Noto Sans Symbols"/>
              <a:buChar char="▪"/>
            </a:pPr>
            <a:r>
              <a:rPr lang="en-US" sz="2380" b="0" i="0" u="none" strike="noStrike" cap="none">
                <a:solidFill>
                  <a:schemeClr val="dk1"/>
                </a:solidFill>
                <a:latin typeface="Arial"/>
                <a:ea typeface="Arial"/>
                <a:cs typeface="Arial"/>
                <a:sym typeface="Arial"/>
              </a:rPr>
              <a:t>Does not provide formal privacy guarantees</a:t>
            </a:r>
          </a:p>
          <a:p>
            <a:pPr marL="285750" marR="0" lvl="1" indent="-285750" algn="l" rtl="0">
              <a:lnSpc>
                <a:spcPct val="80000"/>
              </a:lnSpc>
              <a:spcBef>
                <a:spcPts val="476"/>
              </a:spcBef>
              <a:spcAft>
                <a:spcPts val="0"/>
              </a:spcAft>
              <a:buClr>
                <a:schemeClr val="dk1"/>
              </a:buClr>
              <a:buSzPct val="99166"/>
              <a:buFont typeface="Noto Sans Symbols"/>
              <a:buChar char="▪"/>
            </a:pPr>
            <a:r>
              <a:rPr lang="en-US" sz="2380" b="0" i="0" u="none" strike="noStrike" cap="none">
                <a:solidFill>
                  <a:schemeClr val="dk1"/>
                </a:solidFill>
                <a:latin typeface="Arial"/>
                <a:ea typeface="Arial"/>
                <a:cs typeface="Arial"/>
                <a:sym typeface="Arial"/>
              </a:rPr>
              <a:t>Does not protect against </a:t>
            </a:r>
            <a:br>
              <a:rPr lang="en-US" sz="2380" b="0" i="0" u="none" strike="noStrike" cap="none">
                <a:solidFill>
                  <a:schemeClr val="dk1"/>
                </a:solidFill>
                <a:latin typeface="Arial"/>
                <a:ea typeface="Arial"/>
                <a:cs typeface="Arial"/>
                <a:sym typeface="Arial"/>
              </a:rPr>
            </a:br>
            <a:r>
              <a:rPr lang="en-US" sz="2380" b="0" i="0" u="none" strike="noStrike" cap="none">
                <a:solidFill>
                  <a:schemeClr val="dk1"/>
                </a:solidFill>
                <a:latin typeface="Arial"/>
                <a:ea typeface="Arial"/>
                <a:cs typeface="Arial"/>
                <a:sym typeface="Arial"/>
              </a:rPr>
              <a:t>database reconstruction attacks</a:t>
            </a:r>
          </a:p>
          <a:p>
            <a:pPr marL="285750" marR="0" lvl="1" indent="-285750" algn="l" rtl="0">
              <a:lnSpc>
                <a:spcPct val="80000"/>
              </a:lnSpc>
              <a:spcBef>
                <a:spcPts val="476"/>
              </a:spcBef>
              <a:buClr>
                <a:schemeClr val="dk1"/>
              </a:buClr>
              <a:buSzPct val="99166"/>
              <a:buFont typeface="Noto Sans Symbols"/>
              <a:buChar char="▪"/>
            </a:pPr>
            <a:r>
              <a:rPr lang="en-US" sz="2380" b="0" i="0" u="none" strike="noStrike" cap="none">
                <a:solidFill>
                  <a:schemeClr val="dk1"/>
                </a:solidFill>
                <a:latin typeface="Arial"/>
                <a:ea typeface="Arial"/>
                <a:cs typeface="Arial"/>
                <a:sym typeface="Arial"/>
              </a:rPr>
              <a:t>Privacy guarantee relies on lack of external data</a:t>
            </a:r>
          </a:p>
        </p:txBody>
      </p:sp>
      <p:grpSp>
        <p:nvGrpSpPr>
          <p:cNvPr id="79" name="Shape 79"/>
          <p:cNvGrpSpPr/>
          <p:nvPr/>
        </p:nvGrpSpPr>
        <p:grpSpPr>
          <a:xfrm>
            <a:off x="7848600" y="2053288"/>
            <a:ext cx="4114800" cy="4218225"/>
            <a:chOff x="7848600" y="2207699"/>
            <a:chExt cx="4114800" cy="4218225"/>
          </a:xfrm>
        </p:grpSpPr>
        <p:sp>
          <p:nvSpPr>
            <p:cNvPr id="80" name="Shape 80"/>
            <p:cNvSpPr txBox="1"/>
            <p:nvPr/>
          </p:nvSpPr>
          <p:spPr>
            <a:xfrm>
              <a:off x="9031229" y="6056592"/>
              <a:ext cx="1095172"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State “X”</a:t>
              </a:r>
            </a:p>
          </p:txBody>
        </p:sp>
        <p:grpSp>
          <p:nvGrpSpPr>
            <p:cNvPr id="81" name="Shape 81"/>
            <p:cNvGrpSpPr/>
            <p:nvPr/>
          </p:nvGrpSpPr>
          <p:grpSpPr>
            <a:xfrm>
              <a:off x="7848600" y="2207699"/>
              <a:ext cx="4114800" cy="3770493"/>
              <a:chOff x="7620000" y="2209800"/>
              <a:chExt cx="4114800" cy="3770493"/>
            </a:xfrm>
          </p:grpSpPr>
          <p:sp>
            <p:nvSpPr>
              <p:cNvPr id="82" name="Shape 82"/>
              <p:cNvSpPr/>
              <p:nvPr/>
            </p:nvSpPr>
            <p:spPr>
              <a:xfrm>
                <a:off x="7620000" y="2209800"/>
                <a:ext cx="4114800" cy="3733800"/>
              </a:xfrm>
              <a:prstGeom prst="triangle">
                <a:avLst>
                  <a:gd name="adj"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400">
                  <a:solidFill>
                    <a:schemeClr val="lt1"/>
                  </a:solidFill>
                  <a:latin typeface="Arial"/>
                  <a:ea typeface="Arial"/>
                  <a:cs typeface="Arial"/>
                  <a:sym typeface="Arial"/>
                </a:endParaRPr>
              </a:p>
            </p:txBody>
          </p:sp>
          <p:sp>
            <p:nvSpPr>
              <p:cNvPr id="83" name="Shape 83"/>
              <p:cNvSpPr/>
              <p:nvPr/>
            </p:nvSpPr>
            <p:spPr>
              <a:xfrm>
                <a:off x="8737600" y="4267200"/>
                <a:ext cx="406400" cy="304800"/>
              </a:xfrm>
              <a:prstGeom prst="ellipse">
                <a:avLst/>
              </a:prstGeom>
              <a:solidFill>
                <a:schemeClr val="l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84" name="Shape 84"/>
              <p:cNvSpPr/>
              <p:nvPr/>
            </p:nvSpPr>
            <p:spPr>
              <a:xfrm>
                <a:off x="10160000" y="4876800"/>
                <a:ext cx="355600" cy="381000"/>
              </a:xfrm>
              <a:prstGeom prst="star5">
                <a:avLst>
                  <a:gd name="adj" fmla="val 19098"/>
                  <a:gd name="hf" fmla="val 105146"/>
                  <a:gd name="vf" fmla="val 110557"/>
                </a:avLst>
              </a:prstGeom>
              <a:solidFill>
                <a:schemeClr val="l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cxnSp>
            <p:nvCxnSpPr>
              <p:cNvPr id="85" name="Shape 85"/>
              <p:cNvCxnSpPr>
                <a:stCxn id="83" idx="6"/>
                <a:endCxn id="84" idx="0"/>
              </p:cNvCxnSpPr>
              <p:nvPr/>
            </p:nvCxnSpPr>
            <p:spPr>
              <a:xfrm>
                <a:off x="9144000" y="4419600"/>
                <a:ext cx="1193700" cy="457200"/>
              </a:xfrm>
              <a:prstGeom prst="curvedConnector2">
                <a:avLst/>
              </a:prstGeom>
              <a:noFill/>
              <a:ln w="76200" cap="flat" cmpd="sng">
                <a:solidFill>
                  <a:schemeClr val="accent3"/>
                </a:solidFill>
                <a:prstDash val="solid"/>
                <a:round/>
                <a:headEnd type="none" w="med" len="med"/>
                <a:tailEnd type="triangle" w="lg" len="lg"/>
              </a:ln>
              <a:effectLst>
                <a:outerShdw blurRad="40000" dist="23000" dir="5400000" rotWithShape="0">
                  <a:srgbClr val="000000">
                    <a:alpha val="34901"/>
                  </a:srgbClr>
                </a:outerShdw>
              </a:effectLst>
            </p:spPr>
          </p:cxnSp>
          <p:cxnSp>
            <p:nvCxnSpPr>
              <p:cNvPr id="86" name="Shape 86"/>
              <p:cNvCxnSpPr>
                <a:stCxn id="84" idx="2"/>
                <a:endCxn id="83" idx="3"/>
              </p:cNvCxnSpPr>
              <p:nvPr/>
            </p:nvCxnSpPr>
            <p:spPr>
              <a:xfrm rot="5400000" flipH="1">
                <a:off x="9147314" y="4177199"/>
                <a:ext cx="730500" cy="1430700"/>
              </a:xfrm>
              <a:prstGeom prst="curvedConnector3">
                <a:avLst>
                  <a:gd name="adj1" fmla="val -31585"/>
                </a:avLst>
              </a:prstGeom>
              <a:noFill/>
              <a:ln w="76200" cap="flat" cmpd="sng">
                <a:solidFill>
                  <a:schemeClr val="accent3"/>
                </a:solidFill>
                <a:prstDash val="solid"/>
                <a:round/>
                <a:headEnd type="none" w="med" len="med"/>
                <a:tailEnd type="triangle" w="lg" len="lg"/>
              </a:ln>
              <a:effectLst>
                <a:outerShdw blurRad="40000" dist="23000" dir="5400000" rotWithShape="0">
                  <a:srgbClr val="000000">
                    <a:alpha val="34901"/>
                  </a:srgbClr>
                </a:outerShdw>
              </a:effectLst>
            </p:spPr>
          </p:cxnSp>
          <p:cxnSp>
            <p:nvCxnSpPr>
              <p:cNvPr id="87" name="Shape 87"/>
              <p:cNvCxnSpPr/>
              <p:nvPr/>
            </p:nvCxnSpPr>
            <p:spPr>
              <a:xfrm flipH="1">
                <a:off x="8737600" y="3429000"/>
                <a:ext cx="1600200" cy="2514600"/>
              </a:xfrm>
              <a:prstGeom prst="straightConnector1">
                <a:avLst/>
              </a:prstGeom>
              <a:noFill/>
              <a:ln w="57150" cap="flat" cmpd="sng">
                <a:solidFill>
                  <a:srgbClr val="FFC000"/>
                </a:solidFill>
                <a:prstDash val="solid"/>
                <a:round/>
                <a:headEnd type="none" w="med" len="med"/>
                <a:tailEnd type="none" w="med" len="med"/>
              </a:ln>
            </p:spPr>
          </p:cxnSp>
          <p:sp>
            <p:nvSpPr>
              <p:cNvPr id="88" name="Shape 88"/>
              <p:cNvSpPr txBox="1"/>
              <p:nvPr/>
            </p:nvSpPr>
            <p:spPr>
              <a:xfrm>
                <a:off x="8940800" y="3167390"/>
                <a:ext cx="1395510"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b="1">
                    <a:solidFill>
                      <a:srgbClr val="FFC000"/>
                    </a:solidFill>
                    <a:latin typeface="Arial"/>
                    <a:ea typeface="Arial"/>
                    <a:cs typeface="Arial"/>
                    <a:sym typeface="Arial"/>
                  </a:rPr>
                  <a:t>Town 1</a:t>
                </a:r>
              </a:p>
            </p:txBody>
          </p:sp>
          <p:sp>
            <p:nvSpPr>
              <p:cNvPr id="89" name="Shape 89"/>
              <p:cNvSpPr txBox="1"/>
              <p:nvPr/>
            </p:nvSpPr>
            <p:spPr>
              <a:xfrm>
                <a:off x="10275799" y="5457073"/>
                <a:ext cx="1395510"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b="1">
                    <a:solidFill>
                      <a:srgbClr val="FFC000"/>
                    </a:solidFill>
                    <a:latin typeface="Arial"/>
                    <a:ea typeface="Arial"/>
                    <a:cs typeface="Arial"/>
                    <a:sym typeface="Arial"/>
                  </a:rPr>
                  <a:t>Town 2</a:t>
                </a:r>
              </a:p>
            </p:txBody>
          </p:sp>
        </p:grpSp>
      </p:grpSp>
      <p:sp>
        <p:nvSpPr>
          <p:cNvPr id="90" name="Shape 90"/>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6</a:t>
            </a:fld>
            <a:endParaRPr lang="en-US"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The 2000 and 2010 Disclosure Avoidance System operated as a filter, on the Census Edited File:</a:t>
            </a:r>
          </a:p>
        </p:txBody>
      </p:sp>
      <p:sp>
        <p:nvSpPr>
          <p:cNvPr id="97" name="Shape 97"/>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endParaRPr sz="3200" b="0" i="0" u="none" strike="noStrike" cap="none">
              <a:solidFill>
                <a:schemeClr val="dk1"/>
              </a:solidFill>
              <a:latin typeface="Arial"/>
              <a:ea typeface="Arial"/>
              <a:cs typeface="Arial"/>
              <a:sym typeface="Arial"/>
            </a:endParaRPr>
          </a:p>
        </p:txBody>
      </p:sp>
      <p:sp>
        <p:nvSpPr>
          <p:cNvPr id="98" name="Shape 98"/>
          <p:cNvSpPr/>
          <p:nvPr/>
        </p:nvSpPr>
        <p:spPr>
          <a:xfrm>
            <a:off x="633538" y="2842372"/>
            <a:ext cx="1995044"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Enumeration responses, unduplication: </a:t>
            </a:r>
            <a:r>
              <a:rPr lang="en-US" sz="1600" b="1">
                <a:solidFill>
                  <a:schemeClr val="lt1"/>
                </a:solidFill>
                <a:latin typeface="Arial"/>
                <a:ea typeface="Arial"/>
                <a:cs typeface="Arial"/>
                <a:sym typeface="Arial"/>
              </a:rPr>
              <a:t>Census Unedited File </a:t>
            </a:r>
          </a:p>
        </p:txBody>
      </p:sp>
      <p:sp>
        <p:nvSpPr>
          <p:cNvPr id="99" name="Shape 99"/>
          <p:cNvSpPr/>
          <p:nvPr/>
        </p:nvSpPr>
        <p:spPr>
          <a:xfrm>
            <a:off x="3298413" y="2841179"/>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Edits, imputations:  </a:t>
            </a:r>
            <a:r>
              <a:rPr lang="en-US" sz="1600" b="1">
                <a:solidFill>
                  <a:schemeClr val="lt1"/>
                </a:solidFill>
                <a:latin typeface="Arial"/>
                <a:ea typeface="Arial"/>
                <a:cs typeface="Arial"/>
                <a:sym typeface="Arial"/>
              </a:rPr>
              <a:t>Census Edited File</a:t>
            </a:r>
          </a:p>
        </p:txBody>
      </p:sp>
      <p:sp>
        <p:nvSpPr>
          <p:cNvPr id="100" name="Shape 100"/>
          <p:cNvSpPr/>
          <p:nvPr/>
        </p:nvSpPr>
        <p:spPr>
          <a:xfrm>
            <a:off x="5715000" y="2841179"/>
            <a:ext cx="2514600"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rgbClr val="FABF8E"/>
                </a:solidFill>
                <a:latin typeface="Arial"/>
                <a:ea typeface="Arial"/>
                <a:cs typeface="Arial"/>
                <a:sym typeface="Arial"/>
              </a:rPr>
              <a:t>Confidentiality edits (household swapping),  </a:t>
            </a:r>
            <a:r>
              <a:rPr lang="en-US" sz="1600">
                <a:solidFill>
                  <a:schemeClr val="lt1"/>
                </a:solidFill>
                <a:latin typeface="Arial"/>
                <a:ea typeface="Arial"/>
                <a:cs typeface="Arial"/>
                <a:sym typeface="Arial"/>
              </a:rPr>
              <a:t>tabulation recodes:  </a:t>
            </a:r>
            <a:r>
              <a:rPr lang="en-US" sz="1600" b="1">
                <a:solidFill>
                  <a:schemeClr val="lt1"/>
                </a:solidFill>
                <a:latin typeface="Arial"/>
                <a:ea typeface="Arial"/>
                <a:cs typeface="Arial"/>
                <a:sym typeface="Arial"/>
              </a:rPr>
              <a:t>Hundred-percent Detail File</a:t>
            </a:r>
          </a:p>
        </p:txBody>
      </p:sp>
      <p:sp>
        <p:nvSpPr>
          <p:cNvPr id="101" name="Shape 101"/>
          <p:cNvSpPr/>
          <p:nvPr/>
        </p:nvSpPr>
        <p:spPr>
          <a:xfrm>
            <a:off x="9526205" y="2046584"/>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Pre-specified tabular summaries: </a:t>
            </a:r>
            <a:br>
              <a:rPr lang="en-US" sz="1600">
                <a:solidFill>
                  <a:schemeClr val="lt1"/>
                </a:solidFill>
                <a:latin typeface="Arial"/>
                <a:ea typeface="Arial"/>
                <a:cs typeface="Arial"/>
                <a:sym typeface="Arial"/>
              </a:rPr>
            </a:br>
            <a:r>
              <a:rPr lang="en-US" sz="1600" b="1">
                <a:solidFill>
                  <a:schemeClr val="lt1"/>
                </a:solidFill>
                <a:latin typeface="Arial"/>
                <a:ea typeface="Arial"/>
                <a:cs typeface="Arial"/>
                <a:sym typeface="Arial"/>
              </a:rPr>
              <a:t>PL94-171, SF1, SF2 </a:t>
            </a:r>
            <a:r>
              <a:rPr lang="en-US" sz="1600">
                <a:solidFill>
                  <a:schemeClr val="lt1"/>
                </a:solidFill>
                <a:latin typeface="Arial"/>
                <a:ea typeface="Arial"/>
                <a:cs typeface="Arial"/>
                <a:sym typeface="Arial"/>
              </a:rPr>
              <a:t>(SF3, SF4, … in 2000)</a:t>
            </a:r>
          </a:p>
        </p:txBody>
      </p:sp>
      <p:sp>
        <p:nvSpPr>
          <p:cNvPr id="102" name="Shape 102"/>
          <p:cNvSpPr/>
          <p:nvPr/>
        </p:nvSpPr>
        <p:spPr>
          <a:xfrm>
            <a:off x="9526205" y="3981267"/>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b="1">
                <a:solidFill>
                  <a:schemeClr val="lt1"/>
                </a:solidFill>
                <a:latin typeface="Arial"/>
                <a:ea typeface="Arial"/>
                <a:cs typeface="Arial"/>
                <a:sym typeface="Arial"/>
              </a:rPr>
              <a:t>Special tabulations </a:t>
            </a:r>
            <a:r>
              <a:rPr lang="en-US" sz="1600">
                <a:solidFill>
                  <a:schemeClr val="lt1"/>
                </a:solidFill>
                <a:latin typeface="Arial"/>
                <a:ea typeface="Arial"/>
                <a:cs typeface="Arial"/>
                <a:sym typeface="Arial"/>
              </a:rPr>
              <a:t>and post-census research</a:t>
            </a:r>
          </a:p>
        </p:txBody>
      </p:sp>
      <p:cxnSp>
        <p:nvCxnSpPr>
          <p:cNvPr id="103" name="Shape 103"/>
          <p:cNvCxnSpPr>
            <a:stCxn id="98" idx="3"/>
            <a:endCxn id="99" idx="1"/>
          </p:cNvCxnSpPr>
          <p:nvPr/>
        </p:nvCxnSpPr>
        <p:spPr>
          <a:xfrm rot="10800000" flipH="1">
            <a:off x="2628582" y="3575356"/>
            <a:ext cx="669900" cy="1200"/>
          </a:xfrm>
          <a:prstGeom prst="straightConnector1">
            <a:avLst/>
          </a:prstGeom>
          <a:noFill/>
          <a:ln w="76200" cap="flat" cmpd="sng">
            <a:solidFill>
              <a:srgbClr val="4A7DBA"/>
            </a:solidFill>
            <a:prstDash val="solid"/>
            <a:round/>
            <a:headEnd type="none" w="med" len="med"/>
            <a:tailEnd type="triangle" w="lg" len="lg"/>
          </a:ln>
        </p:spPr>
      </p:cxnSp>
      <p:cxnSp>
        <p:nvCxnSpPr>
          <p:cNvPr id="104" name="Shape 104"/>
          <p:cNvCxnSpPr>
            <a:stCxn id="100" idx="3"/>
            <a:endCxn id="101" idx="1"/>
          </p:cNvCxnSpPr>
          <p:nvPr/>
        </p:nvCxnSpPr>
        <p:spPr>
          <a:xfrm rot="10800000" flipH="1">
            <a:off x="8229600" y="2780662"/>
            <a:ext cx="1296600" cy="794700"/>
          </a:xfrm>
          <a:prstGeom prst="straightConnector1">
            <a:avLst/>
          </a:prstGeom>
          <a:noFill/>
          <a:ln w="76200" cap="flat" cmpd="sng">
            <a:solidFill>
              <a:srgbClr val="4A7DBA"/>
            </a:solidFill>
            <a:prstDash val="solid"/>
            <a:round/>
            <a:headEnd type="none" w="med" len="med"/>
            <a:tailEnd type="triangle" w="lg" len="lg"/>
          </a:ln>
        </p:spPr>
      </p:cxnSp>
      <p:cxnSp>
        <p:nvCxnSpPr>
          <p:cNvPr id="105" name="Shape 105"/>
          <p:cNvCxnSpPr>
            <a:stCxn id="100" idx="3"/>
            <a:endCxn id="102" idx="1"/>
          </p:cNvCxnSpPr>
          <p:nvPr/>
        </p:nvCxnSpPr>
        <p:spPr>
          <a:xfrm>
            <a:off x="8229600" y="3575362"/>
            <a:ext cx="1296600" cy="1140000"/>
          </a:xfrm>
          <a:prstGeom prst="straightConnector1">
            <a:avLst/>
          </a:prstGeom>
          <a:noFill/>
          <a:ln w="76200" cap="flat" cmpd="sng">
            <a:solidFill>
              <a:srgbClr val="4A7DBA"/>
            </a:solidFill>
            <a:prstDash val="solid"/>
            <a:round/>
            <a:headEnd type="none" w="med" len="med"/>
            <a:tailEnd type="triangle" w="lg" len="lg"/>
          </a:ln>
        </p:spPr>
      </p:cxnSp>
      <p:cxnSp>
        <p:nvCxnSpPr>
          <p:cNvPr id="106" name="Shape 106"/>
          <p:cNvCxnSpPr>
            <a:stCxn id="99" idx="3"/>
            <a:endCxn id="100" idx="1"/>
          </p:cNvCxnSpPr>
          <p:nvPr/>
        </p:nvCxnSpPr>
        <p:spPr>
          <a:xfrm>
            <a:off x="5143182" y="3575362"/>
            <a:ext cx="571800" cy="0"/>
          </a:xfrm>
          <a:prstGeom prst="straightConnector1">
            <a:avLst/>
          </a:prstGeom>
          <a:noFill/>
          <a:ln w="76200" cap="flat" cmpd="sng">
            <a:solidFill>
              <a:srgbClr val="4A7DBA"/>
            </a:solidFill>
            <a:prstDash val="solid"/>
            <a:round/>
            <a:headEnd type="none" w="med" len="med"/>
            <a:tailEnd type="triangle" w="lg" len="lg"/>
          </a:ln>
        </p:spPr>
      </p:cxnSp>
      <p:sp>
        <p:nvSpPr>
          <p:cNvPr id="107" name="Shape 107"/>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7</a:t>
            </a:fld>
            <a:endParaRPr lang="en-US"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2880" b="1" i="0" u="none" strike="noStrike" cap="none">
                <a:solidFill>
                  <a:schemeClr val="dk1"/>
                </a:solidFill>
                <a:latin typeface="Arial"/>
                <a:ea typeface="Arial"/>
                <a:cs typeface="Arial"/>
                <a:sym typeface="Arial"/>
              </a:rPr>
              <a:t>The 2020 Census disclosure avoidance system will use differential privacy to defend against a reconstruction attack, </a:t>
            </a:r>
          </a:p>
        </p:txBody>
      </p:sp>
      <p:sp>
        <p:nvSpPr>
          <p:cNvPr id="114" name="Shape 114"/>
          <p:cNvSpPr txBox="1">
            <a:spLocks noGrp="1"/>
          </p:cNvSpPr>
          <p:nvPr>
            <p:ph type="body" idx="1"/>
          </p:nvPr>
        </p:nvSpPr>
        <p:spPr>
          <a:xfrm>
            <a:off x="533400" y="1600201"/>
            <a:ext cx="6096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3200" b="0" i="0" u="none" strike="noStrike" cap="none">
                <a:solidFill>
                  <a:schemeClr val="dk1"/>
                </a:solidFill>
                <a:latin typeface="Arimo"/>
                <a:ea typeface="Arimo"/>
                <a:cs typeface="Arimo"/>
                <a:sym typeface="Arimo"/>
              </a:rPr>
              <a:t>Differential privacy provides:</a:t>
            </a:r>
          </a:p>
          <a:p>
            <a:pPr marL="285750" marR="0" lvl="1" indent="-285750" algn="l" rtl="0">
              <a:spcBef>
                <a:spcPts val="1160"/>
              </a:spcBef>
              <a:spcAft>
                <a:spcPts val="0"/>
              </a:spcAft>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Provable bounds on the accuracy of the best possible database reconstruction given the released tabulations.</a:t>
            </a:r>
          </a:p>
          <a:p>
            <a:pPr marL="285750" marR="0" lvl="1" indent="-285750" algn="l" rtl="0">
              <a:spcBef>
                <a:spcPts val="560"/>
              </a:spcBef>
              <a:spcAft>
                <a:spcPts val="0"/>
              </a:spcAft>
              <a:buClr>
                <a:schemeClr val="dk1"/>
              </a:buClr>
              <a:buSzPct val="100000"/>
              <a:buFont typeface="Noto Sans Symbols"/>
              <a:buNone/>
            </a:pPr>
            <a:endParaRPr sz="2800" b="0" i="0" u="none" strike="noStrike" cap="none">
              <a:solidFill>
                <a:schemeClr val="dk1"/>
              </a:solidFill>
              <a:latin typeface="Arimo"/>
              <a:ea typeface="Arimo"/>
              <a:cs typeface="Arimo"/>
              <a:sym typeface="Arimo"/>
            </a:endParaRPr>
          </a:p>
          <a:p>
            <a:pPr marL="285750" marR="0" lvl="1" indent="-285750" algn="l" rtl="0">
              <a:spcBef>
                <a:spcPts val="560"/>
              </a:spcBef>
              <a:buClr>
                <a:schemeClr val="dk1"/>
              </a:buClr>
              <a:buSzPct val="100000"/>
              <a:buFont typeface="Noto Sans Symbols"/>
              <a:buChar char="▪"/>
            </a:pPr>
            <a:r>
              <a:rPr lang="en-US" sz="2800" b="0" i="0" u="none" strike="noStrike" cap="none">
                <a:solidFill>
                  <a:schemeClr val="dk1"/>
                </a:solidFill>
                <a:latin typeface="Arimo"/>
                <a:ea typeface="Arimo"/>
                <a:cs typeface="Arimo"/>
                <a:sym typeface="Arimo"/>
              </a:rPr>
              <a:t>Algorithms that allow policy makers to decide the trade-off between accuracy and privacy.</a:t>
            </a:r>
          </a:p>
        </p:txBody>
      </p:sp>
      <p:sp>
        <p:nvSpPr>
          <p:cNvPr id="115" name="Shape 115"/>
          <p:cNvSpPr txBox="1"/>
          <p:nvPr/>
        </p:nvSpPr>
        <p:spPr>
          <a:xfrm>
            <a:off x="9164567" y="6475416"/>
            <a:ext cx="152496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lt1"/>
                </a:solidFill>
                <a:latin typeface="Arial"/>
                <a:ea typeface="Arial"/>
                <a:cs typeface="Arial"/>
                <a:sym typeface="Arial"/>
              </a:rPr>
              <a:t>Pre-Decisional</a:t>
            </a:r>
          </a:p>
        </p:txBody>
      </p:sp>
      <p:grpSp>
        <p:nvGrpSpPr>
          <p:cNvPr id="116" name="Shape 116"/>
          <p:cNvGrpSpPr/>
          <p:nvPr/>
        </p:nvGrpSpPr>
        <p:grpSpPr>
          <a:xfrm>
            <a:off x="6648855" y="1605588"/>
            <a:ext cx="5317466" cy="4893707"/>
            <a:chOff x="6934200" y="1658842"/>
            <a:chExt cx="5317466" cy="4893707"/>
          </a:xfrm>
        </p:grpSpPr>
        <p:grpSp>
          <p:nvGrpSpPr>
            <p:cNvPr id="117" name="Shape 117"/>
            <p:cNvGrpSpPr/>
            <p:nvPr/>
          </p:nvGrpSpPr>
          <p:grpSpPr>
            <a:xfrm>
              <a:off x="6934200" y="1658842"/>
              <a:ext cx="5317466" cy="4893707"/>
              <a:chOff x="6667220" y="1802762"/>
              <a:chExt cx="5317466" cy="4893707"/>
            </a:xfrm>
          </p:grpSpPr>
          <p:sp>
            <p:nvSpPr>
              <p:cNvPr id="118" name="Shape 118"/>
              <p:cNvSpPr txBox="1"/>
              <p:nvPr/>
            </p:nvSpPr>
            <p:spPr>
              <a:xfrm>
                <a:off x="8572220" y="6327137"/>
                <a:ext cx="251222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Privacy loss budget (</a:t>
                </a:r>
                <a:r>
                  <a:rPr lang="en-US" sz="1800" b="1">
                    <a:solidFill>
                      <a:schemeClr val="dk1"/>
                    </a:solidFill>
                    <a:latin typeface="Arial"/>
                    <a:ea typeface="Arial"/>
                    <a:cs typeface="Arial"/>
                    <a:sym typeface="Arial"/>
                  </a:rPr>
                  <a:t>ε</a:t>
                </a:r>
                <a:r>
                  <a:rPr lang="en-US" sz="1800">
                    <a:solidFill>
                      <a:schemeClr val="dk1"/>
                    </a:solidFill>
                    <a:latin typeface="Arial"/>
                    <a:ea typeface="Arial"/>
                    <a:cs typeface="Arial"/>
                    <a:sym typeface="Arial"/>
                  </a:rPr>
                  <a:t>)</a:t>
                </a:r>
              </a:p>
            </p:txBody>
          </p:sp>
          <p:pic>
            <p:nvPicPr>
              <p:cNvPr id="119" name="Shape 119"/>
              <p:cNvPicPr preferRelativeResize="0"/>
              <p:nvPr/>
            </p:nvPicPr>
            <p:blipFill rotWithShape="1">
              <a:blip r:embed="rId3">
                <a:alphaModFix/>
              </a:blip>
              <a:srcRect l="3811" b="3911"/>
              <a:stretch/>
            </p:blipFill>
            <p:spPr>
              <a:xfrm>
                <a:off x="7455582" y="1802762"/>
                <a:ext cx="4529103" cy="4524375"/>
              </a:xfrm>
              <a:prstGeom prst="rect">
                <a:avLst/>
              </a:prstGeom>
              <a:noFill/>
              <a:ln>
                <a:noFill/>
              </a:ln>
            </p:spPr>
          </p:pic>
          <p:sp>
            <p:nvSpPr>
              <p:cNvPr id="120" name="Shape 120"/>
              <p:cNvSpPr txBox="1"/>
              <p:nvPr/>
            </p:nvSpPr>
            <p:spPr>
              <a:xfrm rot="-5400000">
                <a:off x="6022171" y="3769248"/>
                <a:ext cx="1659429"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Data accuracy</a:t>
                </a:r>
              </a:p>
            </p:txBody>
          </p:sp>
        </p:grpSp>
        <p:sp>
          <p:nvSpPr>
            <p:cNvPr id="121" name="Shape 121"/>
            <p:cNvSpPr/>
            <p:nvPr/>
          </p:nvSpPr>
          <p:spPr>
            <a:xfrm>
              <a:off x="8129016" y="4953000"/>
              <a:ext cx="56685" cy="928928"/>
            </a:xfrm>
            <a:custGeom>
              <a:avLst/>
              <a:gdLst/>
              <a:ahLst/>
              <a:cxnLst/>
              <a:rect l="0" t="0" r="0" b="0"/>
              <a:pathLst>
                <a:path w="120000" h="120000" extrusionOk="0">
                  <a:moveTo>
                    <a:pt x="120000" y="0"/>
                  </a:moveTo>
                  <a:cubicBezTo>
                    <a:pt x="72052" y="45699"/>
                    <a:pt x="24105" y="91399"/>
                    <a:pt x="7428" y="109593"/>
                  </a:cubicBezTo>
                  <a:cubicBezTo>
                    <a:pt x="-9249" y="127787"/>
                    <a:pt x="5343" y="118476"/>
                    <a:pt x="19936" y="109165"/>
                  </a:cubicBezTo>
                </a:path>
              </a:pathLst>
            </a:custGeom>
            <a:no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sp>
        <p:nvSpPr>
          <p:cNvPr id="122" name="Shape 122"/>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8</a:t>
            </a:fld>
            <a:endParaRPr lang="en-US"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533400" y="274638"/>
            <a:ext cx="11049000"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The 2020 Disclosure Avoidance System also operates as a filter…  but it’s much more visible.</a:t>
            </a:r>
          </a:p>
        </p:txBody>
      </p:sp>
      <p:sp>
        <p:nvSpPr>
          <p:cNvPr id="129" name="Shape 129"/>
          <p:cNvSpPr txBox="1">
            <a:spLocks noGrp="1"/>
          </p:cNvSpPr>
          <p:nvPr>
            <p:ph type="body" idx="1"/>
          </p:nvPr>
        </p:nvSpPr>
        <p:spPr>
          <a:xfrm>
            <a:off x="533400" y="1600201"/>
            <a:ext cx="11049000" cy="45259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endParaRPr sz="3200" b="0" i="0" u="none" strike="noStrike" cap="none">
              <a:solidFill>
                <a:schemeClr val="dk1"/>
              </a:solidFill>
              <a:latin typeface="Arial"/>
              <a:ea typeface="Arial"/>
              <a:cs typeface="Arial"/>
              <a:sym typeface="Arial"/>
            </a:endParaRPr>
          </a:p>
        </p:txBody>
      </p:sp>
      <p:sp>
        <p:nvSpPr>
          <p:cNvPr id="130" name="Shape 130"/>
          <p:cNvSpPr/>
          <p:nvPr/>
        </p:nvSpPr>
        <p:spPr>
          <a:xfrm>
            <a:off x="299833" y="2841177"/>
            <a:ext cx="1783618"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Enumeration responses, unduplication: </a:t>
            </a:r>
            <a:r>
              <a:rPr lang="en-US" sz="1600" b="1">
                <a:solidFill>
                  <a:schemeClr val="lt1"/>
                </a:solidFill>
                <a:latin typeface="Arial"/>
                <a:ea typeface="Arial"/>
                <a:cs typeface="Arial"/>
                <a:sym typeface="Arial"/>
              </a:rPr>
              <a:t>Census Unedited File </a:t>
            </a:r>
          </a:p>
        </p:txBody>
      </p:sp>
      <p:sp>
        <p:nvSpPr>
          <p:cNvPr id="131" name="Shape 131"/>
          <p:cNvSpPr/>
          <p:nvPr/>
        </p:nvSpPr>
        <p:spPr>
          <a:xfrm>
            <a:off x="2578449" y="2841178"/>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Edits, imputations:  </a:t>
            </a:r>
            <a:r>
              <a:rPr lang="en-US" sz="1600" b="1">
                <a:solidFill>
                  <a:schemeClr val="lt1"/>
                </a:solidFill>
                <a:latin typeface="Arial"/>
                <a:ea typeface="Arial"/>
                <a:cs typeface="Arial"/>
                <a:sym typeface="Arial"/>
              </a:rPr>
              <a:t>Census Edited File</a:t>
            </a:r>
          </a:p>
        </p:txBody>
      </p:sp>
      <p:sp>
        <p:nvSpPr>
          <p:cNvPr id="132" name="Shape 132"/>
          <p:cNvSpPr/>
          <p:nvPr/>
        </p:nvSpPr>
        <p:spPr>
          <a:xfrm>
            <a:off x="4918216" y="2841177"/>
            <a:ext cx="2056797"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rgbClr val="FABF8E"/>
                </a:solidFill>
                <a:latin typeface="Arial"/>
                <a:ea typeface="Arial"/>
                <a:cs typeface="Arial"/>
                <a:sym typeface="Arial"/>
              </a:rPr>
              <a:t>Global Confidentiality Protection Process</a:t>
            </a:r>
          </a:p>
          <a:p>
            <a:pPr marL="0" marR="0" lvl="0" indent="0" algn="ctr" rtl="0">
              <a:spcBef>
                <a:spcPts val="0"/>
              </a:spcBef>
              <a:buNone/>
            </a:pPr>
            <a:endParaRPr sz="1600" b="1">
              <a:solidFill>
                <a:srgbClr val="FABF8E"/>
              </a:solidFill>
              <a:latin typeface="Arial"/>
              <a:ea typeface="Arial"/>
              <a:cs typeface="Arial"/>
              <a:sym typeface="Arial"/>
            </a:endParaRPr>
          </a:p>
          <a:p>
            <a:pPr marL="0" marR="0" lvl="0" indent="0" algn="ctr" rtl="0">
              <a:spcBef>
                <a:spcPts val="0"/>
              </a:spcBef>
              <a:buSzPct val="25000"/>
              <a:buNone/>
            </a:pPr>
            <a:r>
              <a:rPr lang="en-US" sz="1600" b="1">
                <a:solidFill>
                  <a:srgbClr val="FABF8E"/>
                </a:solidFill>
                <a:latin typeface="Arial"/>
                <a:ea typeface="Arial"/>
                <a:cs typeface="Arial"/>
                <a:sym typeface="Arial"/>
              </a:rPr>
              <a:t>Disclosure Avoidance System</a:t>
            </a:r>
          </a:p>
        </p:txBody>
      </p:sp>
      <p:sp>
        <p:nvSpPr>
          <p:cNvPr id="133" name="Shape 133"/>
          <p:cNvSpPr/>
          <p:nvPr/>
        </p:nvSpPr>
        <p:spPr>
          <a:xfrm>
            <a:off x="9737631" y="1905000"/>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Pre-specified tabular summaries: </a:t>
            </a:r>
          </a:p>
          <a:p>
            <a:pPr marL="0" marR="0" lvl="0" indent="0" algn="ctr" rtl="0">
              <a:spcBef>
                <a:spcPts val="0"/>
              </a:spcBef>
              <a:buSzPct val="25000"/>
              <a:buNone/>
            </a:pPr>
            <a:r>
              <a:rPr lang="en-US" sz="1600" b="1">
                <a:solidFill>
                  <a:schemeClr val="lt1"/>
                </a:solidFill>
                <a:latin typeface="Arial"/>
                <a:ea typeface="Arial"/>
                <a:cs typeface="Arial"/>
                <a:sym typeface="Arial"/>
              </a:rPr>
              <a:t>PL94-171, </a:t>
            </a:r>
            <a:br>
              <a:rPr lang="en-US" sz="1600" b="1">
                <a:solidFill>
                  <a:schemeClr val="lt1"/>
                </a:solidFill>
                <a:latin typeface="Arial"/>
                <a:ea typeface="Arial"/>
                <a:cs typeface="Arial"/>
                <a:sym typeface="Arial"/>
              </a:rPr>
            </a:br>
            <a:r>
              <a:rPr lang="en-US" sz="1600" b="1">
                <a:solidFill>
                  <a:schemeClr val="lt1"/>
                </a:solidFill>
                <a:latin typeface="Arial"/>
                <a:ea typeface="Arial"/>
                <a:cs typeface="Arial"/>
                <a:sym typeface="Arial"/>
              </a:rPr>
              <a:t>SF1, SF2…</a:t>
            </a:r>
          </a:p>
        </p:txBody>
      </p:sp>
      <p:sp>
        <p:nvSpPr>
          <p:cNvPr id="134" name="Shape 134"/>
          <p:cNvSpPr/>
          <p:nvPr/>
        </p:nvSpPr>
        <p:spPr>
          <a:xfrm>
            <a:off x="9737631" y="3839683"/>
            <a:ext cx="1844769"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b="1">
                <a:solidFill>
                  <a:schemeClr val="lt1"/>
                </a:solidFill>
                <a:latin typeface="Arial"/>
                <a:ea typeface="Arial"/>
                <a:cs typeface="Arial"/>
                <a:sym typeface="Arial"/>
              </a:rPr>
              <a:t>Special tabulations </a:t>
            </a:r>
            <a:br>
              <a:rPr lang="en-US" sz="1600" b="1">
                <a:solidFill>
                  <a:schemeClr val="lt1"/>
                </a:solidFill>
                <a:latin typeface="Arial"/>
                <a:ea typeface="Arial"/>
                <a:cs typeface="Arial"/>
                <a:sym typeface="Arial"/>
              </a:rPr>
            </a:br>
            <a:r>
              <a:rPr lang="en-US" sz="1600">
                <a:solidFill>
                  <a:schemeClr val="lt1"/>
                </a:solidFill>
                <a:latin typeface="Arial"/>
                <a:ea typeface="Arial"/>
                <a:cs typeface="Arial"/>
                <a:sym typeface="Arial"/>
              </a:rPr>
              <a:t>and post-census research</a:t>
            </a:r>
          </a:p>
        </p:txBody>
      </p:sp>
      <p:cxnSp>
        <p:nvCxnSpPr>
          <p:cNvPr id="135" name="Shape 135"/>
          <p:cNvCxnSpPr>
            <a:stCxn id="130" idx="3"/>
            <a:endCxn id="131" idx="1"/>
          </p:cNvCxnSpPr>
          <p:nvPr/>
        </p:nvCxnSpPr>
        <p:spPr>
          <a:xfrm>
            <a:off x="2083451" y="3575360"/>
            <a:ext cx="495000" cy="0"/>
          </a:xfrm>
          <a:prstGeom prst="straightConnector1">
            <a:avLst/>
          </a:prstGeom>
          <a:noFill/>
          <a:ln w="76200" cap="flat" cmpd="sng">
            <a:solidFill>
              <a:srgbClr val="4A7DBA"/>
            </a:solidFill>
            <a:prstDash val="solid"/>
            <a:round/>
            <a:headEnd type="none" w="med" len="med"/>
            <a:tailEnd type="triangle" w="lg" len="lg"/>
          </a:ln>
        </p:spPr>
      </p:cxnSp>
      <p:cxnSp>
        <p:nvCxnSpPr>
          <p:cNvPr id="136" name="Shape 136"/>
          <p:cNvCxnSpPr>
            <a:endCxn id="133" idx="1"/>
          </p:cNvCxnSpPr>
          <p:nvPr/>
        </p:nvCxnSpPr>
        <p:spPr>
          <a:xfrm rot="10800000" flipH="1">
            <a:off x="8915331" y="2639184"/>
            <a:ext cx="822300" cy="921300"/>
          </a:xfrm>
          <a:prstGeom prst="straightConnector1">
            <a:avLst/>
          </a:prstGeom>
          <a:noFill/>
          <a:ln w="76200" cap="flat" cmpd="sng">
            <a:solidFill>
              <a:srgbClr val="4A7DBA"/>
            </a:solidFill>
            <a:prstDash val="solid"/>
            <a:round/>
            <a:headEnd type="none" w="med" len="med"/>
            <a:tailEnd type="triangle" w="lg" len="lg"/>
          </a:ln>
        </p:spPr>
      </p:cxnSp>
      <p:cxnSp>
        <p:nvCxnSpPr>
          <p:cNvPr id="137" name="Shape 137"/>
          <p:cNvCxnSpPr>
            <a:endCxn id="134" idx="1"/>
          </p:cNvCxnSpPr>
          <p:nvPr/>
        </p:nvCxnSpPr>
        <p:spPr>
          <a:xfrm>
            <a:off x="8915331" y="3560466"/>
            <a:ext cx="822300" cy="1013400"/>
          </a:xfrm>
          <a:prstGeom prst="straightConnector1">
            <a:avLst/>
          </a:prstGeom>
          <a:noFill/>
          <a:ln w="76200" cap="flat" cmpd="sng">
            <a:solidFill>
              <a:srgbClr val="4A7DBA"/>
            </a:solidFill>
            <a:prstDash val="solid"/>
            <a:round/>
            <a:headEnd type="none" w="med" len="med"/>
            <a:tailEnd type="triangle" w="lg" len="lg"/>
          </a:ln>
        </p:spPr>
      </p:cxnSp>
      <p:cxnSp>
        <p:nvCxnSpPr>
          <p:cNvPr id="138" name="Shape 138"/>
          <p:cNvCxnSpPr>
            <a:stCxn id="131" idx="3"/>
            <a:endCxn id="132" idx="1"/>
          </p:cNvCxnSpPr>
          <p:nvPr/>
        </p:nvCxnSpPr>
        <p:spPr>
          <a:xfrm>
            <a:off x="4423218" y="3575361"/>
            <a:ext cx="495000" cy="0"/>
          </a:xfrm>
          <a:prstGeom prst="straightConnector1">
            <a:avLst/>
          </a:prstGeom>
          <a:noFill/>
          <a:ln w="76200" cap="flat" cmpd="sng">
            <a:solidFill>
              <a:srgbClr val="4A7DBA"/>
            </a:solidFill>
            <a:prstDash val="solid"/>
            <a:round/>
            <a:headEnd type="none" w="med" len="med"/>
            <a:tailEnd type="triangle" w="lg" len="lg"/>
          </a:ln>
        </p:spPr>
      </p:cxnSp>
      <p:sp>
        <p:nvSpPr>
          <p:cNvPr id="139" name="Shape 139"/>
          <p:cNvSpPr/>
          <p:nvPr/>
        </p:nvSpPr>
        <p:spPr>
          <a:xfrm>
            <a:off x="7470011" y="2826407"/>
            <a:ext cx="1445390" cy="1468367"/>
          </a:xfrm>
          <a:prstGeom prst="rect">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600">
                <a:solidFill>
                  <a:schemeClr val="lt1"/>
                </a:solidFill>
                <a:latin typeface="Arial"/>
                <a:ea typeface="Arial"/>
                <a:cs typeface="Arial"/>
                <a:sym typeface="Arial"/>
              </a:rPr>
              <a:t>Microdata Detail File</a:t>
            </a:r>
          </a:p>
          <a:p>
            <a:pPr marL="0" marR="0" lvl="0" indent="0" algn="ctr" rtl="0">
              <a:spcBef>
                <a:spcPts val="0"/>
              </a:spcBef>
              <a:buSzPct val="25000"/>
              <a:buNone/>
            </a:pPr>
            <a:r>
              <a:rPr lang="en-US" sz="1600" b="1">
                <a:solidFill>
                  <a:schemeClr val="lt1"/>
                </a:solidFill>
                <a:latin typeface="Arial"/>
                <a:ea typeface="Arial"/>
                <a:cs typeface="Arial"/>
                <a:sym typeface="Arial"/>
              </a:rPr>
              <a:t>(releasable)</a:t>
            </a:r>
          </a:p>
        </p:txBody>
      </p:sp>
      <p:cxnSp>
        <p:nvCxnSpPr>
          <p:cNvPr id="140" name="Shape 140"/>
          <p:cNvCxnSpPr>
            <a:stCxn id="132" idx="3"/>
            <a:endCxn id="139" idx="1"/>
          </p:cNvCxnSpPr>
          <p:nvPr/>
        </p:nvCxnSpPr>
        <p:spPr>
          <a:xfrm rot="10800000" flipH="1">
            <a:off x="6975013" y="3560660"/>
            <a:ext cx="495000" cy="14700"/>
          </a:xfrm>
          <a:prstGeom prst="straightConnector1">
            <a:avLst/>
          </a:prstGeom>
          <a:noFill/>
          <a:ln w="76200" cap="flat" cmpd="sng">
            <a:solidFill>
              <a:srgbClr val="4A7DBA"/>
            </a:solidFill>
            <a:prstDash val="solid"/>
            <a:round/>
            <a:headEnd type="none" w="med" len="med"/>
            <a:tailEnd type="triangle" w="lg" len="lg"/>
          </a:ln>
        </p:spPr>
      </p:cxnSp>
      <p:cxnSp>
        <p:nvCxnSpPr>
          <p:cNvPr id="141" name="Shape 141"/>
          <p:cNvCxnSpPr>
            <a:endCxn id="132" idx="2"/>
          </p:cNvCxnSpPr>
          <p:nvPr/>
        </p:nvCxnSpPr>
        <p:spPr>
          <a:xfrm rot="10800000">
            <a:off x="5946615" y="4309544"/>
            <a:ext cx="0" cy="998400"/>
          </a:xfrm>
          <a:prstGeom prst="straightConnector1">
            <a:avLst/>
          </a:prstGeom>
          <a:noFill/>
          <a:ln w="76200" cap="flat" cmpd="sng">
            <a:solidFill>
              <a:srgbClr val="4A7DBA"/>
            </a:solidFill>
            <a:prstDash val="solid"/>
            <a:round/>
            <a:headEnd type="none" w="med" len="med"/>
            <a:tailEnd type="triangle" w="lg" len="lg"/>
          </a:ln>
        </p:spPr>
      </p:cxnSp>
      <p:sp>
        <p:nvSpPr>
          <p:cNvPr id="142" name="Shape 142"/>
          <p:cNvSpPr/>
          <p:nvPr/>
        </p:nvSpPr>
        <p:spPr>
          <a:xfrm>
            <a:off x="4765514" y="5308050"/>
            <a:ext cx="2362200" cy="944564"/>
          </a:xfrm>
          <a:prstGeom prst="roundRect">
            <a:avLst>
              <a:gd name="adj" fmla="val 16667"/>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Privacy Budget,</a:t>
            </a:r>
          </a:p>
          <a:p>
            <a:pPr marL="0" marR="0" lvl="0" indent="0" algn="ctr" rtl="0">
              <a:spcBef>
                <a:spcPts val="0"/>
              </a:spcBef>
              <a:buSzPct val="25000"/>
              <a:buNone/>
            </a:pPr>
            <a:r>
              <a:rPr lang="en-US" sz="1800">
                <a:solidFill>
                  <a:schemeClr val="lt1"/>
                </a:solidFill>
                <a:latin typeface="Arial"/>
                <a:ea typeface="Arial"/>
                <a:cs typeface="Arial"/>
                <a:sym typeface="Arial"/>
              </a:rPr>
              <a:t>Accuracy Decisions</a:t>
            </a:r>
          </a:p>
        </p:txBody>
      </p:sp>
      <p:sp>
        <p:nvSpPr>
          <p:cNvPr id="143" name="Shape 143"/>
          <p:cNvSpPr txBox="1">
            <a:spLocks noGrp="1"/>
          </p:cNvSpPr>
          <p:nvPr>
            <p:ph type="sldNum" idx="4294967295"/>
          </p:nvPr>
        </p:nvSpPr>
        <p:spPr>
          <a:xfrm>
            <a:off x="9677400" y="6356351"/>
            <a:ext cx="1905000"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 </a:t>
            </a:r>
            <a:fld id="{00000000-1234-1234-1234-123412341234}" type="slidenum">
              <a:rPr lang="en-US" sz="1800">
                <a:solidFill>
                  <a:schemeClr val="dk1"/>
                </a:solidFill>
                <a:latin typeface="Arial"/>
                <a:ea typeface="Arial"/>
                <a:cs typeface="Arial"/>
                <a:sym typeface="Arial"/>
              </a:rPr>
              <a:t>9</a:t>
            </a:fld>
            <a:endParaRPr lang="en-US"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bowd-jarmin-NIST-stakeholder meeting 2016062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1641</Words>
  <Application>Microsoft Macintosh PowerPoint</Application>
  <PresentationFormat>Widescreen</PresentationFormat>
  <Paragraphs>319</Paragraphs>
  <Slides>26</Slides>
  <Notes>26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Arimo</vt:lpstr>
      <vt:lpstr>abowd-jarmin-NIST-stakeholder meeting 20160629</vt:lpstr>
      <vt:lpstr>Modernizing Disclosure Avoidance:  Report on the 2020 Disclosure Avoidance Subsystem as Implemented for the 2018 End-to-End Test (Continued)</vt:lpstr>
      <vt:lpstr>Acknowledgments</vt:lpstr>
      <vt:lpstr>Outline</vt:lpstr>
      <vt:lpstr>Motivation:  To protect the privacy of individual survey responses </vt:lpstr>
      <vt:lpstr>The Disclosure Avoidance Subsystem (DAS) implements the privacy protections for the decennial Census. </vt:lpstr>
      <vt:lpstr>The 2000 and 2010 Disclosure Avoidance Systems relied on swapping households:</vt:lpstr>
      <vt:lpstr>The 2000 and 2010 Disclosure Avoidance System operated as a filter, on the Census Edited File:</vt:lpstr>
      <vt:lpstr>The 2020 Census disclosure avoidance system will use differential privacy to defend against a reconstruction attack, </vt:lpstr>
      <vt:lpstr>The 2020 Disclosure Avoidance System also operates as a filter…  but it’s much more visible.</vt:lpstr>
      <vt:lpstr>The 2020 Disclosure Avoidance System relies on infusing formally private noise.</vt:lpstr>
      <vt:lpstr>Differentially Private Disclosure Avoidance System: Requirements</vt:lpstr>
      <vt:lpstr>Why generate a differentially private MDF?</vt:lpstr>
      <vt:lpstr>Some queries must be privacy preserving. Some queries must be exact (“invariant”)</vt:lpstr>
      <vt:lpstr>How the 2020 System Works:  High-level Overview</vt:lpstr>
      <vt:lpstr>Proposed “Top-Down” Algorithm</vt:lpstr>
      <vt:lpstr>State-level</vt:lpstr>
      <vt:lpstr>County-level</vt:lpstr>
      <vt:lpstr>Census tract-level</vt:lpstr>
      <vt:lpstr>Block-level</vt:lpstr>
      <vt:lpstr>MDF for tabulating</vt:lpstr>
      <vt:lpstr>MDF for tabulating</vt:lpstr>
      <vt:lpstr>Operational Decisions</vt:lpstr>
      <vt:lpstr>Inputs Used by the Development Team</vt:lpstr>
      <vt:lpstr>We are creating</vt:lpstr>
      <vt:lpstr>Plans for the 2018 End-to-End Test</vt:lpstr>
      <vt:lpstr>Reference</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Modernizing Disclosure Avoidance:  Report on the 2020 Disclosure Avoidance Subsystem as Implemented for the 2018 End-to-End Test (Continued)</dc:title>
  <cp:lastModifiedBy>Simson Garfinkel</cp:lastModifiedBy>
  <cp:revision>1</cp:revision>
  <dcterms:modified xsi:type="dcterms:W3CDTF">2018-01-17T13:00:12Z</dcterms:modified>
</cp:coreProperties>
</file>