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>
            <a:lvl1pPr>
              <a:defRPr b="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Body Level One…"/>
          <p:cNvSpPr/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algn="ctr">
              <a:spcBef>
                <a:spcPts val="0"/>
              </a:spcBef>
              <a:defRPr b="0" sz="44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>
              <a:spcBef>
                <a:spcPts val="0"/>
              </a:spcBef>
              <a:defRPr sz="4400"/>
            </a:lvl2pPr>
            <a:lvl3pPr indent="457200" algn="ctr">
              <a:spcBef>
                <a:spcPts val="0"/>
              </a:spcBef>
              <a:defRPr sz="4400"/>
            </a:lvl3pPr>
            <a:lvl4pPr indent="685800" algn="ctr">
              <a:spcBef>
                <a:spcPts val="0"/>
              </a:spcBef>
              <a:defRPr sz="4400"/>
            </a:lvl4pPr>
            <a:lvl5pPr indent="914400" algn="ctr">
              <a:spcBef>
                <a:spcPts val="0"/>
              </a:spcBef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ody Level On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tif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/>
          <p:nvPr>
            <p:ph type="body" idx="1"/>
          </p:nvPr>
        </p:nvSpPr>
        <p:spPr>
          <a:xfrm>
            <a:off x="457200" y="1020667"/>
            <a:ext cx="22860000" cy="11323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2pPr marL="0" indent="444500">
              <a:spcBef>
                <a:spcPts val="2500"/>
              </a:spcBef>
              <a:buSzTx/>
              <a:buNone/>
              <a:defRPr b="0">
                <a:latin typeface="+mn-lt"/>
                <a:ea typeface="+mn-ea"/>
                <a:cs typeface="+mn-cs"/>
                <a:sym typeface="Helvetica Light"/>
              </a:defRPr>
            </a:lvl2pPr>
            <a:lvl3pPr marL="0" indent="889000">
              <a:spcBef>
                <a:spcPts val="2500"/>
              </a:spcBef>
              <a:buSzTx/>
              <a:buNone/>
              <a:defRPr b="0">
                <a:latin typeface="+mn-lt"/>
                <a:ea typeface="+mn-ea"/>
                <a:cs typeface="+mn-cs"/>
                <a:sym typeface="Helvetica Light"/>
              </a:defRPr>
            </a:lvl3pPr>
            <a:lvl4pPr marL="0" indent="1333500">
              <a:spcBef>
                <a:spcPts val="2500"/>
              </a:spcBef>
              <a:buSzTx/>
              <a:buNone/>
              <a:defRPr b="0">
                <a:latin typeface="+mn-lt"/>
                <a:ea typeface="+mn-ea"/>
                <a:cs typeface="+mn-cs"/>
                <a:sym typeface="Helvetica Light"/>
              </a:defRPr>
            </a:lvl4pPr>
            <a:lvl5pPr marL="0" indent="1778000">
              <a:spcBef>
                <a:spcPts val="2500"/>
              </a:spcBef>
              <a:buSzTx/>
              <a:buNone/>
              <a:defRPr b="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rcRect l="77456" t="0" r="0" b="0"/>
          <a:stretch>
            <a:fillRect/>
          </a:stretch>
        </p:blipFill>
        <p:spPr>
          <a:xfrm>
            <a:off x="22321761" y="12342851"/>
            <a:ext cx="1585990" cy="118562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lide Number"/>
          <p:cNvSpPr/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  <p:sp>
        <p:nvSpPr>
          <p:cNvPr id="5" name="Title Text"/>
          <p:cNvSpPr/>
          <p:nvPr>
            <p:ph type="title"/>
          </p:nvPr>
        </p:nvSpPr>
        <p:spPr>
          <a:xfrm>
            <a:off x="62075" y="89325"/>
            <a:ext cx="24241989" cy="1028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</p:sldLayoutIdLst>
  <p:transition xmlns:p14="http://schemas.microsoft.com/office/powerpoint/2010/main" spd="med" advClick="1"/>
  <p:txStyles>
    <p:title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9pPr>
    </p:titleStyle>
    <p:bodyStyle>
      <a:lvl1pPr marL="0" marR="0" indent="0" algn="l" defTabSz="821531" latinLnBrk="0">
        <a:lnSpc>
          <a:spcPct val="100000"/>
        </a:lnSpc>
        <a:spcBef>
          <a:spcPts val="600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ln>
            <a:noFill/>
          </a:ln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1pPr>
      <a:lvl2pPr marL="1061861" marR="0" indent="-617361" algn="l" defTabSz="821531" latinLnBrk="0">
        <a:lnSpc>
          <a:spcPct val="100000"/>
        </a:lnSpc>
        <a:spcBef>
          <a:spcPts val="6000"/>
        </a:spcBef>
        <a:spcAft>
          <a:spcPts val="0"/>
        </a:spcAft>
        <a:buClrTx/>
        <a:buSzPct val="75000"/>
        <a:buFontTx/>
        <a:buChar char="•"/>
        <a:tabLst/>
        <a:defRPr b="1" baseline="0" cap="none" i="0" spc="0" strike="noStrike" sz="5000" u="none">
          <a:ln>
            <a:noFill/>
          </a:ln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2pPr>
      <a:lvl3pPr marL="1506361" marR="0" indent="-617361" algn="l" defTabSz="821531" latinLnBrk="0">
        <a:lnSpc>
          <a:spcPct val="100000"/>
        </a:lnSpc>
        <a:spcBef>
          <a:spcPts val="6000"/>
        </a:spcBef>
        <a:spcAft>
          <a:spcPts val="0"/>
        </a:spcAft>
        <a:buClrTx/>
        <a:buSzPct val="75000"/>
        <a:buFontTx/>
        <a:buChar char="•"/>
        <a:tabLst/>
        <a:defRPr b="1" baseline="0" cap="none" i="0" spc="0" strike="noStrike" sz="5000" u="none">
          <a:ln>
            <a:noFill/>
          </a:ln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3pPr>
      <a:lvl4pPr marL="1950861" marR="0" indent="-617361" algn="l" defTabSz="821531" latinLnBrk="0">
        <a:lnSpc>
          <a:spcPct val="100000"/>
        </a:lnSpc>
        <a:spcBef>
          <a:spcPts val="6000"/>
        </a:spcBef>
        <a:spcAft>
          <a:spcPts val="0"/>
        </a:spcAft>
        <a:buClrTx/>
        <a:buSzPct val="75000"/>
        <a:buFontTx/>
        <a:buChar char="•"/>
        <a:tabLst/>
        <a:defRPr b="1" baseline="0" cap="none" i="0" spc="0" strike="noStrike" sz="5000" u="none">
          <a:ln>
            <a:noFill/>
          </a:ln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4pPr>
      <a:lvl5pPr marL="2395361" marR="0" indent="-617361" algn="l" defTabSz="821531" latinLnBrk="0">
        <a:lnSpc>
          <a:spcPct val="100000"/>
        </a:lnSpc>
        <a:spcBef>
          <a:spcPts val="6000"/>
        </a:spcBef>
        <a:spcAft>
          <a:spcPts val="0"/>
        </a:spcAft>
        <a:buClrTx/>
        <a:buSzPct val="75000"/>
        <a:buFontTx/>
        <a:buChar char="•"/>
        <a:tabLst/>
        <a:defRPr b="1" baseline="0" cap="none" i="0" spc="0" strike="noStrike" sz="5000" u="none">
          <a:ln>
            <a:noFill/>
          </a:ln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5pPr>
      <a:lvl6pPr marL="2839861" marR="0" indent="-617361" algn="l" defTabSz="821531" latinLnBrk="0">
        <a:lnSpc>
          <a:spcPct val="100000"/>
        </a:lnSpc>
        <a:spcBef>
          <a:spcPts val="6000"/>
        </a:spcBef>
        <a:spcAft>
          <a:spcPts val="0"/>
        </a:spcAft>
        <a:buClrTx/>
        <a:buSzPct val="75000"/>
        <a:buFontTx/>
        <a:buChar char="•"/>
        <a:tabLst/>
        <a:defRPr b="1" baseline="0" cap="none" i="0" spc="0" strike="noStrike" sz="5000" u="none">
          <a:ln>
            <a:noFill/>
          </a:ln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6pPr>
      <a:lvl7pPr marL="3284361" marR="0" indent="-617361" algn="l" defTabSz="821531" latinLnBrk="0">
        <a:lnSpc>
          <a:spcPct val="100000"/>
        </a:lnSpc>
        <a:spcBef>
          <a:spcPts val="6000"/>
        </a:spcBef>
        <a:spcAft>
          <a:spcPts val="0"/>
        </a:spcAft>
        <a:buClrTx/>
        <a:buSzPct val="75000"/>
        <a:buFontTx/>
        <a:buChar char="•"/>
        <a:tabLst/>
        <a:defRPr b="1" baseline="0" cap="none" i="0" spc="0" strike="noStrike" sz="5000" u="none">
          <a:ln>
            <a:noFill/>
          </a:ln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7pPr>
      <a:lvl8pPr marL="3728861" marR="0" indent="-617361" algn="l" defTabSz="821531" latinLnBrk="0">
        <a:lnSpc>
          <a:spcPct val="100000"/>
        </a:lnSpc>
        <a:spcBef>
          <a:spcPts val="6000"/>
        </a:spcBef>
        <a:spcAft>
          <a:spcPts val="0"/>
        </a:spcAft>
        <a:buClrTx/>
        <a:buSzPct val="75000"/>
        <a:buFontTx/>
        <a:buChar char="•"/>
        <a:tabLst/>
        <a:defRPr b="1" baseline="0" cap="none" i="0" spc="0" strike="noStrike" sz="5000" u="none">
          <a:ln>
            <a:noFill/>
          </a:ln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8pPr>
      <a:lvl9pPr marL="4173361" marR="0" indent="-617361" algn="l" defTabSz="821531" latinLnBrk="0">
        <a:lnSpc>
          <a:spcPct val="100000"/>
        </a:lnSpc>
        <a:spcBef>
          <a:spcPts val="6000"/>
        </a:spcBef>
        <a:spcAft>
          <a:spcPts val="0"/>
        </a:spcAft>
        <a:buClrTx/>
        <a:buSzPct val="75000"/>
        <a:buFontTx/>
        <a:buChar char="•"/>
        <a:tabLst/>
        <a:defRPr b="1" baseline="0" cap="none" i="0" spc="0" strike="noStrike" sz="5000" u="none">
          <a:ln>
            <a:noFill/>
          </a:ln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3.tif"/><Relationship Id="rId5" Type="http://schemas.openxmlformats.org/officeDocument/2006/relationships/image" Target="../media/image13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membrance of  Data Passed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Remembrance of </a:t>
            </a:r>
            <a:br/>
            <a:r>
              <a:t>Data Passed</a:t>
            </a:r>
          </a:p>
        </p:txBody>
      </p:sp>
      <p:sp>
        <p:nvSpPr>
          <p:cNvPr id="33" name="Body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4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rcRect l="77456" t="0" r="0" b="0"/>
          <a:stretch>
            <a:fillRect/>
          </a:stretch>
        </p:blipFill>
        <p:spPr>
          <a:xfrm>
            <a:off x="21166870" y="11448882"/>
            <a:ext cx="2890709" cy="2160985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imson L. Garfinkel • Tech Reunions 2017 • 5PM - 7PM • 3-270 • June 10, 2017"/>
          <p:cNvSpPr/>
          <p:nvPr/>
        </p:nvSpPr>
        <p:spPr>
          <a:xfrm>
            <a:off x="426412" y="12773141"/>
            <a:ext cx="13728329" cy="60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642937">
              <a:defRPr sz="3000">
                <a:solidFill>
                  <a:srgbClr val="11111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Simson L. Garfinkel • Tech Reunions 2017 • 5PM - 7PM • 3-270 • June 10, 2017 </a:t>
            </a:r>
          </a:p>
        </p:txBody>
      </p:sp>
      <p:grpSp>
        <p:nvGrpSpPr>
          <p:cNvPr id="38" name="Group"/>
          <p:cNvGrpSpPr/>
          <p:nvPr/>
        </p:nvGrpSpPr>
        <p:grpSpPr>
          <a:xfrm>
            <a:off x="21161375" y="752437"/>
            <a:ext cx="2286001" cy="3287751"/>
            <a:chOff x="0" y="0"/>
            <a:chExt cx="2286000" cy="3287749"/>
          </a:xfrm>
        </p:grpSpPr>
        <p:sp>
          <p:nvSpPr>
            <p:cNvPr id="36" name="Rectangle"/>
            <p:cNvSpPr/>
            <p:nvPr/>
          </p:nvSpPr>
          <p:spPr>
            <a:xfrm>
              <a:off x="0" y="0"/>
              <a:ext cx="2286000" cy="2160985"/>
            </a:xfrm>
            <a:prstGeom prst="rect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" name="Triangle"/>
            <p:cNvSpPr/>
            <p:nvPr/>
          </p:nvSpPr>
          <p:spPr>
            <a:xfrm flipH="1" rot="10800000">
              <a:off x="1143000" y="2144749"/>
              <a:ext cx="1143000" cy="114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41936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2" name="Most drives had just a few,  but some drives had a lot of credit card numbers.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28612">
              <a:defRPr sz="4480"/>
            </a:pPr>
            <a:r>
              <a:t>Most drives had just a few, </a:t>
            </a:r>
          </a:p>
          <a:p>
            <a:pPr defTabSz="328612">
              <a:defRPr sz="4480"/>
            </a:pPr>
            <a:r>
              <a:t>but some drives had a </a:t>
            </a:r>
            <a:r>
              <a:rPr i="1"/>
              <a:t>lot</a:t>
            </a:r>
            <a:r>
              <a:t> of credit card numbers.</a:t>
            </a:r>
          </a:p>
        </p:txBody>
      </p:sp>
      <p:pic>
        <p:nvPicPr>
          <p:cNvPr id="83" name="ccn-graph1.pdf" descr="ccn-graph1.pdf"/>
          <p:cNvPicPr>
            <a:picLocks noChangeAspect="1"/>
          </p:cNvPicPr>
          <p:nvPr/>
        </p:nvPicPr>
        <p:blipFill>
          <a:blip r:embed="rId2">
            <a:extLst/>
          </a:blip>
          <a:srcRect l="0" t="0" r="0" b="21418"/>
          <a:stretch>
            <a:fillRect/>
          </a:stretch>
        </p:blipFill>
        <p:spPr>
          <a:xfrm>
            <a:off x="2525587" y="230995"/>
            <a:ext cx="18465734" cy="10728934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ccn-graph3.pdf" descr="ccn-graph3.pdf"/>
          <p:cNvPicPr>
            <a:picLocks noChangeAspect="1"/>
          </p:cNvPicPr>
          <p:nvPr/>
        </p:nvPicPr>
        <p:blipFill>
          <a:blip r:embed="rId2">
            <a:extLst/>
          </a:blip>
          <a:srcRect l="0" t="0" r="0" b="4172"/>
          <a:stretch>
            <a:fillRect/>
          </a:stretch>
        </p:blipFill>
        <p:spPr>
          <a:xfrm>
            <a:off x="2428013" y="268955"/>
            <a:ext cx="18686370" cy="13163615"/>
          </a:xfrm>
          <a:prstGeom prst="rect">
            <a:avLst/>
          </a:prstGeom>
          <a:ln w="12700"/>
        </p:spPr>
      </p:pic>
      <p:sp>
        <p:nvSpPr>
          <p:cNvPr id="86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7" name="Most drives had just a few,  but some had a lot of credit card numbers.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28612">
              <a:defRPr sz="4480"/>
            </a:pPr>
            <a:r>
              <a:t>Most drives had just a few, </a:t>
            </a:r>
          </a:p>
          <a:p>
            <a:pPr defTabSz="328612">
              <a:defRPr sz="4480"/>
            </a:pPr>
            <a:r>
              <a:t>but some had a </a:t>
            </a:r>
            <a:r>
              <a:rPr i="1"/>
              <a:t>lot</a:t>
            </a:r>
            <a:r>
              <a:t> of credit card numbers.</a:t>
            </a:r>
          </a:p>
        </p:txBody>
      </p:sp>
    </p:spTree>
  </p:cSld>
  <p:clrMapOvr>
    <a:masterClrMapping/>
  </p:clrMapOvr>
  <p:transition xmlns:p14="http://schemas.microsoft.com/office/powerpoint/2010/main" spd="fast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While tracing back the drives, we discovered Cross Drive Analysis.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b"/>
          <a:lstStyle/>
          <a:p>
            <a:pPr/>
            <a:r>
              <a:t>While tracing back the drives, we discovered Cross Drive Analysis.</a:t>
            </a:r>
          </a:p>
        </p:txBody>
      </p:sp>
      <p:pic>
        <p:nvPicPr>
          <p:cNvPr id="90" name="droppedImage.tiff" descr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90474" y="333468"/>
            <a:ext cx="17585193" cy="10328579"/>
          </a:xfrm>
          <a:prstGeom prst="rect">
            <a:avLst/>
          </a:prstGeom>
          <a:ln w="12700"/>
        </p:spPr>
      </p:pic>
      <p:sp>
        <p:nvSpPr>
          <p:cNvPr id="91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2" name="We traced 20 drives back to their former owners.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27196">
              <a:defRPr sz="5824"/>
            </a:lvl1pPr>
          </a:lstStyle>
          <a:p>
            <a:pPr/>
            <a:r>
              <a:t>We traced 20 drives back to their former owners.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5" name="Cross-Drive Correlation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27196">
              <a:defRPr sz="5824"/>
            </a:lvl1pPr>
          </a:lstStyle>
          <a:p>
            <a:pPr/>
            <a:r>
              <a:t>Cross-Drive Correlation</a:t>
            </a:r>
          </a:p>
        </p:txBody>
      </p:sp>
      <p:pic>
        <p:nvPicPr>
          <p:cNvPr id="96" name="drive-pairs-graph.jpg" descr="drive-pairs-graph.jpg"/>
          <p:cNvPicPr>
            <a:picLocks noChangeAspect="1"/>
          </p:cNvPicPr>
          <p:nvPr/>
        </p:nvPicPr>
        <p:blipFill>
          <a:blip r:embed="rId2">
            <a:extLst/>
          </a:blip>
          <a:srcRect l="0" t="16527" r="0" b="0"/>
          <a:stretch>
            <a:fillRect/>
          </a:stretch>
        </p:blipFill>
        <p:spPr>
          <a:xfrm>
            <a:off x="2401324" y="2396772"/>
            <a:ext cx="19559182" cy="111251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drive-pairs1.pdf" descr="drive-pairs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37609" y="3429000"/>
            <a:ext cx="13086611" cy="8929688"/>
          </a:xfrm>
          <a:prstGeom prst="rect">
            <a:avLst/>
          </a:prstGeom>
          <a:ln w="12700"/>
        </p:spPr>
      </p:pic>
      <p:pic>
        <p:nvPicPr>
          <p:cNvPr id="99" name="drive-pairs3.pdf" descr="drive-pairs3.pdf"/>
          <p:cNvPicPr>
            <a:picLocks noChangeAspect="1"/>
          </p:cNvPicPr>
          <p:nvPr/>
        </p:nvPicPr>
        <p:blipFill>
          <a:blip r:embed="rId3">
            <a:extLst/>
          </a:blip>
          <a:srcRect l="0" t="12607" r="0" b="0"/>
          <a:stretch>
            <a:fillRect/>
          </a:stretch>
        </p:blipFill>
        <p:spPr>
          <a:xfrm>
            <a:off x="2277077" y="1881364"/>
            <a:ext cx="19807676" cy="11811847"/>
          </a:xfrm>
          <a:prstGeom prst="rect">
            <a:avLst/>
          </a:prstGeom>
          <a:ln w="12700"/>
        </p:spPr>
      </p:pic>
      <p:sp>
        <p:nvSpPr>
          <p:cNvPr id="100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1" name="Cross-Drive Correlation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27196">
              <a:defRPr sz="5824"/>
            </a:lvl1pPr>
          </a:lstStyle>
          <a:p>
            <a:pPr/>
            <a:r>
              <a:t>Cross-Drive Correlation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algn="ctr"/>
          </a:p>
        </p:txBody>
      </p:sp>
      <p:sp>
        <p:nvSpPr>
          <p:cNvPr id="104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5" name="Harvard University, 200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6000"/>
              </a:spcBef>
              <a:defRPr sz="5000"/>
            </a:lvl1pPr>
          </a:lstStyle>
          <a:p>
            <a:pPr/>
            <a:r>
              <a:t>Harvard University, 2005</a:t>
            </a:r>
          </a:p>
        </p:txBody>
      </p:sp>
      <p:pic>
        <p:nvPicPr>
          <p:cNvPr id="106" name="Simson Garfinkel with drives on shelves.JPG" descr="Simson Garfinkel with drives on shelv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74381" y="1643992"/>
            <a:ext cx="15035238" cy="112764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2006-2015: Naval Postgraduate School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6000"/>
              </a:spcBef>
              <a:defRPr sz="5000"/>
            </a:lvl1pPr>
          </a:lstStyle>
          <a:p>
            <a:pPr/>
            <a:r>
              <a:t>2006-2015: Naval Postgraduate School</a:t>
            </a:r>
          </a:p>
        </p:txBody>
      </p:sp>
      <p:sp>
        <p:nvSpPr>
          <p:cNvPr id="109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10" name="Picture6.jpg" descr="Picture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2112" y="7456487"/>
            <a:ext cx="7320426" cy="5486401"/>
          </a:xfrm>
          <a:prstGeom prst="rect">
            <a:avLst/>
          </a:prstGeom>
          <a:ln w="12700"/>
        </p:spPr>
      </p:pic>
      <p:pic>
        <p:nvPicPr>
          <p:cNvPr id="111" name="Picture8.jpg" descr="Picture8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70940" y="7456487"/>
            <a:ext cx="7310948" cy="5486401"/>
          </a:xfrm>
          <a:prstGeom prst="rect">
            <a:avLst/>
          </a:prstGeom>
          <a:ln w="12700"/>
        </p:spPr>
      </p:pic>
      <p:pic>
        <p:nvPicPr>
          <p:cNvPr id="112" name="story.laptop.tiff" descr="story.laptop.tiff"/>
          <p:cNvPicPr>
            <a:picLocks noChangeAspect="1"/>
          </p:cNvPicPr>
          <p:nvPr/>
        </p:nvPicPr>
        <p:blipFill>
          <a:blip r:embed="rId4">
            <a:extLst/>
          </a:blip>
          <a:srcRect l="0" t="0" r="3444" b="0"/>
          <a:stretch>
            <a:fillRect/>
          </a:stretch>
        </p:blipFill>
        <p:spPr>
          <a:xfrm>
            <a:off x="3393835" y="1417051"/>
            <a:ext cx="6937098" cy="5486401"/>
          </a:xfrm>
          <a:prstGeom prst="rect">
            <a:avLst/>
          </a:prstGeom>
          <a:ln w="12700"/>
        </p:spPr>
      </p:pic>
      <p:pic>
        <p:nvPicPr>
          <p:cNvPr id="113" name="image5.png" descr="image5.png"/>
          <p:cNvPicPr>
            <a:picLocks noChangeAspect="1"/>
          </p:cNvPicPr>
          <p:nvPr/>
        </p:nvPicPr>
        <p:blipFill>
          <a:blip r:embed="rId5">
            <a:extLst/>
          </a:blip>
          <a:srcRect l="3410" t="3841" r="0" b="0"/>
          <a:stretch>
            <a:fillRect/>
          </a:stretch>
        </p:blipFill>
        <p:spPr>
          <a:xfrm>
            <a:off x="14049590" y="1417051"/>
            <a:ext cx="6953482" cy="5486401"/>
          </a:xfrm>
          <a:prstGeom prst="rect">
            <a:avLst/>
          </a:prstGeom>
          <a:ln w="12700"/>
        </p:spPr>
      </p:pic>
      <p:sp>
        <p:nvSpPr>
          <p:cNvPr id="114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algn="ctr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District Attorney filed charges against two individuals: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indent="245008" defTabSz="747593">
              <a:spcBef>
                <a:spcPts val="5400"/>
              </a:spcBef>
              <a:defRPr sz="4550"/>
            </a:pPr>
            <a:r>
              <a:t>District Attorney filed charges against two individuals:</a:t>
            </a:r>
          </a:p>
          <a:p>
            <a:pPr lvl="1" indent="661060" defTabSz="747593">
              <a:spcBef>
                <a:spcPts val="2200"/>
              </a:spcBef>
              <a:defRPr sz="4550"/>
            </a:pPr>
            <a:r>
              <a:t>Credit Card Fraud</a:t>
            </a:r>
          </a:p>
          <a:p>
            <a:pPr lvl="1" indent="661060" defTabSz="747593">
              <a:spcBef>
                <a:spcPts val="2200"/>
              </a:spcBef>
              <a:defRPr sz="4550"/>
            </a:pPr>
            <a:r>
              <a:t>Possession of materials to commit credit card fraud.</a:t>
            </a:r>
          </a:p>
          <a:p>
            <a:pPr indent="245008" defTabSz="747593">
              <a:spcBef>
                <a:spcPts val="5400"/>
              </a:spcBef>
              <a:defRPr sz="4550"/>
            </a:pPr>
          </a:p>
          <a:p>
            <a:pPr indent="245008" defTabSz="747593">
              <a:spcBef>
                <a:spcPts val="5400"/>
              </a:spcBef>
              <a:defRPr sz="4550"/>
            </a:pPr>
          </a:p>
          <a:p>
            <a:pPr indent="245008" defTabSz="747593">
              <a:spcBef>
                <a:spcPts val="5400"/>
              </a:spcBef>
              <a:defRPr sz="4550"/>
            </a:pPr>
            <a:r>
              <a:t>Defendants:</a:t>
            </a:r>
          </a:p>
          <a:p>
            <a:pPr lvl="1" indent="661060" defTabSz="747593">
              <a:spcBef>
                <a:spcPts val="2200"/>
              </a:spcBef>
              <a:defRPr sz="4550"/>
            </a:pPr>
            <a:r>
              <a:t>Arrested with a computer.</a:t>
            </a:r>
          </a:p>
          <a:p>
            <a:pPr lvl="1" indent="661060" defTabSz="747593">
              <a:spcBef>
                <a:spcPts val="2200"/>
              </a:spcBef>
              <a:defRPr sz="4550"/>
            </a:pPr>
            <a:r>
              <a:t>Expected to argue that defends were unsophisticated and lacked knowledge.</a:t>
            </a:r>
          </a:p>
          <a:p>
            <a:pPr indent="245008" defTabSz="747593">
              <a:spcBef>
                <a:spcPts val="5400"/>
              </a:spcBef>
              <a:defRPr sz="4550"/>
            </a:pPr>
            <a:r>
              <a:t>Examiner given 250GiB drive </a:t>
            </a:r>
            <a:r>
              <a:rPr i="1"/>
              <a:t>the day before preliminary hearing.</a:t>
            </a:r>
            <a:endParaRPr i="1"/>
          </a:p>
          <a:p>
            <a:pPr lvl="1" indent="661060" defTabSz="747593">
              <a:spcBef>
                <a:spcPts val="2200"/>
              </a:spcBef>
              <a:defRPr sz="4550"/>
            </a:pPr>
            <a:r>
              <a:t>Typically, it would take several days to conduct a proper forensic investigation.</a:t>
            </a:r>
          </a:p>
        </p:txBody>
      </p:sp>
      <p:sp>
        <p:nvSpPr>
          <p:cNvPr id="117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8" name="City of San Luis Obispo Police Department, Spring 20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27196">
              <a:defRPr sz="5824"/>
            </a:lvl1pPr>
          </a:lstStyle>
          <a:p>
            <a:pPr/>
            <a:r>
              <a:t>City of San Luis Obispo Police Department, Spring 2010</a:t>
            </a:r>
          </a:p>
        </p:txBody>
      </p:sp>
      <p:pic>
        <p:nvPicPr>
          <p:cNvPr id="119" name="San_Luis_Obispo_ca_seal.png" descr="San_Luis_Obispo_ca_se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95049" y="1613169"/>
            <a:ext cx="3985639" cy="3985640"/>
          </a:xfrm>
          <a:prstGeom prst="rect">
            <a:avLst/>
          </a:prstGeom>
          <a:ln w="12700"/>
        </p:spPr>
      </p:pic>
      <p:grpSp>
        <p:nvGrpSpPr>
          <p:cNvPr id="123" name="Group"/>
          <p:cNvGrpSpPr/>
          <p:nvPr/>
        </p:nvGrpSpPr>
        <p:grpSpPr>
          <a:xfrm>
            <a:off x="5852089" y="4002300"/>
            <a:ext cx="13063308" cy="2860949"/>
            <a:chOff x="0" y="0"/>
            <a:chExt cx="13063306" cy="2860947"/>
          </a:xfrm>
        </p:grpSpPr>
        <p:pic>
          <p:nvPicPr>
            <p:cNvPr id="120" name="HsTZSDw4avx.png" descr="HsTZSDw4avx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536656" cy="2858093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pic>
          <p:nvPicPr>
            <p:cNvPr id="121" name="HsTZSDw4avx.png" descr="HsTZSDw4avx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996640" y="2855"/>
              <a:ext cx="4536656" cy="2858093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pic>
          <p:nvPicPr>
            <p:cNvPr id="122" name="images%3Fq%3Ddell%2Bcomputer%26um%3D1%26hl%3Den%26client%3Dsafari%26sa%3DN%26rls%3Den%26biw%3D1021%26bih%3D920%26tbs%3Disch-1&amp;um=1&amp;itbs=1&amp;iact=hc&amp;vpx=474&amp;vpy=108&amp;dur=755&amp;hovh=212&amp;hovw=238&amp;tx=81&amp;ty=96&amp;.png" descr="images%3Fq%3Ddell%2Bcomputer%26um%3D1%26hl%3Den%26client%3Dsafari%26sa%3DN%26rls%3Den%26biw%3D1021%26bih%3D920%26tbs%3Disch-1&amp;um=1&amp;itbs=1&amp;iact=hc&amp;vpx=474&amp;vpy=108&amp;dur=755&amp;hovh=212&amp;hovw=238&amp;tx=81&amp;ty=96&amp;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2909" t="0" r="4204" b="2353"/>
            <a:stretch>
              <a:fillRect/>
            </a:stretch>
          </p:blipFill>
          <p:spPr>
            <a:xfrm>
              <a:off x="10085950" y="2855"/>
              <a:ext cx="2977357" cy="2788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69" y="0"/>
                  </a:moveTo>
                  <a:lnTo>
                    <a:pt x="7115" y="22"/>
                  </a:lnTo>
                  <a:cubicBezTo>
                    <a:pt x="5435" y="33"/>
                    <a:pt x="4391" y="55"/>
                    <a:pt x="4794" y="74"/>
                  </a:cubicBezTo>
                  <a:cubicBezTo>
                    <a:pt x="5743" y="117"/>
                    <a:pt x="5847" y="157"/>
                    <a:pt x="5646" y="394"/>
                  </a:cubicBezTo>
                  <a:cubicBezTo>
                    <a:pt x="5527" y="534"/>
                    <a:pt x="5344" y="572"/>
                    <a:pt x="4811" y="563"/>
                  </a:cubicBezTo>
                  <a:cubicBezTo>
                    <a:pt x="4222" y="553"/>
                    <a:pt x="4121" y="576"/>
                    <a:pt x="4080" y="744"/>
                  </a:cubicBezTo>
                  <a:cubicBezTo>
                    <a:pt x="4045" y="885"/>
                    <a:pt x="3941" y="938"/>
                    <a:pt x="3700" y="938"/>
                  </a:cubicBezTo>
                  <a:cubicBezTo>
                    <a:pt x="3517" y="938"/>
                    <a:pt x="3328" y="980"/>
                    <a:pt x="3277" y="1030"/>
                  </a:cubicBezTo>
                  <a:cubicBezTo>
                    <a:pt x="3099" y="1204"/>
                    <a:pt x="2369" y="1241"/>
                    <a:pt x="2246" y="1082"/>
                  </a:cubicBezTo>
                  <a:cubicBezTo>
                    <a:pt x="2146" y="954"/>
                    <a:pt x="2108" y="955"/>
                    <a:pt x="1972" y="1085"/>
                  </a:cubicBezTo>
                  <a:cubicBezTo>
                    <a:pt x="1811" y="1240"/>
                    <a:pt x="1321" y="1203"/>
                    <a:pt x="1221" y="1030"/>
                  </a:cubicBezTo>
                  <a:cubicBezTo>
                    <a:pt x="1192" y="980"/>
                    <a:pt x="993" y="938"/>
                    <a:pt x="780" y="938"/>
                  </a:cubicBezTo>
                  <a:cubicBezTo>
                    <a:pt x="396" y="938"/>
                    <a:pt x="394" y="939"/>
                    <a:pt x="544" y="1184"/>
                  </a:cubicBezTo>
                  <a:cubicBezTo>
                    <a:pt x="681" y="1407"/>
                    <a:pt x="680" y="1444"/>
                    <a:pt x="533" y="1574"/>
                  </a:cubicBezTo>
                  <a:cubicBezTo>
                    <a:pt x="444" y="1653"/>
                    <a:pt x="300" y="1718"/>
                    <a:pt x="213" y="1719"/>
                  </a:cubicBezTo>
                  <a:cubicBezTo>
                    <a:pt x="86" y="1720"/>
                    <a:pt x="52" y="1864"/>
                    <a:pt x="29" y="2460"/>
                  </a:cubicBezTo>
                  <a:lnTo>
                    <a:pt x="0" y="3195"/>
                  </a:lnTo>
                  <a:lnTo>
                    <a:pt x="369" y="3293"/>
                  </a:lnTo>
                  <a:cubicBezTo>
                    <a:pt x="661" y="3370"/>
                    <a:pt x="746" y="3447"/>
                    <a:pt x="769" y="3653"/>
                  </a:cubicBezTo>
                  <a:cubicBezTo>
                    <a:pt x="784" y="3796"/>
                    <a:pt x="840" y="4005"/>
                    <a:pt x="893" y="4120"/>
                  </a:cubicBezTo>
                  <a:cubicBezTo>
                    <a:pt x="951" y="4246"/>
                    <a:pt x="978" y="5470"/>
                    <a:pt x="962" y="7201"/>
                  </a:cubicBezTo>
                  <a:lnTo>
                    <a:pt x="936" y="10070"/>
                  </a:lnTo>
                  <a:lnTo>
                    <a:pt x="717" y="10104"/>
                  </a:lnTo>
                  <a:cubicBezTo>
                    <a:pt x="546" y="10129"/>
                    <a:pt x="495" y="10204"/>
                    <a:pt x="495" y="10442"/>
                  </a:cubicBezTo>
                  <a:cubicBezTo>
                    <a:pt x="495" y="10728"/>
                    <a:pt x="521" y="10746"/>
                    <a:pt x="881" y="10746"/>
                  </a:cubicBezTo>
                  <a:cubicBezTo>
                    <a:pt x="1255" y="10746"/>
                    <a:pt x="1266" y="10736"/>
                    <a:pt x="1296" y="10356"/>
                  </a:cubicBezTo>
                  <a:cubicBezTo>
                    <a:pt x="1319" y="10053"/>
                    <a:pt x="1369" y="9965"/>
                    <a:pt x="1512" y="9965"/>
                  </a:cubicBezTo>
                  <a:cubicBezTo>
                    <a:pt x="1644" y="9965"/>
                    <a:pt x="1730" y="10087"/>
                    <a:pt x="1817" y="10402"/>
                  </a:cubicBezTo>
                  <a:cubicBezTo>
                    <a:pt x="1883" y="10643"/>
                    <a:pt x="1915" y="10866"/>
                    <a:pt x="1886" y="10897"/>
                  </a:cubicBezTo>
                  <a:cubicBezTo>
                    <a:pt x="1857" y="10928"/>
                    <a:pt x="1908" y="11045"/>
                    <a:pt x="2001" y="11155"/>
                  </a:cubicBezTo>
                  <a:cubicBezTo>
                    <a:pt x="2158" y="11340"/>
                    <a:pt x="2159" y="11361"/>
                    <a:pt x="2010" y="11450"/>
                  </a:cubicBezTo>
                  <a:cubicBezTo>
                    <a:pt x="1889" y="11522"/>
                    <a:pt x="1951" y="11551"/>
                    <a:pt x="2260" y="11564"/>
                  </a:cubicBezTo>
                  <a:cubicBezTo>
                    <a:pt x="2487" y="11574"/>
                    <a:pt x="2722" y="11543"/>
                    <a:pt x="2781" y="11493"/>
                  </a:cubicBezTo>
                  <a:cubicBezTo>
                    <a:pt x="2994" y="11316"/>
                    <a:pt x="3445" y="11257"/>
                    <a:pt x="3593" y="11389"/>
                  </a:cubicBezTo>
                  <a:cubicBezTo>
                    <a:pt x="3713" y="11495"/>
                    <a:pt x="3756" y="11487"/>
                    <a:pt x="3832" y="11343"/>
                  </a:cubicBezTo>
                  <a:cubicBezTo>
                    <a:pt x="3955" y="11109"/>
                    <a:pt x="4202" y="11120"/>
                    <a:pt x="4503" y="11377"/>
                  </a:cubicBezTo>
                  <a:cubicBezTo>
                    <a:pt x="4742" y="11580"/>
                    <a:pt x="4743" y="11587"/>
                    <a:pt x="4558" y="11739"/>
                  </a:cubicBezTo>
                  <a:cubicBezTo>
                    <a:pt x="4454" y="11825"/>
                    <a:pt x="4401" y="11896"/>
                    <a:pt x="4443" y="11896"/>
                  </a:cubicBezTo>
                  <a:cubicBezTo>
                    <a:pt x="4485" y="11896"/>
                    <a:pt x="4407" y="12039"/>
                    <a:pt x="4267" y="12216"/>
                  </a:cubicBezTo>
                  <a:cubicBezTo>
                    <a:pt x="4128" y="12393"/>
                    <a:pt x="4039" y="12585"/>
                    <a:pt x="4071" y="12640"/>
                  </a:cubicBezTo>
                  <a:cubicBezTo>
                    <a:pt x="4103" y="12696"/>
                    <a:pt x="3996" y="12796"/>
                    <a:pt x="3832" y="12862"/>
                  </a:cubicBezTo>
                  <a:cubicBezTo>
                    <a:pt x="3621" y="12947"/>
                    <a:pt x="3539" y="13042"/>
                    <a:pt x="3553" y="13194"/>
                  </a:cubicBezTo>
                  <a:cubicBezTo>
                    <a:pt x="3570" y="13381"/>
                    <a:pt x="3511" y="13412"/>
                    <a:pt x="3061" y="13440"/>
                  </a:cubicBezTo>
                  <a:cubicBezTo>
                    <a:pt x="2633" y="13466"/>
                    <a:pt x="2548" y="13503"/>
                    <a:pt x="2548" y="13667"/>
                  </a:cubicBezTo>
                  <a:cubicBezTo>
                    <a:pt x="2548" y="13776"/>
                    <a:pt x="2503" y="13895"/>
                    <a:pt x="2447" y="13932"/>
                  </a:cubicBezTo>
                  <a:cubicBezTo>
                    <a:pt x="2392" y="13968"/>
                    <a:pt x="2361" y="14060"/>
                    <a:pt x="2375" y="14135"/>
                  </a:cubicBezTo>
                  <a:cubicBezTo>
                    <a:pt x="2390" y="14209"/>
                    <a:pt x="2291" y="14373"/>
                    <a:pt x="2157" y="14497"/>
                  </a:cubicBezTo>
                  <a:cubicBezTo>
                    <a:pt x="1926" y="14711"/>
                    <a:pt x="1925" y="14719"/>
                    <a:pt x="2125" y="14660"/>
                  </a:cubicBezTo>
                  <a:cubicBezTo>
                    <a:pt x="2260" y="14621"/>
                    <a:pt x="2368" y="14655"/>
                    <a:pt x="2419" y="14753"/>
                  </a:cubicBezTo>
                  <a:cubicBezTo>
                    <a:pt x="2463" y="14837"/>
                    <a:pt x="2676" y="14922"/>
                    <a:pt x="2891" y="14940"/>
                  </a:cubicBezTo>
                  <a:cubicBezTo>
                    <a:pt x="3210" y="14968"/>
                    <a:pt x="3286" y="15016"/>
                    <a:pt x="3311" y="15208"/>
                  </a:cubicBezTo>
                  <a:cubicBezTo>
                    <a:pt x="3335" y="15389"/>
                    <a:pt x="3406" y="15441"/>
                    <a:pt x="3622" y="15441"/>
                  </a:cubicBezTo>
                  <a:cubicBezTo>
                    <a:pt x="3850" y="15441"/>
                    <a:pt x="3908" y="15392"/>
                    <a:pt x="3933" y="15174"/>
                  </a:cubicBezTo>
                  <a:cubicBezTo>
                    <a:pt x="3964" y="14907"/>
                    <a:pt x="3972" y="14905"/>
                    <a:pt x="4886" y="14897"/>
                  </a:cubicBezTo>
                  <a:cubicBezTo>
                    <a:pt x="5766" y="14890"/>
                    <a:pt x="5807" y="14900"/>
                    <a:pt x="5822" y="15118"/>
                  </a:cubicBezTo>
                  <a:cubicBezTo>
                    <a:pt x="5830" y="15244"/>
                    <a:pt x="5801" y="15371"/>
                    <a:pt x="5756" y="15401"/>
                  </a:cubicBezTo>
                  <a:cubicBezTo>
                    <a:pt x="5710" y="15432"/>
                    <a:pt x="5700" y="15504"/>
                    <a:pt x="5733" y="15561"/>
                  </a:cubicBezTo>
                  <a:cubicBezTo>
                    <a:pt x="5836" y="15739"/>
                    <a:pt x="5473" y="16072"/>
                    <a:pt x="5243" y="16010"/>
                  </a:cubicBezTo>
                  <a:cubicBezTo>
                    <a:pt x="5089" y="15969"/>
                    <a:pt x="5029" y="16004"/>
                    <a:pt x="5021" y="16142"/>
                  </a:cubicBezTo>
                  <a:cubicBezTo>
                    <a:pt x="5015" y="16246"/>
                    <a:pt x="4986" y="16443"/>
                    <a:pt x="4955" y="16582"/>
                  </a:cubicBezTo>
                  <a:cubicBezTo>
                    <a:pt x="4924" y="16721"/>
                    <a:pt x="4933" y="16886"/>
                    <a:pt x="4975" y="16948"/>
                  </a:cubicBezTo>
                  <a:cubicBezTo>
                    <a:pt x="5042" y="17046"/>
                    <a:pt x="5053" y="17271"/>
                    <a:pt x="4995" y="17348"/>
                  </a:cubicBezTo>
                  <a:cubicBezTo>
                    <a:pt x="4985" y="17362"/>
                    <a:pt x="4961" y="17448"/>
                    <a:pt x="4944" y="17541"/>
                  </a:cubicBezTo>
                  <a:cubicBezTo>
                    <a:pt x="4922" y="17663"/>
                    <a:pt x="4985" y="17714"/>
                    <a:pt x="5165" y="17714"/>
                  </a:cubicBezTo>
                  <a:cubicBezTo>
                    <a:pt x="5306" y="17714"/>
                    <a:pt x="5494" y="17810"/>
                    <a:pt x="5589" y="17935"/>
                  </a:cubicBezTo>
                  <a:cubicBezTo>
                    <a:pt x="5682" y="18058"/>
                    <a:pt x="5795" y="18151"/>
                    <a:pt x="5839" y="18141"/>
                  </a:cubicBezTo>
                  <a:cubicBezTo>
                    <a:pt x="5918" y="18122"/>
                    <a:pt x="6117" y="18191"/>
                    <a:pt x="6504" y="18368"/>
                  </a:cubicBezTo>
                  <a:cubicBezTo>
                    <a:pt x="6612" y="18418"/>
                    <a:pt x="6788" y="18473"/>
                    <a:pt x="6896" y="18491"/>
                  </a:cubicBezTo>
                  <a:cubicBezTo>
                    <a:pt x="7003" y="18510"/>
                    <a:pt x="7096" y="18580"/>
                    <a:pt x="7103" y="18651"/>
                  </a:cubicBezTo>
                  <a:cubicBezTo>
                    <a:pt x="7110" y="18722"/>
                    <a:pt x="7128" y="18817"/>
                    <a:pt x="7143" y="18860"/>
                  </a:cubicBezTo>
                  <a:cubicBezTo>
                    <a:pt x="7158" y="18903"/>
                    <a:pt x="7173" y="19008"/>
                    <a:pt x="7178" y="19094"/>
                  </a:cubicBezTo>
                  <a:cubicBezTo>
                    <a:pt x="7186" y="19221"/>
                    <a:pt x="7413" y="19261"/>
                    <a:pt x="8379" y="19303"/>
                  </a:cubicBezTo>
                  <a:cubicBezTo>
                    <a:pt x="9523" y="19353"/>
                    <a:pt x="9581" y="19367"/>
                    <a:pt x="9858" y="19651"/>
                  </a:cubicBezTo>
                  <a:cubicBezTo>
                    <a:pt x="10040" y="19837"/>
                    <a:pt x="10171" y="19903"/>
                    <a:pt x="10213" y="19832"/>
                  </a:cubicBezTo>
                  <a:cubicBezTo>
                    <a:pt x="10298" y="19685"/>
                    <a:pt x="10978" y="19687"/>
                    <a:pt x="11117" y="19835"/>
                  </a:cubicBezTo>
                  <a:cubicBezTo>
                    <a:pt x="11180" y="19903"/>
                    <a:pt x="11821" y="19974"/>
                    <a:pt x="12674" y="20007"/>
                  </a:cubicBezTo>
                  <a:lnTo>
                    <a:pt x="14126" y="20066"/>
                  </a:lnTo>
                  <a:lnTo>
                    <a:pt x="14601" y="20518"/>
                  </a:lnTo>
                  <a:lnTo>
                    <a:pt x="15076" y="20973"/>
                  </a:lnTo>
                  <a:lnTo>
                    <a:pt x="16524" y="20973"/>
                  </a:lnTo>
                  <a:cubicBezTo>
                    <a:pt x="17898" y="20973"/>
                    <a:pt x="17982" y="20984"/>
                    <a:pt x="18122" y="21197"/>
                  </a:cubicBezTo>
                  <a:cubicBezTo>
                    <a:pt x="18230" y="21362"/>
                    <a:pt x="18303" y="21393"/>
                    <a:pt x="18395" y="21314"/>
                  </a:cubicBezTo>
                  <a:cubicBezTo>
                    <a:pt x="18469" y="21251"/>
                    <a:pt x="18605" y="21244"/>
                    <a:pt x="18718" y="21293"/>
                  </a:cubicBezTo>
                  <a:cubicBezTo>
                    <a:pt x="18825" y="21339"/>
                    <a:pt x="19075" y="21378"/>
                    <a:pt x="19274" y="21382"/>
                  </a:cubicBezTo>
                  <a:cubicBezTo>
                    <a:pt x="19472" y="21386"/>
                    <a:pt x="19664" y="21438"/>
                    <a:pt x="19697" y="21495"/>
                  </a:cubicBezTo>
                  <a:cubicBezTo>
                    <a:pt x="19730" y="21553"/>
                    <a:pt x="20055" y="21600"/>
                    <a:pt x="20422" y="21600"/>
                  </a:cubicBezTo>
                  <a:lnTo>
                    <a:pt x="21090" y="21600"/>
                  </a:lnTo>
                  <a:lnTo>
                    <a:pt x="21157" y="21222"/>
                  </a:lnTo>
                  <a:cubicBezTo>
                    <a:pt x="21200" y="20974"/>
                    <a:pt x="21289" y="20826"/>
                    <a:pt x="21413" y="20791"/>
                  </a:cubicBezTo>
                  <a:cubicBezTo>
                    <a:pt x="21576" y="20746"/>
                    <a:pt x="21600" y="20643"/>
                    <a:pt x="21600" y="20032"/>
                  </a:cubicBezTo>
                  <a:cubicBezTo>
                    <a:pt x="21600" y="19500"/>
                    <a:pt x="21563" y="19311"/>
                    <a:pt x="21453" y="19266"/>
                  </a:cubicBezTo>
                  <a:cubicBezTo>
                    <a:pt x="21362" y="19229"/>
                    <a:pt x="21306" y="19068"/>
                    <a:pt x="21306" y="18842"/>
                  </a:cubicBezTo>
                  <a:cubicBezTo>
                    <a:pt x="21306" y="18643"/>
                    <a:pt x="21265" y="18453"/>
                    <a:pt x="21211" y="18418"/>
                  </a:cubicBezTo>
                  <a:cubicBezTo>
                    <a:pt x="21158" y="18382"/>
                    <a:pt x="21113" y="18011"/>
                    <a:pt x="21113" y="17597"/>
                  </a:cubicBezTo>
                  <a:cubicBezTo>
                    <a:pt x="21113" y="16857"/>
                    <a:pt x="21105" y="16841"/>
                    <a:pt x="20794" y="16644"/>
                  </a:cubicBezTo>
                  <a:cubicBezTo>
                    <a:pt x="20407" y="16398"/>
                    <a:pt x="20274" y="16372"/>
                    <a:pt x="19991" y="16487"/>
                  </a:cubicBezTo>
                  <a:cubicBezTo>
                    <a:pt x="19847" y="16545"/>
                    <a:pt x="19606" y="16518"/>
                    <a:pt x="19294" y="16410"/>
                  </a:cubicBezTo>
                  <a:cubicBezTo>
                    <a:pt x="19031" y="16319"/>
                    <a:pt x="18750" y="16222"/>
                    <a:pt x="18669" y="16195"/>
                  </a:cubicBezTo>
                  <a:cubicBezTo>
                    <a:pt x="18588" y="16167"/>
                    <a:pt x="18440" y="16136"/>
                    <a:pt x="18338" y="16124"/>
                  </a:cubicBezTo>
                  <a:cubicBezTo>
                    <a:pt x="18236" y="16112"/>
                    <a:pt x="18098" y="16022"/>
                    <a:pt x="18033" y="15927"/>
                  </a:cubicBezTo>
                  <a:cubicBezTo>
                    <a:pt x="17957" y="15816"/>
                    <a:pt x="17774" y="15755"/>
                    <a:pt x="17526" y="15755"/>
                  </a:cubicBezTo>
                  <a:cubicBezTo>
                    <a:pt x="17040" y="15755"/>
                    <a:pt x="16980" y="15692"/>
                    <a:pt x="17172" y="15380"/>
                  </a:cubicBezTo>
                  <a:cubicBezTo>
                    <a:pt x="17312" y="15152"/>
                    <a:pt x="17310" y="15131"/>
                    <a:pt x="17160" y="15131"/>
                  </a:cubicBezTo>
                  <a:cubicBezTo>
                    <a:pt x="17070" y="15131"/>
                    <a:pt x="17019" y="15170"/>
                    <a:pt x="17048" y="15220"/>
                  </a:cubicBezTo>
                  <a:cubicBezTo>
                    <a:pt x="17129" y="15361"/>
                    <a:pt x="16741" y="15685"/>
                    <a:pt x="16573" y="15617"/>
                  </a:cubicBezTo>
                  <a:cubicBezTo>
                    <a:pt x="16490" y="15583"/>
                    <a:pt x="16423" y="15462"/>
                    <a:pt x="16423" y="15349"/>
                  </a:cubicBezTo>
                  <a:cubicBezTo>
                    <a:pt x="16423" y="15203"/>
                    <a:pt x="16344" y="15133"/>
                    <a:pt x="16152" y="15109"/>
                  </a:cubicBezTo>
                  <a:cubicBezTo>
                    <a:pt x="15832" y="15070"/>
                    <a:pt x="15829" y="14892"/>
                    <a:pt x="16147" y="14811"/>
                  </a:cubicBezTo>
                  <a:cubicBezTo>
                    <a:pt x="16316" y="14768"/>
                    <a:pt x="16374" y="14680"/>
                    <a:pt x="16377" y="14454"/>
                  </a:cubicBezTo>
                  <a:cubicBezTo>
                    <a:pt x="16379" y="14284"/>
                    <a:pt x="16443" y="14133"/>
                    <a:pt x="16524" y="14107"/>
                  </a:cubicBezTo>
                  <a:cubicBezTo>
                    <a:pt x="16602" y="14081"/>
                    <a:pt x="16790" y="13938"/>
                    <a:pt x="16941" y="13787"/>
                  </a:cubicBezTo>
                  <a:lnTo>
                    <a:pt x="17218" y="13513"/>
                  </a:lnTo>
                  <a:lnTo>
                    <a:pt x="16990" y="13455"/>
                  </a:lnTo>
                  <a:cubicBezTo>
                    <a:pt x="16783" y="13401"/>
                    <a:pt x="16767" y="13347"/>
                    <a:pt x="16795" y="12828"/>
                  </a:cubicBezTo>
                  <a:cubicBezTo>
                    <a:pt x="16811" y="12516"/>
                    <a:pt x="16865" y="12104"/>
                    <a:pt x="16913" y="11912"/>
                  </a:cubicBezTo>
                  <a:cubicBezTo>
                    <a:pt x="16972" y="11673"/>
                    <a:pt x="16961" y="11498"/>
                    <a:pt x="16881" y="11358"/>
                  </a:cubicBezTo>
                  <a:cubicBezTo>
                    <a:pt x="16785" y="11189"/>
                    <a:pt x="16794" y="11129"/>
                    <a:pt x="16936" y="11017"/>
                  </a:cubicBezTo>
                  <a:cubicBezTo>
                    <a:pt x="17091" y="10894"/>
                    <a:pt x="17093" y="10865"/>
                    <a:pt x="16956" y="10743"/>
                  </a:cubicBezTo>
                  <a:cubicBezTo>
                    <a:pt x="16776" y="10584"/>
                    <a:pt x="16791" y="9741"/>
                    <a:pt x="16973" y="9778"/>
                  </a:cubicBezTo>
                  <a:cubicBezTo>
                    <a:pt x="17044" y="9792"/>
                    <a:pt x="17111" y="9533"/>
                    <a:pt x="17154" y="9074"/>
                  </a:cubicBezTo>
                  <a:cubicBezTo>
                    <a:pt x="17192" y="8673"/>
                    <a:pt x="17265" y="8321"/>
                    <a:pt x="17313" y="8289"/>
                  </a:cubicBezTo>
                  <a:cubicBezTo>
                    <a:pt x="17361" y="8258"/>
                    <a:pt x="17399" y="8068"/>
                    <a:pt x="17399" y="7868"/>
                  </a:cubicBezTo>
                  <a:cubicBezTo>
                    <a:pt x="17399" y="7642"/>
                    <a:pt x="17455" y="7484"/>
                    <a:pt x="17546" y="7447"/>
                  </a:cubicBezTo>
                  <a:cubicBezTo>
                    <a:pt x="17628" y="7413"/>
                    <a:pt x="17693" y="7256"/>
                    <a:pt x="17693" y="7090"/>
                  </a:cubicBezTo>
                  <a:cubicBezTo>
                    <a:pt x="17693" y="6864"/>
                    <a:pt x="17640" y="6790"/>
                    <a:pt x="17471" y="6764"/>
                  </a:cubicBezTo>
                  <a:cubicBezTo>
                    <a:pt x="17278" y="6735"/>
                    <a:pt x="17254" y="6673"/>
                    <a:pt x="17267" y="6260"/>
                  </a:cubicBezTo>
                  <a:cubicBezTo>
                    <a:pt x="17299" y="5239"/>
                    <a:pt x="17548" y="4672"/>
                    <a:pt x="17716" y="5236"/>
                  </a:cubicBezTo>
                  <a:cubicBezTo>
                    <a:pt x="17756" y="5371"/>
                    <a:pt x="17769" y="5191"/>
                    <a:pt x="17748" y="4827"/>
                  </a:cubicBezTo>
                  <a:cubicBezTo>
                    <a:pt x="17726" y="4453"/>
                    <a:pt x="17754" y="4145"/>
                    <a:pt x="17811" y="4108"/>
                  </a:cubicBezTo>
                  <a:cubicBezTo>
                    <a:pt x="17865" y="4072"/>
                    <a:pt x="17886" y="3885"/>
                    <a:pt x="17857" y="3693"/>
                  </a:cubicBezTo>
                  <a:cubicBezTo>
                    <a:pt x="17828" y="3500"/>
                    <a:pt x="17844" y="3317"/>
                    <a:pt x="17894" y="3284"/>
                  </a:cubicBezTo>
                  <a:cubicBezTo>
                    <a:pt x="17945" y="3251"/>
                    <a:pt x="17987" y="2895"/>
                    <a:pt x="17987" y="2497"/>
                  </a:cubicBezTo>
                  <a:lnTo>
                    <a:pt x="17987" y="1774"/>
                  </a:lnTo>
                  <a:lnTo>
                    <a:pt x="16455" y="1774"/>
                  </a:lnTo>
                  <a:cubicBezTo>
                    <a:pt x="14834" y="1774"/>
                    <a:pt x="13767" y="1912"/>
                    <a:pt x="13587" y="2143"/>
                  </a:cubicBezTo>
                  <a:cubicBezTo>
                    <a:pt x="13509" y="2244"/>
                    <a:pt x="13506" y="2340"/>
                    <a:pt x="13581" y="2491"/>
                  </a:cubicBezTo>
                  <a:cubicBezTo>
                    <a:pt x="13647" y="2623"/>
                    <a:pt x="13652" y="2722"/>
                    <a:pt x="13593" y="2761"/>
                  </a:cubicBezTo>
                  <a:cubicBezTo>
                    <a:pt x="13534" y="2800"/>
                    <a:pt x="13533" y="2919"/>
                    <a:pt x="13590" y="3078"/>
                  </a:cubicBezTo>
                  <a:cubicBezTo>
                    <a:pt x="13640" y="3217"/>
                    <a:pt x="13645" y="3354"/>
                    <a:pt x="13601" y="3382"/>
                  </a:cubicBezTo>
                  <a:cubicBezTo>
                    <a:pt x="13503" y="3447"/>
                    <a:pt x="13346" y="7871"/>
                    <a:pt x="13383" y="9562"/>
                  </a:cubicBezTo>
                  <a:lnTo>
                    <a:pt x="13411" y="10826"/>
                  </a:lnTo>
                  <a:lnTo>
                    <a:pt x="13109" y="10986"/>
                  </a:lnTo>
                  <a:cubicBezTo>
                    <a:pt x="12939" y="11077"/>
                    <a:pt x="12783" y="11105"/>
                    <a:pt x="12752" y="11051"/>
                  </a:cubicBezTo>
                  <a:cubicBezTo>
                    <a:pt x="12722" y="10998"/>
                    <a:pt x="12606" y="10955"/>
                    <a:pt x="12493" y="10955"/>
                  </a:cubicBezTo>
                  <a:cubicBezTo>
                    <a:pt x="12380" y="10955"/>
                    <a:pt x="12314" y="10988"/>
                    <a:pt x="12349" y="11026"/>
                  </a:cubicBezTo>
                  <a:cubicBezTo>
                    <a:pt x="12384" y="11064"/>
                    <a:pt x="12366" y="11155"/>
                    <a:pt x="12306" y="11232"/>
                  </a:cubicBezTo>
                  <a:cubicBezTo>
                    <a:pt x="12229" y="11331"/>
                    <a:pt x="11927" y="11373"/>
                    <a:pt x="11275" y="11373"/>
                  </a:cubicBezTo>
                  <a:cubicBezTo>
                    <a:pt x="10302" y="11373"/>
                    <a:pt x="9083" y="11532"/>
                    <a:pt x="8747" y="11702"/>
                  </a:cubicBezTo>
                  <a:cubicBezTo>
                    <a:pt x="8637" y="11758"/>
                    <a:pt x="8328" y="11788"/>
                    <a:pt x="8062" y="11770"/>
                  </a:cubicBezTo>
                  <a:cubicBezTo>
                    <a:pt x="7582" y="11738"/>
                    <a:pt x="7579" y="11738"/>
                    <a:pt x="7549" y="11355"/>
                  </a:cubicBezTo>
                  <a:cubicBezTo>
                    <a:pt x="7533" y="11143"/>
                    <a:pt x="7589" y="10825"/>
                    <a:pt x="7673" y="10651"/>
                  </a:cubicBezTo>
                  <a:cubicBezTo>
                    <a:pt x="7809" y="10370"/>
                    <a:pt x="7854" y="10349"/>
                    <a:pt x="8076" y="10439"/>
                  </a:cubicBezTo>
                  <a:cubicBezTo>
                    <a:pt x="8402" y="10571"/>
                    <a:pt x="8732" y="10566"/>
                    <a:pt x="8655" y="10433"/>
                  </a:cubicBezTo>
                  <a:cubicBezTo>
                    <a:pt x="8563" y="10273"/>
                    <a:pt x="8900" y="10176"/>
                    <a:pt x="9095" y="10307"/>
                  </a:cubicBezTo>
                  <a:cubicBezTo>
                    <a:pt x="9190" y="10370"/>
                    <a:pt x="9299" y="10391"/>
                    <a:pt x="9334" y="10353"/>
                  </a:cubicBezTo>
                  <a:cubicBezTo>
                    <a:pt x="9370" y="10315"/>
                    <a:pt x="9545" y="10299"/>
                    <a:pt x="9726" y="10316"/>
                  </a:cubicBezTo>
                  <a:cubicBezTo>
                    <a:pt x="9977" y="10339"/>
                    <a:pt x="10084" y="10293"/>
                    <a:pt x="10167" y="10128"/>
                  </a:cubicBezTo>
                  <a:cubicBezTo>
                    <a:pt x="10261" y="9939"/>
                    <a:pt x="10364" y="9913"/>
                    <a:pt x="11002" y="9913"/>
                  </a:cubicBezTo>
                  <a:lnTo>
                    <a:pt x="11733" y="9913"/>
                  </a:lnTo>
                  <a:lnTo>
                    <a:pt x="11733" y="9129"/>
                  </a:lnTo>
                  <a:cubicBezTo>
                    <a:pt x="11733" y="8698"/>
                    <a:pt x="11692" y="8263"/>
                    <a:pt x="11644" y="8163"/>
                  </a:cubicBezTo>
                  <a:cubicBezTo>
                    <a:pt x="11345" y="7546"/>
                    <a:pt x="11216" y="7083"/>
                    <a:pt x="11315" y="6977"/>
                  </a:cubicBezTo>
                  <a:cubicBezTo>
                    <a:pt x="11391" y="6896"/>
                    <a:pt x="11383" y="6745"/>
                    <a:pt x="11284" y="6445"/>
                  </a:cubicBezTo>
                  <a:cubicBezTo>
                    <a:pt x="11208" y="6214"/>
                    <a:pt x="11146" y="5924"/>
                    <a:pt x="11146" y="5799"/>
                  </a:cubicBezTo>
                  <a:cubicBezTo>
                    <a:pt x="11146" y="5674"/>
                    <a:pt x="11095" y="5518"/>
                    <a:pt x="11033" y="5452"/>
                  </a:cubicBezTo>
                  <a:cubicBezTo>
                    <a:pt x="10966" y="5379"/>
                    <a:pt x="10922" y="4992"/>
                    <a:pt x="10924" y="4492"/>
                  </a:cubicBezTo>
                  <a:cubicBezTo>
                    <a:pt x="10926" y="3899"/>
                    <a:pt x="10885" y="3618"/>
                    <a:pt x="10788" y="3533"/>
                  </a:cubicBezTo>
                  <a:cubicBezTo>
                    <a:pt x="10673" y="3430"/>
                    <a:pt x="10678" y="3384"/>
                    <a:pt x="10814" y="3222"/>
                  </a:cubicBezTo>
                  <a:cubicBezTo>
                    <a:pt x="10921" y="3096"/>
                    <a:pt x="10948" y="2971"/>
                    <a:pt x="10895" y="2847"/>
                  </a:cubicBezTo>
                  <a:cubicBezTo>
                    <a:pt x="10795" y="2613"/>
                    <a:pt x="10779" y="2532"/>
                    <a:pt x="10765" y="2122"/>
                  </a:cubicBezTo>
                  <a:cubicBezTo>
                    <a:pt x="10759" y="1927"/>
                    <a:pt x="10646" y="1651"/>
                    <a:pt x="10489" y="1451"/>
                  </a:cubicBezTo>
                  <a:cubicBezTo>
                    <a:pt x="10342" y="1265"/>
                    <a:pt x="10216" y="1061"/>
                    <a:pt x="10210" y="999"/>
                  </a:cubicBezTo>
                  <a:cubicBezTo>
                    <a:pt x="10204" y="937"/>
                    <a:pt x="10192" y="687"/>
                    <a:pt x="10184" y="443"/>
                  </a:cubicBezTo>
                  <a:lnTo>
                    <a:pt x="10169" y="0"/>
                  </a:lnTo>
                  <a:close/>
                  <a:moveTo>
                    <a:pt x="2813" y="28"/>
                  </a:moveTo>
                  <a:cubicBezTo>
                    <a:pt x="2640" y="51"/>
                    <a:pt x="2805" y="71"/>
                    <a:pt x="3182" y="71"/>
                  </a:cubicBezTo>
                  <a:cubicBezTo>
                    <a:pt x="3558" y="70"/>
                    <a:pt x="3701" y="50"/>
                    <a:pt x="3498" y="28"/>
                  </a:cubicBezTo>
                  <a:cubicBezTo>
                    <a:pt x="3296" y="5"/>
                    <a:pt x="2986" y="5"/>
                    <a:pt x="2813" y="28"/>
                  </a:cubicBezTo>
                  <a:close/>
                  <a:moveTo>
                    <a:pt x="9858" y="10712"/>
                  </a:moveTo>
                  <a:cubicBezTo>
                    <a:pt x="9804" y="10706"/>
                    <a:pt x="9759" y="10709"/>
                    <a:pt x="9735" y="10725"/>
                  </a:cubicBezTo>
                  <a:cubicBezTo>
                    <a:pt x="9685" y="10757"/>
                    <a:pt x="9729" y="10820"/>
                    <a:pt x="9833" y="10863"/>
                  </a:cubicBezTo>
                  <a:cubicBezTo>
                    <a:pt x="10062" y="10959"/>
                    <a:pt x="10267" y="10976"/>
                    <a:pt x="10267" y="10900"/>
                  </a:cubicBezTo>
                  <a:cubicBezTo>
                    <a:pt x="10267" y="10830"/>
                    <a:pt x="10021" y="10731"/>
                    <a:pt x="9858" y="10712"/>
                  </a:cubicBezTo>
                  <a:close/>
                </a:path>
              </a:pathLst>
            </a:custGeom>
            <a:ln w="12700" cap="flat">
              <a:noFill/>
              <a:round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Examiner given 250GiB drive the day before preliminary hearing.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indent="269240"/>
            <a:r>
              <a:t>Examiner given 250GiB drive </a:t>
            </a:r>
            <a:r>
              <a:rPr i="1"/>
              <a:t>the day before preliminary hearing.</a:t>
            </a:r>
          </a:p>
          <a:p>
            <a:pPr indent="269240"/>
            <a:r>
              <a:t>Bulk_extractor found:</a:t>
            </a:r>
          </a:p>
          <a:p>
            <a:pPr lvl="1" indent="726440"/>
            <a:r>
              <a:t>Over 10,000 credit card numbers on the HD (1000 unique)</a:t>
            </a:r>
          </a:p>
          <a:p>
            <a:pPr lvl="1" indent="726440"/>
            <a:r>
              <a:t>Most common email address belonged to the primary defendant (possession)</a:t>
            </a:r>
          </a:p>
          <a:p>
            <a:pPr lvl="1" indent="726440"/>
            <a:r>
              <a:t>The most commonly occurring Internet search engine queries concerned credit card fraud and bank identification numbers (intent)</a:t>
            </a:r>
          </a:p>
          <a:p>
            <a:pPr lvl="1" indent="726440"/>
            <a:r>
              <a:t>Most commonly visited websites were in a foreign country whose primary language is spoken fluently by the primary defendant. </a:t>
            </a:r>
          </a:p>
          <a:p>
            <a:pPr indent="269240"/>
            <a:r>
              <a:t>Armed with this data, the DA was able to have the defendants held.</a:t>
            </a:r>
          </a:p>
        </p:txBody>
      </p:sp>
      <p:sp>
        <p:nvSpPr>
          <p:cNvPr id="126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7" name="bulk_extractor found actionable evidence in 2.5 hours!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27196">
              <a:defRPr sz="5824"/>
            </a:lvl1pPr>
          </a:lstStyle>
          <a:p>
            <a:pPr/>
            <a:r>
              <a:t>bulk_extractor found actionable evidence in 2.5 hours!</a:t>
            </a:r>
          </a:p>
        </p:txBody>
      </p:sp>
      <p:pic>
        <p:nvPicPr>
          <p:cNvPr id="128" name="deskstar.png" descr="desksta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23698" y="1436548"/>
            <a:ext cx="2921448" cy="2786063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algn="ctr"/>
          </a:p>
        </p:txBody>
      </p:sp>
      <p:sp>
        <p:nvSpPr>
          <p:cNvPr id="131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2" name="$15M and 8 years later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6000"/>
              </a:spcBef>
              <a:defRPr sz="5000"/>
            </a:lvl1pPr>
          </a:lstStyle>
          <a:p>
            <a:pPr/>
            <a:r>
              <a:t>$15M and 8 years later</a:t>
            </a:r>
          </a:p>
        </p:txBody>
      </p:sp>
      <p:pic>
        <p:nvPicPr>
          <p:cNvPr id="133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32857" y="695030"/>
            <a:ext cx="19918286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662 results!"/>
          <p:cNvSpPr/>
          <p:nvPr/>
        </p:nvSpPr>
        <p:spPr>
          <a:xfrm>
            <a:off x="16025444" y="3335842"/>
            <a:ext cx="3685283" cy="90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662 results!</a:t>
            </a:r>
          </a:p>
        </p:txBody>
      </p:sp>
      <p:sp>
        <p:nvSpPr>
          <p:cNvPr id="135" name="Oval"/>
          <p:cNvSpPr/>
          <p:nvPr/>
        </p:nvSpPr>
        <p:spPr>
          <a:xfrm>
            <a:off x="12570586" y="2805764"/>
            <a:ext cx="3201472" cy="1270001"/>
          </a:xfrm>
          <a:prstGeom prst="ellipse">
            <a:avLst/>
          </a:prstGeom>
          <a:ln w="152400">
            <a:solidFill>
              <a:srgbClr val="FF26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gust 1998:  10 used computers purchased from a computer store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b"/>
          <a:lstStyle/>
          <a:p>
            <a:pPr>
              <a:spcBef>
                <a:spcPts val="0"/>
              </a:spcBef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t>August 1998: </a:t>
            </a:r>
            <a:br/>
            <a:r>
              <a:t>10 used computers purchased from a computer store</a:t>
            </a:r>
          </a:p>
        </p:txBody>
      </p:sp>
      <p:sp>
        <p:nvSpPr>
          <p:cNvPr id="41" name="Slide Number"/>
          <p:cNvSpPr/>
          <p:nvPr>
            <p:ph type="sldNum" sz="quarter" idx="2"/>
          </p:nvPr>
        </p:nvSpPr>
        <p:spPr>
          <a:xfrm>
            <a:off x="12020548" y="13010554"/>
            <a:ext cx="325045" cy="5111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2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27196">
              <a:defRPr sz="5824"/>
            </a:pPr>
          </a:p>
        </p:txBody>
      </p:sp>
      <p:pic>
        <p:nvPicPr>
          <p:cNvPr id="43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52996" y="2839611"/>
            <a:ext cx="13878008" cy="80367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hysical destruction makes forensic recovery impossible.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6000"/>
              </a:spcBef>
              <a:defRPr sz="5000"/>
            </a:lvl1pPr>
          </a:lstStyle>
          <a:p>
            <a:pPr/>
            <a:r>
              <a:t>Physical destruction makes forensic recovery impossible.</a:t>
            </a:r>
          </a:p>
        </p:txBody>
      </p:sp>
      <p:sp>
        <p:nvSpPr>
          <p:cNvPr id="138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39" name="punched_drive.jpg" descr="punched_driv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71830" y="2978150"/>
            <a:ext cx="13622481" cy="9493387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algn="ctr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Dave Bullock,  John Norman,  &amp; CHS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1300"/>
              </a:spcBef>
              <a:defRPr sz="5600"/>
            </a:pPr>
            <a:r>
              <a:t>Dave Bullock, </a:t>
            </a:r>
            <a:br/>
            <a:r>
              <a:t>John Norman, </a:t>
            </a:r>
            <a:br/>
            <a:r>
              <a:t>&amp; CHS</a:t>
            </a:r>
          </a:p>
        </p:txBody>
      </p:sp>
      <p:sp>
        <p:nvSpPr>
          <p:cNvPr id="143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4" name="Drive Slagging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27196">
              <a:defRPr sz="5824"/>
            </a:lvl1pPr>
          </a:lstStyle>
          <a:p>
            <a:pPr/>
            <a:r>
              <a:t>Drive Slagging</a:t>
            </a:r>
          </a:p>
        </p:txBody>
      </p:sp>
      <p:sp>
        <p:nvSpPr>
          <p:cNvPr id="145" name="http://driveslag.eecue.com/"/>
          <p:cNvSpPr/>
          <p:nvPr/>
        </p:nvSpPr>
        <p:spPr>
          <a:xfrm>
            <a:off x="13258800" y="11277600"/>
            <a:ext cx="7480717" cy="861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4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http://driveslag.eecue.com/</a:t>
            </a:r>
          </a:p>
        </p:txBody>
      </p:sp>
      <p:pic>
        <p:nvPicPr>
          <p:cNvPr id="14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21427" t="0" r="0" b="0"/>
          <a:stretch>
            <a:fillRect/>
          </a:stretch>
        </p:blipFill>
        <p:spPr>
          <a:xfrm>
            <a:off x="14020800" y="4114800"/>
            <a:ext cx="6705600" cy="640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“Our prognosis: drive slagging is a fool-proof method to prevent data recovery.”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764024">
              <a:spcBef>
                <a:spcPts val="5500"/>
              </a:spcBef>
              <a:defRPr sz="4650"/>
            </a:pPr>
          </a:p>
          <a:p>
            <a:pPr defTabSz="764024">
              <a:spcBef>
                <a:spcPts val="5500"/>
              </a:spcBef>
              <a:defRPr sz="4650"/>
            </a:pPr>
          </a:p>
          <a:p>
            <a:pPr defTabSz="764024">
              <a:spcBef>
                <a:spcPts val="5500"/>
              </a:spcBef>
              <a:defRPr sz="4650"/>
            </a:pPr>
          </a:p>
          <a:p>
            <a:pPr defTabSz="764024">
              <a:spcBef>
                <a:spcPts val="5500"/>
              </a:spcBef>
              <a:defRPr sz="4650"/>
            </a:pPr>
          </a:p>
          <a:p>
            <a:pPr defTabSz="764024">
              <a:spcBef>
                <a:spcPts val="5500"/>
              </a:spcBef>
              <a:defRPr sz="4650"/>
            </a:pPr>
          </a:p>
          <a:p>
            <a:pPr defTabSz="764024">
              <a:spcBef>
                <a:spcPts val="5500"/>
              </a:spcBef>
              <a:defRPr sz="4650"/>
            </a:pPr>
          </a:p>
          <a:p>
            <a:pPr defTabSz="764024">
              <a:spcBef>
                <a:spcPts val="5500"/>
              </a:spcBef>
              <a:defRPr sz="4650"/>
            </a:pPr>
          </a:p>
          <a:p>
            <a:pPr marL="637794" indent="-637794" defTabSz="764024">
              <a:spcBef>
                <a:spcPts val="5500"/>
              </a:spcBef>
              <a:defRPr sz="4650"/>
            </a:pPr>
            <a:r>
              <a:t>“Our prognosis: drive slagging is a fool-proof method to prevent data recovery.”</a:t>
            </a:r>
          </a:p>
        </p:txBody>
      </p:sp>
      <p:sp>
        <p:nvSpPr>
          <p:cNvPr id="149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0" name="“Good luck removing data from this.”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27196">
              <a:defRPr sz="5824"/>
            </a:lvl1pPr>
          </a:lstStyle>
          <a:p>
            <a:pPr/>
            <a:r>
              <a:t>“Good luck removing data from this.”</a:t>
            </a:r>
          </a:p>
        </p:txBody>
      </p:sp>
      <p:pic>
        <p:nvPicPr>
          <p:cNvPr id="15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98" y="3249314"/>
            <a:ext cx="5149830" cy="6866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rcRect l="0" t="0" r="25000" b="0"/>
          <a:stretch>
            <a:fillRect/>
          </a:stretch>
        </p:blipFill>
        <p:spPr>
          <a:xfrm>
            <a:off x="6471106" y="3257899"/>
            <a:ext cx="6849411" cy="68494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027253" y="3257752"/>
            <a:ext cx="9132750" cy="68495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1987 — Graduate MIT with degree in chemistry!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1987 — Graduate MIT with degree in chemistry!</a:t>
            </a:r>
          </a:p>
          <a:p>
            <a:pPr/>
            <a:r>
              <a:t>1998 — Bought 10 used computers for a startup; found used data.</a:t>
            </a:r>
          </a:p>
          <a:p>
            <a:pPr/>
            <a:r>
              <a:t>2002–2005 — Course 6 PhD program</a:t>
            </a:r>
          </a:p>
          <a:p>
            <a:pPr lvl="1"/>
            <a:r>
              <a:t>2003 — IEEE S&amp;P Publication</a:t>
            </a:r>
          </a:p>
          <a:p>
            <a:pPr lvl="1"/>
            <a:r>
              <a:t>2005 — Cross Drive Analysis</a:t>
            </a:r>
          </a:p>
          <a:p>
            <a:pPr/>
            <a:r>
              <a:t>2006–2015 — Naval Postgraduate School</a:t>
            </a:r>
          </a:p>
          <a:p>
            <a:pPr/>
            <a:r>
              <a:t>Google: "bulk_extractor"</a:t>
            </a:r>
          </a:p>
        </p:txBody>
      </p:sp>
      <p:sp>
        <p:nvSpPr>
          <p:cNvPr id="156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7" name="Timelin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27196">
              <a:defRPr sz="5824"/>
            </a:lvl1pPr>
          </a:lstStyle>
          <a:p>
            <a:pPr/>
            <a:r>
              <a:t>Timeline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1998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u="sng"/>
            </a:pPr>
            <a:r>
              <a:t>1998</a:t>
            </a:r>
          </a:p>
          <a:p>
            <a:pPr/>
            <a:r>
              <a:t>#1 — File server from a law firm</a:t>
            </a:r>
          </a:p>
          <a:p>
            <a:pPr/>
            <a:r>
              <a:t>#2 — Database of mental health patients</a:t>
            </a:r>
          </a:p>
          <a:p>
            <a:pPr/>
            <a:r>
              <a:t>#3 — Financial records from a woman getting a divorce</a:t>
            </a:r>
          </a:p>
          <a:p>
            <a:pPr/>
            <a:r>
              <a:t>#4 — Draft manuscript of a novel</a:t>
            </a:r>
          </a:p>
        </p:txBody>
      </p:sp>
      <p:sp>
        <p:nvSpPr>
          <p:cNvPr id="46" name="Slide Number"/>
          <p:cNvSpPr/>
          <p:nvPr>
            <p:ph type="sldNum" sz="quarter" idx="2"/>
          </p:nvPr>
        </p:nvSpPr>
        <p:spPr>
          <a:xfrm>
            <a:off x="12020548" y="13010554"/>
            <a:ext cx="325045" cy="5111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7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27196">
              <a:defRPr sz="5824"/>
            </a:pPr>
          </a:p>
        </p:txBody>
      </p:sp>
      <p:pic>
        <p:nvPicPr>
          <p:cNvPr id="48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01395" y="489320"/>
            <a:ext cx="7202813" cy="41711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April 1997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83287">
              <a:spcBef>
                <a:spcPts val="4200"/>
              </a:spcBef>
              <a:defRPr sz="3550"/>
            </a:pPr>
            <a:r>
              <a:t>April 1997</a:t>
            </a:r>
          </a:p>
          <a:p>
            <a:pPr lvl="1" indent="315594" defTabSz="583287">
              <a:spcBef>
                <a:spcPts val="1700"/>
              </a:spcBef>
              <a:defRPr sz="3550"/>
            </a:pPr>
            <a:r>
              <a:t>A woman in Pahrump, NV, purchases a used IBM PC and discovers records from 2000 patients who had prescriptions filled at Smitty’s Supermarkets pharmacy in Tempe, AZ.</a:t>
            </a:r>
          </a:p>
          <a:p>
            <a:pPr defTabSz="583287">
              <a:spcBef>
                <a:spcPts val="4200"/>
              </a:spcBef>
              <a:defRPr sz="3550"/>
            </a:pPr>
            <a:r>
              <a:t>August 1998</a:t>
            </a:r>
          </a:p>
          <a:p>
            <a:pPr lvl="1" indent="315594" defTabSz="583287">
              <a:spcBef>
                <a:spcPts val="1700"/>
              </a:spcBef>
              <a:defRPr sz="3550"/>
            </a:pPr>
            <a:r>
              <a:t>Garfinkel purchases 10 used computers; one computer was a file server of a law firm; another computer had a database used by community organization providing mental health services</a:t>
            </a:r>
          </a:p>
          <a:p>
            <a:pPr defTabSz="583287">
              <a:spcBef>
                <a:spcPts val="4200"/>
              </a:spcBef>
              <a:defRPr sz="3550"/>
            </a:pPr>
            <a:r>
              <a:t>August 2001</a:t>
            </a:r>
          </a:p>
          <a:p>
            <a:pPr lvl="1" indent="315594" defTabSz="583287">
              <a:spcBef>
                <a:spcPts val="1700"/>
              </a:spcBef>
              <a:defRPr sz="3550"/>
            </a:pPr>
            <a:r>
              <a:t>More than 100 computers from Viant with confidential client data sold at auction by Dovebid.</a:t>
            </a:r>
          </a:p>
          <a:p>
            <a:pPr defTabSz="583287">
              <a:spcBef>
                <a:spcPts val="4200"/>
              </a:spcBef>
              <a:defRPr sz="3550"/>
            </a:pPr>
            <a:r>
              <a:t>Spring 2002</a:t>
            </a:r>
          </a:p>
          <a:p>
            <a:pPr lvl="1" indent="315594" defTabSz="583287">
              <a:spcBef>
                <a:spcPts val="1700"/>
              </a:spcBef>
              <a:defRPr sz="3550"/>
            </a:pPr>
            <a:r>
              <a:t>Pennsylvania state Department of Labor and Industry sells computers with “thousands of files of information about state employees.”</a:t>
            </a:r>
          </a:p>
          <a:p>
            <a:pPr defTabSz="583287">
              <a:spcBef>
                <a:spcPts val="4200"/>
              </a:spcBef>
              <a:defRPr sz="3550"/>
            </a:pPr>
            <a:r>
              <a:t>August 2002</a:t>
            </a:r>
          </a:p>
          <a:p>
            <a:pPr lvl="1" indent="315594" defTabSz="583287">
              <a:spcBef>
                <a:spcPts val="1700"/>
              </a:spcBef>
              <a:defRPr sz="3550"/>
            </a:pPr>
            <a:r>
              <a:t>Purdue student purchased used Macintosh computer at equipment exchange; computer contains FileMaker database with names and demographic information of 100 applicants to Entomology Department.</a:t>
            </a:r>
          </a:p>
        </p:txBody>
      </p:sp>
      <p:sp>
        <p:nvSpPr>
          <p:cNvPr id="51" name="Slide Number"/>
          <p:cNvSpPr/>
          <p:nvPr>
            <p:ph type="sldNum" sz="quarter" idx="2"/>
          </p:nvPr>
        </p:nvSpPr>
        <p:spPr>
          <a:xfrm>
            <a:off x="12020548" y="13010554"/>
            <a:ext cx="325045" cy="5111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2" name="Stories of Data Passed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27196">
              <a:defRPr sz="5824"/>
            </a:lvl1pPr>
          </a:lstStyle>
          <a:p>
            <a:pPr/>
            <a:r>
              <a:t>Stories of Data Passed…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5" name="Slide Number"/>
          <p:cNvSpPr/>
          <p:nvPr>
            <p:ph type="sldNum" sz="quarter" idx="2"/>
          </p:nvPr>
        </p:nvSpPr>
        <p:spPr>
          <a:xfrm>
            <a:off x="12020548" y="13010554"/>
            <a:ext cx="325045" cy="5111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6" name="150 drives purchased on eBay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27196">
              <a:defRPr sz="5824"/>
            </a:lvl1pPr>
          </a:lstStyle>
          <a:p>
            <a:pPr/>
            <a:r>
              <a:t>150 drives purchased on eBay</a:t>
            </a:r>
          </a:p>
        </p:txBody>
      </p:sp>
      <p:pic>
        <p:nvPicPr>
          <p:cNvPr id="57" name="DSCF0002.jpeg" descr="DSCF0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84559" y="3963929"/>
            <a:ext cx="9753601" cy="7315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96118" y="3968691"/>
            <a:ext cx="9231490" cy="7315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66950" y="1652587"/>
            <a:ext cx="3938271" cy="20953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2" name="Slide Number"/>
          <p:cNvSpPr/>
          <p:nvPr>
            <p:ph type="sldNum" sz="quarter" idx="2"/>
          </p:nvPr>
        </p:nvSpPr>
        <p:spPr>
          <a:xfrm>
            <a:off x="12020548" y="13010554"/>
            <a:ext cx="325045" cy="5111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3" name="2000-20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27196">
              <a:defRPr sz="5824"/>
            </a:lvl1pPr>
          </a:lstStyle>
          <a:p>
            <a:pPr/>
            <a:r>
              <a:t>2000-2003</a:t>
            </a:r>
          </a:p>
        </p:txBody>
      </p:sp>
      <p:pic>
        <p:nvPicPr>
          <p:cNvPr id="64" name="DSCF0004.jpeg" descr="DSCF0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5825" y="3390900"/>
            <a:ext cx="9753600" cy="731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DSCF0005.jpeg" descr="DSCF000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611100" y="339090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ept. 2003: First Year MIT PhD program!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algn="ctr"/>
          </a:p>
          <a:p>
            <a:pPr algn="ctr"/>
          </a:p>
          <a:p>
            <a:pPr algn="ctr"/>
          </a:p>
          <a:p>
            <a:pPr algn="ctr"/>
          </a:p>
          <a:p>
            <a:pPr algn="ctr"/>
          </a:p>
          <a:p>
            <a:pPr algn="ctr"/>
          </a:p>
          <a:p>
            <a:pPr algn="ctr"/>
            <a:r>
              <a:t>Sept. 2003: First Year MIT PhD program!</a:t>
            </a:r>
          </a:p>
        </p:txBody>
      </p:sp>
      <p:sp>
        <p:nvSpPr>
          <p:cNvPr id="68" name="Slide Number"/>
          <p:cNvSpPr/>
          <p:nvPr>
            <p:ph type="sldNum" sz="quarter" idx="2"/>
          </p:nvPr>
        </p:nvSpPr>
        <p:spPr>
          <a:xfrm>
            <a:off x="12020548" y="13010554"/>
            <a:ext cx="325045" cy="5111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9" name="Drives retained in storag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27196">
              <a:defRPr sz="5824"/>
            </a:lvl1pPr>
          </a:lstStyle>
          <a:p>
            <a:pPr/>
            <a:r>
              <a:t>Drives retained in storage</a:t>
            </a:r>
          </a:p>
        </p:txBody>
      </p:sp>
      <p:pic>
        <p:nvPicPr>
          <p:cNvPr id="70" name="DSCF0003.jpeg" descr="DSCF0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89600" y="1752600"/>
            <a:ext cx="12395201" cy="929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lide Number"/>
          <p:cNvSpPr/>
          <p:nvPr>
            <p:ph type="sldNum" sz="quarter" idx="2"/>
          </p:nvPr>
        </p:nvSpPr>
        <p:spPr>
          <a:xfrm>
            <a:off x="12020548" y="13010554"/>
            <a:ext cx="325045" cy="5111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3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27196">
              <a:defRPr sz="5824"/>
            </a:pPr>
          </a:p>
        </p:txBody>
      </p:sp>
      <p:pic>
        <p:nvPicPr>
          <p:cNvPr id="74" name="page1.png" descr="p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23897" y="2755439"/>
            <a:ext cx="6887766" cy="8915401"/>
          </a:xfrm>
          <a:prstGeom prst="rect">
            <a:avLst/>
          </a:prstGeom>
          <a:ln w="38100">
            <a:solidFill>
              <a:srgbClr val="000000"/>
            </a:solidFill>
          </a:ln>
          <a:effectLst>
            <a:outerShdw sx="100000" sy="100000" kx="0" ky="0" algn="b" rotWithShape="0" blurRad="127000" dist="63500" dir="2700000">
              <a:srgbClr val="808080"/>
            </a:outerShdw>
          </a:effectLst>
        </p:spPr>
      </p:pic>
      <p:pic>
        <p:nvPicPr>
          <p:cNvPr id="75" name="2003.IEEE.DiskDriveForensicsCover.pdf" descr="2003.IEEE.DiskDriveForensicsCover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24460" y="2755439"/>
            <a:ext cx="6601980" cy="891540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graphicFrame>
        <p:nvGraphicFramePr>
          <p:cNvPr id="76" name="Table"/>
          <p:cNvGraphicFramePr/>
          <p:nvPr/>
        </p:nvGraphicFramePr>
        <p:xfrm>
          <a:off x="1027527" y="2776051"/>
          <a:ext cx="8331226" cy="888687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{33BA23B1-9221-436E-865A-0063620EA4FD}</a:tableStyleId>
              </a:tblPr>
              <a:tblGrid>
                <a:gridCol w="4159262"/>
                <a:gridCol w="4159262"/>
              </a:tblGrid>
              <a:tr h="1479029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600"/>
                        <a:t>Jan 2002 drives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600"/>
                        <a:t>150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479029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600"/>
                        <a:t>Jan 2004 drives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600"/>
                        <a:t>235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479029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600"/>
                        <a:t>Drives DOA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600"/>
                        <a:t>59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479029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600"/>
                        <a:t>Drives Images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600"/>
                        <a:t>176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479029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600"/>
                        <a:t>Total files: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600"/>
                        <a:t>168,459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479029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600"/>
                        <a:t>Total data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600"/>
                        <a:t>125 GB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"/>
          <p:cNvSpPr/>
          <p:nvPr>
            <p:ph type="sldNum" sz="quarter" idx="2"/>
          </p:nvPr>
        </p:nvSpPr>
        <p:spPr>
          <a:xfrm>
            <a:off x="12020548" y="13010554"/>
            <a:ext cx="325045" cy="5111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79" name="all-drives.pdf" descr="all-drive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4123" y="642937"/>
            <a:ext cx="21731287" cy="124301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