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2"/>
  </p:notesMasterIdLst>
  <p:sldIdLst>
    <p:sldId id="256" r:id="rId2"/>
    <p:sldId id="270" r:id="rId3"/>
    <p:sldId id="271" r:id="rId4"/>
    <p:sldId id="272" r:id="rId5"/>
    <p:sldId id="273" r:id="rId6"/>
    <p:sldId id="274" r:id="rId7"/>
    <p:sldId id="269" r:id="rId8"/>
    <p:sldId id="257" r:id="rId9"/>
    <p:sldId id="258" r:id="rId10"/>
    <p:sldId id="259" r:id="rId11"/>
    <p:sldId id="275" r:id="rId12"/>
    <p:sldId id="276" r:id="rId13"/>
    <p:sldId id="277" r:id="rId14"/>
    <p:sldId id="278" r:id="rId15"/>
    <p:sldId id="279" r:id="rId16"/>
    <p:sldId id="280" r:id="rId17"/>
    <p:sldId id="260" r:id="rId18"/>
    <p:sldId id="261" r:id="rId19"/>
    <p:sldId id="282" r:id="rId20"/>
    <p:sldId id="283" r:id="rId21"/>
    <p:sldId id="284" r:id="rId22"/>
    <p:sldId id="285" r:id="rId23"/>
    <p:sldId id="262" r:id="rId24"/>
    <p:sldId id="263" r:id="rId25"/>
    <p:sldId id="264" r:id="rId26"/>
    <p:sldId id="265" r:id="rId27"/>
    <p:sldId id="266" r:id="rId28"/>
    <p:sldId id="267" r:id="rId29"/>
    <p:sldId id="281" r:id="rId30"/>
    <p:sldId id="286" r:id="rId31"/>
    <p:sldId id="287" r:id="rId32"/>
    <p:sldId id="288" r:id="rId33"/>
    <p:sldId id="289" r:id="rId34"/>
    <p:sldId id="290" r:id="rId35"/>
    <p:sldId id="291" r:id="rId36"/>
    <p:sldId id="292" r:id="rId37"/>
    <p:sldId id="293" r:id="rId38"/>
    <p:sldId id="294" r:id="rId39"/>
    <p:sldId id="295" r:id="rId40"/>
    <p:sldId id="268" r:id="rId4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31D09"/>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132"/>
    <p:restoredTop sz="90703" autoAdjust="0"/>
  </p:normalViewPr>
  <p:slideViewPr>
    <p:cSldViewPr>
      <p:cViewPr>
        <p:scale>
          <a:sx n="80" d="100"/>
          <a:sy n="80" d="100"/>
        </p:scale>
        <p:origin x="144" y="123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p:scale>
          <a:sx n="100" d="100"/>
          <a:sy n="100" d="100"/>
        </p:scale>
        <p:origin x="-2820" y="50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D6FE1571-22BD-4D5F-8EE6-2F788D40BA4E}" type="datetimeFigureOut">
              <a:rPr lang="en-US" smtClean="0"/>
              <a:t>4/30/17</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39C28881-9BA9-45C7-9156-27A33D1D48E4}" type="slidenum">
              <a:rPr lang="en-US" smtClean="0"/>
              <a:t>‹#›</a:t>
            </a:fld>
            <a:endParaRPr lang="en-US"/>
          </a:p>
        </p:txBody>
      </p:sp>
    </p:spTree>
    <p:extLst>
      <p:ext uri="{BB962C8B-B14F-4D97-AF65-F5344CB8AC3E}">
        <p14:creationId xmlns:p14="http://schemas.microsoft.com/office/powerpoint/2010/main" val="33873391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28881-9BA9-45C7-9156-27A33D1D48E4}" type="slidenum">
              <a:rPr lang="en-US" smtClean="0"/>
              <a:t>1</a:t>
            </a:fld>
            <a:endParaRPr lang="en-US"/>
          </a:p>
        </p:txBody>
      </p:sp>
    </p:spTree>
    <p:extLst>
      <p:ext uri="{BB962C8B-B14F-4D97-AF65-F5344CB8AC3E}">
        <p14:creationId xmlns:p14="http://schemas.microsoft.com/office/powerpoint/2010/main" val="3888397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a:xfrm>
            <a:off x="533400" y="4210050"/>
            <a:ext cx="6000750" cy="4705350"/>
          </a:xfrm>
        </p:spPr>
        <p:txBody>
          <a:bodyPr/>
          <a:lstStyle/>
          <a:p>
            <a:endParaRPr lang="en-US" dirty="0"/>
          </a:p>
        </p:txBody>
      </p:sp>
      <p:sp>
        <p:nvSpPr>
          <p:cNvPr id="4" name="Slide Number Placeholder 3"/>
          <p:cNvSpPr>
            <a:spLocks noGrp="1"/>
          </p:cNvSpPr>
          <p:nvPr>
            <p:ph type="sldNum" sz="quarter" idx="10"/>
          </p:nvPr>
        </p:nvSpPr>
        <p:spPr/>
        <p:txBody>
          <a:bodyPr/>
          <a:lstStyle/>
          <a:p>
            <a:fld id="{39C28881-9BA9-45C7-9156-27A33D1D48E4}" type="slidenum">
              <a:rPr lang="en-US" smtClean="0"/>
              <a:t>8</a:t>
            </a:fld>
            <a:endParaRPr lang="en-US"/>
          </a:p>
        </p:txBody>
      </p:sp>
    </p:spTree>
    <p:extLst>
      <p:ext uri="{BB962C8B-B14F-4D97-AF65-F5344CB8AC3E}">
        <p14:creationId xmlns:p14="http://schemas.microsoft.com/office/powerpoint/2010/main" val="3279417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a:xfrm>
            <a:off x="533400" y="4210050"/>
            <a:ext cx="6000750" cy="4705350"/>
          </a:xfrm>
        </p:spPr>
        <p:txBody>
          <a:bodyPr/>
          <a:lstStyle/>
          <a:p>
            <a:endParaRPr lang="en-US" dirty="0"/>
          </a:p>
        </p:txBody>
      </p:sp>
      <p:sp>
        <p:nvSpPr>
          <p:cNvPr id="4" name="Slide Number Placeholder 3"/>
          <p:cNvSpPr>
            <a:spLocks noGrp="1"/>
          </p:cNvSpPr>
          <p:nvPr>
            <p:ph type="sldNum" sz="quarter" idx="10"/>
          </p:nvPr>
        </p:nvSpPr>
        <p:spPr/>
        <p:txBody>
          <a:bodyPr/>
          <a:lstStyle/>
          <a:p>
            <a:fld id="{39C28881-9BA9-45C7-9156-27A33D1D48E4}" type="slidenum">
              <a:rPr lang="en-US" smtClean="0"/>
              <a:t>9</a:t>
            </a:fld>
            <a:endParaRPr lang="en-US"/>
          </a:p>
        </p:txBody>
      </p:sp>
    </p:spTree>
    <p:extLst>
      <p:ext uri="{BB962C8B-B14F-4D97-AF65-F5344CB8AC3E}">
        <p14:creationId xmlns:p14="http://schemas.microsoft.com/office/powerpoint/2010/main" val="32286658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28881-9BA9-45C7-9156-27A33D1D48E4}" type="slidenum">
              <a:rPr lang="en-US" smtClean="0"/>
              <a:t>23</a:t>
            </a:fld>
            <a:endParaRPr lang="en-US"/>
          </a:p>
        </p:txBody>
      </p:sp>
    </p:spTree>
    <p:extLst>
      <p:ext uri="{BB962C8B-B14F-4D97-AF65-F5344CB8AC3E}">
        <p14:creationId xmlns:p14="http://schemas.microsoft.com/office/powerpoint/2010/main" val="2406693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28881-9BA9-45C7-9156-27A33D1D48E4}" type="slidenum">
              <a:rPr lang="en-US" smtClean="0"/>
              <a:t>24</a:t>
            </a:fld>
            <a:endParaRPr lang="en-US"/>
          </a:p>
        </p:txBody>
      </p:sp>
    </p:spTree>
    <p:extLst>
      <p:ext uri="{BB962C8B-B14F-4D97-AF65-F5344CB8AC3E}">
        <p14:creationId xmlns:p14="http://schemas.microsoft.com/office/powerpoint/2010/main" val="7222302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130426"/>
            <a:ext cx="10363200" cy="1470025"/>
          </a:xfrm>
        </p:spPr>
        <p:txBody>
          <a:bodyPr/>
          <a:lstStyle>
            <a:lvl1pPr>
              <a:defRPr/>
            </a:lvl1pPr>
          </a:lstStyle>
          <a:p>
            <a:r>
              <a:rPr lang="en-US" dirty="0" smtClean="0"/>
              <a:t>Click to add title</a:t>
            </a:r>
            <a:endParaRPr lang="en-US" dirty="0"/>
          </a:p>
        </p:txBody>
      </p:sp>
      <p:sp>
        <p:nvSpPr>
          <p:cNvPr id="3" name="Subtitle 2"/>
          <p:cNvSpPr>
            <a:spLocks noGrp="1"/>
          </p:cNvSpPr>
          <p:nvPr>
            <p:ph type="subTitle" idx="1" hasCustomPrompt="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add subtitle</a:t>
            </a:r>
            <a:endParaRPr lang="en-US" dirty="0"/>
          </a:p>
        </p:txBody>
      </p:sp>
      <p:sp>
        <p:nvSpPr>
          <p:cNvPr id="5" name="Slide Number Placeholder 6"/>
          <p:cNvSpPr>
            <a:spLocks noGrp="1"/>
          </p:cNvSpPr>
          <p:nvPr>
            <p:ph type="sldNum" sz="quarter" idx="12"/>
          </p:nvPr>
        </p:nvSpPr>
        <p:spPr>
          <a:xfrm>
            <a:off x="4673600" y="6356351"/>
            <a:ext cx="2844800" cy="365125"/>
          </a:xfrm>
        </p:spPr>
        <p:txBody>
          <a:bodyPr/>
          <a:lstStyle>
            <a:lvl1pPr>
              <a:defRPr sz="2400">
                <a:solidFill>
                  <a:schemeClr val="bg1"/>
                </a:solidFill>
              </a:defRPr>
            </a:lvl1pPr>
          </a:lstStyle>
          <a:p>
            <a:fld id="{5212C905-FF40-4437-BDDD-7BDE312C732D}" type="slidenum">
              <a:rPr lang="en-US" smtClean="0"/>
              <a:pPr/>
              <a:t>‹#›</a:t>
            </a:fld>
            <a:endParaRPr lang="en-US"/>
          </a:p>
        </p:txBody>
      </p:sp>
    </p:spTree>
    <p:extLst>
      <p:ext uri="{BB962C8B-B14F-4D97-AF65-F5344CB8AC3E}">
        <p14:creationId xmlns:p14="http://schemas.microsoft.com/office/powerpoint/2010/main" val="2573290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smtClean="0"/>
              <a:t>Click to add title</a:t>
            </a:r>
            <a:endParaRPr lang="en-US" dirty="0"/>
          </a:p>
        </p:txBody>
      </p:sp>
      <p:sp>
        <p:nvSpPr>
          <p:cNvPr id="3" name="Content Placeholder 2"/>
          <p:cNvSpPr>
            <a:spLocks noGrp="1"/>
          </p:cNvSpPr>
          <p:nvPr>
            <p:ph idx="1" hasCustomPrompt="1"/>
          </p:nvPr>
        </p:nvSpPr>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lvl1pPr>
              <a:defRPr sz="2400">
                <a:solidFill>
                  <a:schemeClr val="bg1"/>
                </a:solidFill>
              </a:defRPr>
            </a:lvl1pPr>
          </a:lstStyle>
          <a:p>
            <a:fld id="{5212C905-FF40-4437-BDDD-7BDE312C732D}" type="slidenum">
              <a:rPr lang="en-US" smtClean="0"/>
              <a:pPr/>
              <a:t>‹#›</a:t>
            </a:fld>
            <a:endParaRPr lang="en-US"/>
          </a:p>
        </p:txBody>
      </p:sp>
    </p:spTree>
    <p:extLst>
      <p:ext uri="{BB962C8B-B14F-4D97-AF65-F5344CB8AC3E}">
        <p14:creationId xmlns:p14="http://schemas.microsoft.com/office/powerpoint/2010/main" val="13032065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add title</a:t>
            </a:r>
            <a:endParaRPr lang="en-US" dirty="0"/>
          </a:p>
        </p:txBody>
      </p:sp>
      <p:sp>
        <p:nvSpPr>
          <p:cNvPr id="3" name="Content Placeholder 2"/>
          <p:cNvSpPr>
            <a:spLocks noGrp="1"/>
          </p:cNvSpPr>
          <p:nvPr>
            <p:ph sz="half" idx="1" hasCustomPrompt="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hasCustomPrompt="1"/>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lvl1pPr>
              <a:defRPr sz="2400">
                <a:solidFill>
                  <a:schemeClr val="bg1"/>
                </a:solidFill>
              </a:defRPr>
            </a:lvl1pPr>
          </a:lstStyle>
          <a:p>
            <a:fld id="{5212C905-FF40-4437-BDDD-7BDE312C732D}" type="slidenum">
              <a:rPr lang="en-US" smtClean="0"/>
              <a:pPr/>
              <a:t>‹#›</a:t>
            </a:fld>
            <a:endParaRPr lang="en-US"/>
          </a:p>
        </p:txBody>
      </p:sp>
    </p:spTree>
    <p:extLst>
      <p:ext uri="{BB962C8B-B14F-4D97-AF65-F5344CB8AC3E}">
        <p14:creationId xmlns:p14="http://schemas.microsoft.com/office/powerpoint/2010/main" val="1455085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add title</a:t>
            </a:r>
            <a:endParaRPr lang="en-US" dirty="0"/>
          </a:p>
        </p:txBody>
      </p:sp>
      <p:sp>
        <p:nvSpPr>
          <p:cNvPr id="4" name="Slide Number Placeholder 6"/>
          <p:cNvSpPr>
            <a:spLocks noGrp="1"/>
          </p:cNvSpPr>
          <p:nvPr>
            <p:ph type="sldNum" sz="quarter" idx="12"/>
          </p:nvPr>
        </p:nvSpPr>
        <p:spPr>
          <a:xfrm>
            <a:off x="4673600" y="6356351"/>
            <a:ext cx="2844800" cy="365125"/>
          </a:xfrm>
        </p:spPr>
        <p:txBody>
          <a:bodyPr/>
          <a:lstStyle>
            <a:lvl1pPr>
              <a:defRPr sz="2400">
                <a:solidFill>
                  <a:schemeClr val="bg1"/>
                </a:solidFill>
              </a:defRPr>
            </a:lvl1pPr>
          </a:lstStyle>
          <a:p>
            <a:fld id="{5212C905-FF40-4437-BDDD-7BDE312C732D}" type="slidenum">
              <a:rPr lang="en-US" smtClean="0"/>
              <a:pPr/>
              <a:t>‹#›</a:t>
            </a:fld>
            <a:endParaRPr lang="en-US"/>
          </a:p>
        </p:txBody>
      </p:sp>
    </p:spTree>
    <p:extLst>
      <p:ext uri="{BB962C8B-B14F-4D97-AF65-F5344CB8AC3E}">
        <p14:creationId xmlns:p14="http://schemas.microsoft.com/office/powerpoint/2010/main" val="23828000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6"/>
          <p:cNvSpPr>
            <a:spLocks noGrp="1"/>
          </p:cNvSpPr>
          <p:nvPr>
            <p:ph type="sldNum" sz="quarter" idx="12"/>
          </p:nvPr>
        </p:nvSpPr>
        <p:spPr>
          <a:xfrm>
            <a:off x="4673600" y="6356351"/>
            <a:ext cx="2844800" cy="365125"/>
          </a:xfrm>
        </p:spPr>
        <p:txBody>
          <a:bodyPr/>
          <a:lstStyle>
            <a:lvl1pPr>
              <a:defRPr sz="2400">
                <a:solidFill>
                  <a:schemeClr val="bg1"/>
                </a:solidFill>
              </a:defRPr>
            </a:lvl1pPr>
          </a:lstStyle>
          <a:p>
            <a:fld id="{5212C905-FF40-4437-BDDD-7BDE312C732D}" type="slidenum">
              <a:rPr lang="en-US" smtClean="0"/>
              <a:pPr/>
              <a:t>‹#›</a:t>
            </a:fld>
            <a:endParaRPr lang="en-US"/>
          </a:p>
        </p:txBody>
      </p:sp>
    </p:spTree>
    <p:extLst>
      <p:ext uri="{BB962C8B-B14F-4D97-AF65-F5344CB8AC3E}">
        <p14:creationId xmlns:p14="http://schemas.microsoft.com/office/powerpoint/2010/main" val="323632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Cyber">
    <p:spTree>
      <p:nvGrpSpPr>
        <p:cNvPr id="1" name=""/>
        <p:cNvGrpSpPr/>
        <p:nvPr/>
      </p:nvGrpSpPr>
      <p:grpSpPr>
        <a:xfrm>
          <a:off x="0" y="0"/>
          <a:ext cx="0" cy="0"/>
          <a:chOff x="0" y="0"/>
          <a:chExt cx="0" cy="0"/>
        </a:xfrm>
      </p:grpSpPr>
      <p:sp>
        <p:nvSpPr>
          <p:cNvPr id="25" name="Title Text"/>
          <p:cNvSpPr>
            <a:spLocks noGrp="1"/>
          </p:cNvSpPr>
          <p:nvPr>
            <p:ph type="title"/>
          </p:nvPr>
        </p:nvSpPr>
        <p:spPr>
          <a:prstGeom prst="rect">
            <a:avLst/>
          </a:prstGeom>
        </p:spPr>
        <p:txBody>
          <a:bodyPr/>
          <a:lstStyle/>
          <a:p>
            <a:r>
              <a:t>Title Text</a:t>
            </a:r>
          </a:p>
        </p:txBody>
      </p:sp>
      <p:sp>
        <p:nvSpPr>
          <p:cNvPr id="26" name="Body Level One…"/>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7"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12237722"/>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8"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2286000"/>
            <a:ext cx="12192000" cy="4572000"/>
          </a:xfrm>
          <a:prstGeom prst="rect">
            <a:avLst/>
          </a:prstGeom>
        </p:spPr>
      </p:pic>
      <p:sp>
        <p:nvSpPr>
          <p:cNvPr id="2" name="Title Placeholder 1"/>
          <p:cNvSpPr>
            <a:spLocks noGrp="1"/>
          </p:cNvSpPr>
          <p:nvPr>
            <p:ph type="title"/>
          </p:nvPr>
        </p:nvSpPr>
        <p:spPr>
          <a:xfrm>
            <a:off x="228600" y="274638"/>
            <a:ext cx="11734800" cy="1143000"/>
          </a:xfrm>
          <a:prstGeom prst="rect">
            <a:avLst/>
          </a:prstGeom>
        </p:spPr>
        <p:txBody>
          <a:bodyPr vert="horz" lIns="91440" tIns="45720" rIns="91440" bIns="45720" rtlCol="0" anchor="ctr">
            <a:normAutofit/>
          </a:bodyPr>
          <a:lstStyle/>
          <a:p>
            <a:r>
              <a:rPr lang="en-US" dirty="0" smtClean="0"/>
              <a:t>Click to add title</a:t>
            </a:r>
            <a:endParaRPr lang="en-US" dirty="0"/>
          </a:p>
        </p:txBody>
      </p:sp>
      <p:sp>
        <p:nvSpPr>
          <p:cNvPr id="3" name="Text Placeholder 2"/>
          <p:cNvSpPr>
            <a:spLocks noGrp="1"/>
          </p:cNvSpPr>
          <p:nvPr>
            <p:ph type="body" idx="1"/>
          </p:nvPr>
        </p:nvSpPr>
        <p:spPr>
          <a:xfrm>
            <a:off x="228600" y="1600201"/>
            <a:ext cx="11734800" cy="4435475"/>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4673600" y="6356351"/>
            <a:ext cx="2844800" cy="365125"/>
          </a:xfrm>
          <a:prstGeom prst="rect">
            <a:avLst/>
          </a:prstGeom>
        </p:spPr>
        <p:txBody>
          <a:bodyPr vert="horz" lIns="91440" tIns="45720" rIns="91440" bIns="45720" rtlCol="0" anchor="ctr"/>
          <a:lstStyle>
            <a:lvl1pPr algn="ctr">
              <a:defRPr sz="1200" b="1">
                <a:solidFill>
                  <a:schemeClr val="tx2"/>
                </a:solidFill>
              </a:defRPr>
            </a:lvl1pPr>
          </a:lstStyle>
          <a:p>
            <a:fld id="{5212C905-FF40-4437-BDDD-7BDE312C732D}" type="slidenum">
              <a:rPr lang="en-US" smtClean="0"/>
              <a:pPr/>
              <a:t>‹#›</a:t>
            </a:fld>
            <a:endParaRPr lang="en-US" dirty="0"/>
          </a:p>
        </p:txBody>
      </p:sp>
      <p:grpSp>
        <p:nvGrpSpPr>
          <p:cNvPr id="4" name="Group 3"/>
          <p:cNvGrpSpPr/>
          <p:nvPr userDrawn="1"/>
        </p:nvGrpSpPr>
        <p:grpSpPr>
          <a:xfrm>
            <a:off x="0" y="6218238"/>
            <a:ext cx="12192000" cy="639762"/>
            <a:chOff x="0" y="6218238"/>
            <a:chExt cx="12192000" cy="639762"/>
          </a:xfrm>
        </p:grpSpPr>
        <p:pic>
          <p:nvPicPr>
            <p:cNvPr id="8" name="Picture 7"/>
            <p:cNvPicPr>
              <a:picLocks noChangeAspect="1"/>
            </p:cNvPicPr>
            <p:nvPr userDrawn="1"/>
          </p:nvPicPr>
          <p:blipFill rotWithShape="1">
            <a:blip r:embed="rId8">
              <a:extLst>
                <a:ext uri="{28A0092B-C50C-407E-A947-70E740481C1C}">
                  <a14:useLocalDpi xmlns:a14="http://schemas.microsoft.com/office/drawing/2010/main" val="0"/>
                </a:ext>
              </a:extLst>
            </a:blip>
            <a:srcRect t="90000"/>
            <a:stretch/>
          </p:blipFill>
          <p:spPr>
            <a:xfrm>
              <a:off x="0" y="6218238"/>
              <a:ext cx="12192000" cy="639761"/>
            </a:xfrm>
            <a:prstGeom prst="rect">
              <a:avLst/>
            </a:prstGeom>
          </p:spPr>
        </p:pic>
        <p:pic>
          <p:nvPicPr>
            <p:cNvPr id="9" name="Picture 8"/>
            <p:cNvPicPr>
              <a:picLocks noChangeAspect="1"/>
            </p:cNvPicPr>
            <p:nvPr userDrawn="1"/>
          </p:nvPicPr>
          <p:blipFill rotWithShape="1">
            <a:blip r:embed="rId8">
              <a:extLst>
                <a:ext uri="{28A0092B-C50C-407E-A947-70E740481C1C}">
                  <a14:useLocalDpi xmlns:a14="http://schemas.microsoft.com/office/drawing/2010/main" val="0"/>
                </a:ext>
              </a:extLst>
            </a:blip>
            <a:srcRect t="90000" r="64375" b="2220"/>
            <a:stretch/>
          </p:blipFill>
          <p:spPr>
            <a:xfrm>
              <a:off x="0" y="6218238"/>
              <a:ext cx="4343400" cy="639762"/>
            </a:xfrm>
            <a:prstGeom prst="rect">
              <a:avLst/>
            </a:prstGeom>
          </p:spPr>
        </p:pic>
      </p:grpSp>
      <p:sp>
        <p:nvSpPr>
          <p:cNvPr id="5" name="Rectangle 4"/>
          <p:cNvSpPr/>
          <p:nvPr userDrawn="1"/>
        </p:nvSpPr>
        <p:spPr>
          <a:xfrm>
            <a:off x="228600" y="1447801"/>
            <a:ext cx="11734800" cy="1079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4636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56" r:id="rId6"/>
  </p:sldLayoutIdLst>
  <p:timing>
    <p:tnLst>
      <p:par>
        <p:cTn id="1" dur="indefinite" restart="never" nodeType="tmRoot"/>
      </p:par>
    </p:tnLst>
  </p:timing>
  <p:hf hdr="0" ftr="0" dt="0"/>
  <p:txStyles>
    <p:titleStyle>
      <a:lvl1pPr algn="l" defTabSz="914400" rtl="0" eaLnBrk="1" latinLnBrk="0" hangingPunct="1">
        <a:spcBef>
          <a:spcPct val="0"/>
        </a:spcBef>
        <a:buNone/>
        <a:defRPr sz="4000" b="1" i="0" kern="1200" baseline="0">
          <a:solidFill>
            <a:schemeClr val="tx1"/>
          </a:solidFill>
          <a:latin typeface="Arial" panose="020B0604020202020204" pitchFamily="34" charset="0"/>
          <a:ea typeface="+mj-ea"/>
          <a:cs typeface="+mj-cs"/>
        </a:defRPr>
      </a:lvl1pPr>
    </p:titleStyle>
    <p:bodyStyle>
      <a:lvl1pPr marL="0" indent="0" algn="l" defTabSz="914400" rtl="0" eaLnBrk="1" latinLnBrk="0" hangingPunct="1">
        <a:spcBef>
          <a:spcPct val="20000"/>
        </a:spcBef>
        <a:buFont typeface="Wingdings" panose="05000000000000000000" pitchFamily="2" charset="2"/>
        <a:buNone/>
        <a:defRPr sz="3200" kern="1200" baseline="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
        <a:defRPr sz="2800" kern="1200" baseline="0">
          <a:solidFill>
            <a:schemeClr val="tx1"/>
          </a:solidFill>
          <a:latin typeface="+mn-lt"/>
          <a:ea typeface="+mn-ea"/>
          <a:cs typeface="+mn-cs"/>
        </a:defRPr>
      </a:lvl2pPr>
      <a:lvl3pPr marL="1143000" indent="-228600" algn="l" defTabSz="914400" rtl="0" eaLnBrk="1" latinLnBrk="0" hangingPunct="1">
        <a:spcBef>
          <a:spcPct val="20000"/>
        </a:spcBef>
        <a:buFont typeface="Wingdings" panose="05000000000000000000" pitchFamily="2" charset="2"/>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Wingdings" panose="05000000000000000000" pitchFamily="2" charset="2"/>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Wingdings" panose="05000000000000000000" pitchFamily="2" charset="2"/>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journals.plos.org/plosone/article?id=10.1371/journal.pone.0028071" TargetMode="External"/><Relationship Id="rId3" Type="http://schemas.openxmlformats.org/officeDocument/2006/relationships/image" Target="../media/image20.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emf"/><Relationship Id="rId3" Type="http://schemas.openxmlformats.org/officeDocument/2006/relationships/image" Target="../media/image22.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tiff"/><Relationship Id="rId3" Type="http://schemas.openxmlformats.org/officeDocument/2006/relationships/image" Target="../media/image25.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5" Type="http://schemas.openxmlformats.org/officeDocument/2006/relationships/image" Target="../media/image31.png"/><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4" Type="http://schemas.openxmlformats.org/officeDocument/2006/relationships/image" Target="../media/image31.png"/><Relationship Id="rId5" Type="http://schemas.openxmlformats.org/officeDocument/2006/relationships/image" Target="../media/image33.jpeg"/><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 Id="rId3" Type="http://schemas.openxmlformats.org/officeDocument/2006/relationships/image" Target="../media/image12.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microsoft.com/en-us/research/publication/on-significance-of-the-least-significant-bits-for-differential-privacy/" TargetMode="External"/><Relationship Id="rId3" Type="http://schemas.openxmlformats.org/officeDocument/2006/relationships/hyperlink" Target="http://www.lix.polytechnique.fr/~dale/papers/qapl-2013.pdf"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simson.net/clips/academic/2014.IEEE.leaking_pdfs.pdf" TargetMode="External"/><Relationship Id="rId3" Type="http://schemas.openxmlformats.org/officeDocument/2006/relationships/image" Target="../media/image37.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emf"/><Relationship Id="rId3" Type="http://schemas.openxmlformats.org/officeDocument/2006/relationships/image" Target="../media/image39.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0.emf"/><Relationship Id="rId3" Type="http://schemas.openxmlformats.org/officeDocument/2006/relationships/image" Target="../media/image41.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2.png"/><Relationship Id="rId3" Type="http://schemas.openxmlformats.org/officeDocument/2006/relationships/image" Target="../media/image4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arxiv.org/pdf/1701.00752.pdf" TargetMode="External"/><Relationship Id="rId3" Type="http://schemas.openxmlformats.org/officeDocument/2006/relationships/hyperlink" Target="http://www.cs.cornell.edu/johannes/papers/2008/icde2008-privacy.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emf"/><Relationship Id="rId5" Type="http://schemas.openxmlformats.org/officeDocument/2006/relationships/image" Target="../media/image7.emf"/><Relationship Id="rId6" Type="http://schemas.openxmlformats.org/officeDocument/2006/relationships/image" Target="../media/image8.emf"/><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tiff"/><Relationship Id="rId3" Type="http://schemas.openxmlformats.org/officeDocument/2006/relationships/image" Target="../media/image10.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12.jp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12.jp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smtClean="0"/>
              <a:t>Technical Challenges in Disclosure Control</a:t>
            </a:r>
            <a:endParaRPr lang="en-US" sz="2400" dirty="0"/>
          </a:p>
        </p:txBody>
      </p:sp>
      <p:sp>
        <p:nvSpPr>
          <p:cNvPr id="3" name="Subtitle 2"/>
          <p:cNvSpPr>
            <a:spLocks noGrp="1"/>
          </p:cNvSpPr>
          <p:nvPr>
            <p:ph type="subTitle" idx="1"/>
          </p:nvPr>
        </p:nvSpPr>
        <p:spPr>
          <a:xfrm>
            <a:off x="2590800" y="3886200"/>
            <a:ext cx="7010400" cy="1676400"/>
          </a:xfrm>
        </p:spPr>
        <p:txBody>
          <a:bodyPr>
            <a:normAutofit/>
          </a:bodyPr>
          <a:lstStyle/>
          <a:p>
            <a:r>
              <a:rPr lang="en-US" dirty="0" smtClean="0">
                <a:solidFill>
                  <a:schemeClr val="accent1">
                    <a:lumMod val="50000"/>
                  </a:schemeClr>
                </a:solidFill>
              </a:rPr>
              <a:t>May 4, 2017</a:t>
            </a:r>
            <a:endParaRPr lang="en-US" dirty="0" smtClean="0">
              <a:solidFill>
                <a:schemeClr val="accent1">
                  <a:lumMod val="50000"/>
                </a:schemeClr>
              </a:solidFill>
            </a:endParaRPr>
          </a:p>
          <a:p>
            <a:r>
              <a:rPr lang="en-US" dirty="0" smtClean="0">
                <a:solidFill>
                  <a:schemeClr val="accent1">
                    <a:lumMod val="50000"/>
                  </a:schemeClr>
                </a:solidFill>
              </a:rPr>
              <a:t>Simson L. Garfinkel</a:t>
            </a:r>
          </a:p>
          <a:p>
            <a:r>
              <a:rPr lang="en-US" sz="2600" dirty="0"/>
              <a:t>Center for Research on Disclosure Avoidance</a:t>
            </a:r>
            <a:endParaRPr lang="en-US" sz="2600" dirty="0"/>
          </a:p>
        </p:txBody>
      </p:sp>
      <p:sp>
        <p:nvSpPr>
          <p:cNvPr id="4" name="TextBox 3"/>
          <p:cNvSpPr txBox="1"/>
          <p:nvPr/>
        </p:nvSpPr>
        <p:spPr>
          <a:xfrm>
            <a:off x="4419600" y="6248400"/>
            <a:ext cx="5943600" cy="400110"/>
          </a:xfrm>
          <a:prstGeom prst="rect">
            <a:avLst/>
          </a:prstGeom>
          <a:noFill/>
        </p:spPr>
        <p:txBody>
          <a:bodyPr wrap="square" rtlCol="0">
            <a:spAutoFit/>
          </a:bodyPr>
          <a:lstStyle/>
          <a:p>
            <a:r>
              <a:rPr lang="en-US" sz="1000" b="1" dirty="0"/>
              <a:t>DISCLAIMER: The views expressed in this presentation are those of the author and do not necessarily reflect the policy of the US Census Bureau, the US Department of Commerce, or the United States Government.</a:t>
            </a:r>
            <a:endParaRPr lang="en-US" sz="1000" b="1" dirty="0"/>
          </a:p>
        </p:txBody>
      </p:sp>
    </p:spTree>
    <p:extLst>
      <p:ext uri="{BB962C8B-B14F-4D97-AF65-F5344CB8AC3E}">
        <p14:creationId xmlns:p14="http://schemas.microsoft.com/office/powerpoint/2010/main" val="640785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Options for microdata: de-identification</a:t>
            </a:r>
            <a:endParaRPr lang="en-US" dirty="0"/>
          </a:p>
        </p:txBody>
      </p:sp>
      <p:sp>
        <p:nvSpPr>
          <p:cNvPr id="3" name="Content Placeholder 2"/>
          <p:cNvSpPr>
            <a:spLocks noGrp="1"/>
          </p:cNvSpPr>
          <p:nvPr>
            <p:ph idx="1"/>
          </p:nvPr>
        </p:nvSpPr>
        <p:spPr/>
        <p:txBody>
          <a:bodyPr/>
          <a:lstStyle/>
          <a:p>
            <a:r>
              <a:rPr lang="en-US" dirty="0" smtClean="0"/>
              <a:t>De-identified microdata:</a:t>
            </a:r>
          </a:p>
          <a:p>
            <a:pPr lvl="1"/>
            <a:r>
              <a:rPr lang="en-US" dirty="0" smtClean="0"/>
              <a:t>Direct Identifiers: Remove</a:t>
            </a:r>
          </a:p>
          <a:p>
            <a:pPr lvl="1"/>
            <a:r>
              <a:rPr lang="en-US" dirty="0" smtClean="0"/>
              <a:t>Quasi-Identifiers: Generalize / suppress / infuse noise / swap </a:t>
            </a:r>
          </a:p>
          <a:p>
            <a:pPr lvl="1"/>
            <a:r>
              <a:rPr lang="en-US" dirty="0" smtClean="0"/>
              <a:t>Data accuracy: degrades.</a:t>
            </a:r>
          </a:p>
          <a:p>
            <a:r>
              <a:rPr lang="en-US" dirty="0" smtClean="0"/>
              <a:t>Problems:</a:t>
            </a:r>
          </a:p>
          <a:p>
            <a:pPr lvl="1"/>
            <a:r>
              <a:rPr lang="en-US" dirty="0" smtClean="0"/>
              <a:t>De-identification can be incomplete.</a:t>
            </a:r>
          </a:p>
          <a:p>
            <a:pPr lvl="1"/>
            <a:r>
              <a:rPr lang="en-US" dirty="0" smtClean="0"/>
              <a:t>Impact on accuracy is frequently not released.</a:t>
            </a:r>
            <a:endParaRPr lang="en-US" dirty="0" smtClean="0"/>
          </a:p>
        </p:txBody>
      </p:sp>
      <p:sp>
        <p:nvSpPr>
          <p:cNvPr id="4" name="Slide Number Placeholder 3"/>
          <p:cNvSpPr>
            <a:spLocks noGrp="1"/>
          </p:cNvSpPr>
          <p:nvPr>
            <p:ph type="sldNum" sz="quarter" idx="12"/>
          </p:nvPr>
        </p:nvSpPr>
        <p:spPr/>
        <p:txBody>
          <a:bodyPr/>
          <a:lstStyle/>
          <a:p>
            <a:fld id="{5212C905-FF40-4437-BDDD-7BDE312C732D}" type="slidenum">
              <a:rPr lang="en-US" smtClean="0"/>
              <a:pPr/>
              <a:t>10</a:t>
            </a:fld>
            <a:endParaRPr lang="en-US"/>
          </a:p>
        </p:txBody>
      </p:sp>
    </p:spTree>
    <p:extLst>
      <p:ext uri="{BB962C8B-B14F-4D97-AF65-F5344CB8AC3E}">
        <p14:creationId xmlns:p14="http://schemas.microsoft.com/office/powerpoint/2010/main" val="8491364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Shape 390"/>
          <p:cNvSpPr>
            <a:spLocks noGrp="1"/>
          </p:cNvSpPr>
          <p:nvPr>
            <p:ph type="sldNum" sz="quarter" idx="4294967295"/>
          </p:nvPr>
        </p:nvSpPr>
        <p:spPr>
          <a:xfrm>
            <a:off x="10006757" y="6416496"/>
            <a:ext cx="521544" cy="457558"/>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11</a:t>
            </a:fld>
            <a:endParaRPr/>
          </a:p>
        </p:txBody>
      </p:sp>
      <p:sp>
        <p:nvSpPr>
          <p:cNvPr id="391" name="Shape 391"/>
          <p:cNvSpPr>
            <a:spLocks noGrp="1"/>
          </p:cNvSpPr>
          <p:nvPr>
            <p:ph type="body" idx="1"/>
          </p:nvPr>
        </p:nvSpPr>
        <p:spPr>
          <a:xfrm>
            <a:off x="228600" y="1600201"/>
            <a:ext cx="10058400" cy="4435475"/>
          </a:xfrm>
          <a:prstGeom prst="rect">
            <a:avLst/>
          </a:prstGeom>
        </p:spPr>
        <p:txBody>
          <a:bodyPr>
            <a:normAutofit fontScale="92500" lnSpcReduction="20000"/>
          </a:bodyPr>
          <a:lstStyle/>
          <a:p>
            <a:pPr indent="-678659" defTabSz="257166">
              <a:spcBef>
                <a:spcPts val="281"/>
              </a:spcBef>
              <a:defRPr sz="2400"/>
            </a:pPr>
            <a:r>
              <a:rPr b="1" dirty="0" smtClean="0"/>
              <a:t>Netflix </a:t>
            </a:r>
            <a:r>
              <a:rPr b="1" dirty="0"/>
              <a:t>Prize</a:t>
            </a:r>
            <a:r>
              <a:rPr dirty="0"/>
              <a:t> — A few Netflix subscribes were identified using the IMDB rating’s database.</a:t>
            </a:r>
          </a:p>
          <a:p>
            <a:pPr indent="-678659" defTabSz="257166">
              <a:spcBef>
                <a:spcPts val="281"/>
              </a:spcBef>
              <a:defRPr sz="2400"/>
            </a:pPr>
            <a:endParaRPr dirty="0"/>
          </a:p>
          <a:p>
            <a:pPr indent="-678659" defTabSz="257166">
              <a:spcBef>
                <a:spcPts val="281"/>
              </a:spcBef>
              <a:defRPr sz="2400" b="1"/>
            </a:pPr>
            <a:r>
              <a:rPr dirty="0"/>
              <a:t>Medical Tests — </a:t>
            </a:r>
            <a:r>
              <a:rPr b="0" dirty="0"/>
              <a:t>≈99% of 61,280 patients were uniquely distinguished by the results of the CHEM7 or CBC blood tests.</a:t>
            </a:r>
          </a:p>
          <a:p>
            <a:pPr indent="-678659" defTabSz="257166">
              <a:spcBef>
                <a:spcPts val="281"/>
              </a:spcBef>
              <a:defRPr sz="2400" b="1"/>
            </a:pPr>
            <a:endParaRPr b="0" dirty="0"/>
          </a:p>
          <a:p>
            <a:pPr indent="-678659" defTabSz="257166">
              <a:spcBef>
                <a:spcPts val="281"/>
              </a:spcBef>
              <a:defRPr sz="2400" b="1"/>
            </a:pPr>
            <a:r>
              <a:rPr dirty="0"/>
              <a:t>Credit Card Transactions</a:t>
            </a:r>
            <a:r>
              <a:rPr b="0" dirty="0"/>
              <a:t> — In a data set of 1.1 million people from an unnamed country, 90% were uniquely distinguished by four transactions (merchant, date &amp; transaction size)</a:t>
            </a:r>
          </a:p>
          <a:p>
            <a:pPr indent="-678659" defTabSz="257166">
              <a:spcBef>
                <a:spcPts val="281"/>
              </a:spcBef>
              <a:defRPr sz="2400" b="1"/>
            </a:pPr>
            <a:endParaRPr b="0" dirty="0"/>
          </a:p>
          <a:p>
            <a:pPr indent="-678659" defTabSz="257166">
              <a:spcBef>
                <a:spcPts val="281"/>
              </a:spcBef>
              <a:defRPr sz="2400" b="1"/>
            </a:pPr>
            <a:r>
              <a:rPr dirty="0"/>
              <a:t>Mobility Traces — </a:t>
            </a:r>
            <a:r>
              <a:rPr b="0" dirty="0"/>
              <a:t>In a data set of 1.5 million individuals, 95% were uniquely identified with four randomly chosen space-time points (resolution: 1 hour &amp; a cell phone site)</a:t>
            </a:r>
          </a:p>
          <a:p>
            <a:pPr indent="-678659" defTabSz="257166">
              <a:spcBef>
                <a:spcPts val="281"/>
              </a:spcBef>
              <a:defRPr sz="2400" b="1"/>
            </a:pPr>
            <a:endParaRPr b="0" dirty="0"/>
          </a:p>
          <a:p>
            <a:pPr indent="-678659" defTabSz="257166">
              <a:spcBef>
                <a:spcPts val="281"/>
              </a:spcBef>
              <a:defRPr sz="2400" b="1"/>
            </a:pPr>
            <a:r>
              <a:rPr dirty="0"/>
              <a:t>Taxi Ride Data</a:t>
            </a:r>
            <a:r>
              <a:rPr b="0" dirty="0"/>
              <a:t> — In a dataset of taxi trips, the drivers and some riders could be identified</a:t>
            </a:r>
          </a:p>
        </p:txBody>
      </p:sp>
      <p:sp>
        <p:nvSpPr>
          <p:cNvPr id="392" name="Shape 392"/>
          <p:cNvSpPr>
            <a:spLocks noGrp="1"/>
          </p:cNvSpPr>
          <p:nvPr>
            <p:ph type="title"/>
          </p:nvPr>
        </p:nvSpPr>
        <p:spPr>
          <a:prstGeom prst="rect">
            <a:avLst/>
          </a:prstGeom>
        </p:spPr>
        <p:txBody>
          <a:bodyPr>
            <a:normAutofit fontScale="90000"/>
          </a:bodyPr>
          <a:lstStyle/>
          <a:p>
            <a:r>
              <a:rPr dirty="0"/>
              <a:t>Since 2000, </a:t>
            </a:r>
            <a:r>
              <a:rPr lang="en-US" dirty="0"/>
              <a:t>publicly released de-identified data </a:t>
            </a:r>
            <a:r>
              <a:rPr lang="en-US" dirty="0" smtClean="0"/>
              <a:t>have been re-identified in </a:t>
            </a:r>
            <a:r>
              <a:rPr dirty="0" smtClean="0"/>
              <a:t>several </a:t>
            </a:r>
            <a:r>
              <a:rPr dirty="0"/>
              <a:t>high-profile </a:t>
            </a:r>
            <a:r>
              <a:rPr dirty="0" smtClean="0"/>
              <a:t>incidents</a:t>
            </a:r>
            <a:r>
              <a:rPr lang="en-US" dirty="0" smtClean="0"/>
              <a:t>"</a:t>
            </a:r>
            <a:endParaRPr dirty="0"/>
          </a:p>
        </p:txBody>
      </p:sp>
      <p:pic>
        <p:nvPicPr>
          <p:cNvPr id="393" name="pasted-image.png"/>
          <p:cNvPicPr>
            <a:picLocks noChangeAspect="1"/>
          </p:cNvPicPr>
          <p:nvPr/>
        </p:nvPicPr>
        <p:blipFill>
          <a:blip r:embed="rId2">
            <a:extLst/>
          </a:blip>
          <a:srcRect t="36090" b="36090"/>
          <a:stretch>
            <a:fillRect/>
          </a:stretch>
        </p:blipFill>
        <p:spPr>
          <a:xfrm>
            <a:off x="10528301" y="1670178"/>
            <a:ext cx="1097482" cy="305312"/>
          </a:xfrm>
          <a:prstGeom prst="rect">
            <a:avLst/>
          </a:prstGeom>
          <a:ln w="12700">
            <a:miter lim="400000"/>
          </a:ln>
        </p:spPr>
      </p:pic>
      <p:pic>
        <p:nvPicPr>
          <p:cNvPr id="394" name="pasted-image.png"/>
          <p:cNvPicPr>
            <a:picLocks noChangeAspect="1"/>
          </p:cNvPicPr>
          <p:nvPr/>
        </p:nvPicPr>
        <p:blipFill>
          <a:blip r:embed="rId3">
            <a:extLst/>
          </a:blip>
          <a:srcRect t="13308" b="13308"/>
          <a:stretch>
            <a:fillRect/>
          </a:stretch>
        </p:blipFill>
        <p:spPr>
          <a:xfrm>
            <a:off x="10528301" y="2435154"/>
            <a:ext cx="1053514" cy="517014"/>
          </a:xfrm>
          <a:prstGeom prst="rect">
            <a:avLst/>
          </a:prstGeom>
          <a:ln w="12700">
            <a:miter lim="400000"/>
          </a:ln>
        </p:spPr>
      </p:pic>
      <p:pic>
        <p:nvPicPr>
          <p:cNvPr id="395" name="pasted-image.png"/>
          <p:cNvPicPr>
            <a:picLocks noChangeAspect="1"/>
          </p:cNvPicPr>
          <p:nvPr/>
        </p:nvPicPr>
        <p:blipFill>
          <a:blip r:embed="rId4">
            <a:extLst/>
          </a:blip>
          <a:srcRect l="4166" t="20798" r="161" b="16867"/>
          <a:stretch>
            <a:fillRect/>
          </a:stretch>
        </p:blipFill>
        <p:spPr>
          <a:xfrm>
            <a:off x="10511095" y="3440976"/>
            <a:ext cx="881879" cy="430934"/>
          </a:xfrm>
          <a:custGeom>
            <a:avLst/>
            <a:gdLst/>
            <a:ahLst/>
            <a:cxnLst>
              <a:cxn ang="0">
                <a:pos x="wd2" y="hd2"/>
              </a:cxn>
              <a:cxn ang="5400000">
                <a:pos x="wd2" y="hd2"/>
              </a:cxn>
              <a:cxn ang="10800000">
                <a:pos x="wd2" y="hd2"/>
              </a:cxn>
              <a:cxn ang="16200000">
                <a:pos x="wd2" y="hd2"/>
              </a:cxn>
            </a:cxnLst>
            <a:rect l="0" t="0" r="r" b="b"/>
            <a:pathLst>
              <a:path w="21550" h="21578" extrusionOk="0">
                <a:moveTo>
                  <a:pt x="10911" y="0"/>
                </a:moveTo>
                <a:lnTo>
                  <a:pt x="8735" y="1202"/>
                </a:lnTo>
                <a:cubicBezTo>
                  <a:pt x="4754" y="3401"/>
                  <a:pt x="0" y="6777"/>
                  <a:pt x="0" y="7406"/>
                </a:cubicBezTo>
                <a:cubicBezTo>
                  <a:pt x="0" y="7741"/>
                  <a:pt x="668" y="9221"/>
                  <a:pt x="1487" y="10703"/>
                </a:cubicBezTo>
                <a:cubicBezTo>
                  <a:pt x="2815" y="13109"/>
                  <a:pt x="3047" y="13802"/>
                  <a:pt x="3628" y="17159"/>
                </a:cubicBezTo>
                <a:cubicBezTo>
                  <a:pt x="3985" y="19228"/>
                  <a:pt x="4395" y="21087"/>
                  <a:pt x="4542" y="21281"/>
                </a:cubicBezTo>
                <a:cubicBezTo>
                  <a:pt x="4704" y="21497"/>
                  <a:pt x="4993" y="21600"/>
                  <a:pt x="5421" y="21574"/>
                </a:cubicBezTo>
                <a:cubicBezTo>
                  <a:pt x="6707" y="21498"/>
                  <a:pt x="9269" y="20294"/>
                  <a:pt x="13611" y="17788"/>
                </a:cubicBezTo>
                <a:cubicBezTo>
                  <a:pt x="14969" y="17004"/>
                  <a:pt x="16764" y="16266"/>
                  <a:pt x="17600" y="16139"/>
                </a:cubicBezTo>
                <a:cubicBezTo>
                  <a:pt x="18436" y="16012"/>
                  <a:pt x="19648" y="15612"/>
                  <a:pt x="20294" y="15259"/>
                </a:cubicBezTo>
                <a:cubicBezTo>
                  <a:pt x="21270" y="14723"/>
                  <a:pt x="21483" y="14421"/>
                  <a:pt x="21542" y="13414"/>
                </a:cubicBezTo>
                <a:cubicBezTo>
                  <a:pt x="21600" y="12409"/>
                  <a:pt x="21380" y="11888"/>
                  <a:pt x="20253" y="10354"/>
                </a:cubicBezTo>
                <a:cubicBezTo>
                  <a:pt x="19506" y="9338"/>
                  <a:pt x="18758" y="8510"/>
                  <a:pt x="18589" y="8510"/>
                </a:cubicBezTo>
                <a:cubicBezTo>
                  <a:pt x="18420" y="8510"/>
                  <a:pt x="17987" y="7826"/>
                  <a:pt x="17627" y="6987"/>
                </a:cubicBezTo>
                <a:cubicBezTo>
                  <a:pt x="16866" y="5209"/>
                  <a:pt x="15929" y="4140"/>
                  <a:pt x="13025" y="1747"/>
                </a:cubicBezTo>
                <a:lnTo>
                  <a:pt x="10911" y="0"/>
                </a:lnTo>
                <a:close/>
              </a:path>
            </a:pathLst>
          </a:custGeom>
          <a:ln w="12700">
            <a:miter lim="400000"/>
          </a:ln>
        </p:spPr>
      </p:pic>
      <p:pic>
        <p:nvPicPr>
          <p:cNvPr id="396" name="pasted-image.png"/>
          <p:cNvPicPr>
            <a:picLocks noChangeAspect="1"/>
          </p:cNvPicPr>
          <p:nvPr/>
        </p:nvPicPr>
        <p:blipFill>
          <a:blip r:embed="rId5">
            <a:extLst/>
          </a:blip>
          <a:stretch>
            <a:fillRect/>
          </a:stretch>
        </p:blipFill>
        <p:spPr>
          <a:xfrm>
            <a:off x="10681043" y="4388695"/>
            <a:ext cx="541981" cy="814451"/>
          </a:xfrm>
          <a:prstGeom prst="rect">
            <a:avLst/>
          </a:prstGeom>
          <a:ln w="12700">
            <a:miter lim="400000"/>
          </a:ln>
        </p:spPr>
      </p:pic>
      <p:pic>
        <p:nvPicPr>
          <p:cNvPr id="397" name="pasted-image.png"/>
          <p:cNvPicPr>
            <a:picLocks noChangeAspect="1"/>
          </p:cNvPicPr>
          <p:nvPr/>
        </p:nvPicPr>
        <p:blipFill>
          <a:blip r:embed="rId6">
            <a:extLst/>
          </a:blip>
          <a:srcRect t="28437" b="19219"/>
          <a:stretch>
            <a:fillRect/>
          </a:stretch>
        </p:blipFill>
        <p:spPr>
          <a:xfrm>
            <a:off x="10423447" y="5482309"/>
            <a:ext cx="1212168" cy="475244"/>
          </a:xfrm>
          <a:prstGeom prst="rect">
            <a:avLst/>
          </a:prstGeom>
          <a:ln w="12700">
            <a:miter lim="400000"/>
          </a:ln>
        </p:spPr>
      </p:pic>
    </p:spTree>
    <p:extLst>
      <p:ext uri="{BB962C8B-B14F-4D97-AF65-F5344CB8AC3E}">
        <p14:creationId xmlns:p14="http://schemas.microsoft.com/office/powerpoint/2010/main" val="1775332934"/>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Shape 399"/>
          <p:cNvSpPr>
            <a:spLocks noGrp="1"/>
          </p:cNvSpPr>
          <p:nvPr>
            <p:ph type="sldNum" sz="quarter" idx="4294967295"/>
          </p:nvPr>
        </p:nvSpPr>
        <p:spPr>
          <a:xfrm>
            <a:off x="10006757" y="6416496"/>
            <a:ext cx="521544" cy="457558"/>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12</a:t>
            </a:fld>
            <a:endParaRPr/>
          </a:p>
        </p:txBody>
      </p:sp>
      <p:sp>
        <p:nvSpPr>
          <p:cNvPr id="400" name="Shape 400"/>
          <p:cNvSpPr>
            <a:spLocks noGrp="1"/>
          </p:cNvSpPr>
          <p:nvPr>
            <p:ph type="body" idx="1"/>
          </p:nvPr>
        </p:nvSpPr>
        <p:spPr>
          <a:xfrm>
            <a:off x="228600" y="1600202"/>
            <a:ext cx="11734800" cy="2324562"/>
          </a:xfrm>
          <a:prstGeom prst="rect">
            <a:avLst/>
          </a:prstGeom>
        </p:spPr>
        <p:txBody>
          <a:bodyPr>
            <a:normAutofit fontScale="77500" lnSpcReduction="20000"/>
          </a:bodyPr>
          <a:lstStyle/>
          <a:p>
            <a:r>
              <a:rPr dirty="0"/>
              <a:t>In 2014, NYC TLC released taxi ride dataset with the “MD5” of each taxi as a pseudonym</a:t>
            </a:r>
          </a:p>
          <a:p>
            <a:pPr lvl="1"/>
            <a:r>
              <a:rPr dirty="0"/>
              <a:t>MD5(“5C27”) = “0f76c35d4a069e0fe76b21d28f009639”</a:t>
            </a:r>
          </a:p>
          <a:p>
            <a:pPr lvl="1"/>
            <a:r>
              <a:rPr dirty="0"/>
              <a:t>Every taxi identifiable with a brute force search</a:t>
            </a:r>
          </a:p>
          <a:p>
            <a:endParaRPr dirty="0"/>
          </a:p>
          <a:p>
            <a:r>
              <a:rPr dirty="0"/>
              <a:t>An intern at Neustar re-identified 2 rides by searching for photos for taxi licenses and matching MD5 codes and times.</a:t>
            </a:r>
          </a:p>
        </p:txBody>
      </p:sp>
      <p:sp>
        <p:nvSpPr>
          <p:cNvPr id="401" name="Shape 401"/>
          <p:cNvSpPr>
            <a:spLocks noGrp="1"/>
          </p:cNvSpPr>
          <p:nvPr>
            <p:ph type="title"/>
          </p:nvPr>
        </p:nvSpPr>
        <p:spPr>
          <a:prstGeom prst="rect">
            <a:avLst/>
          </a:prstGeom>
        </p:spPr>
        <p:txBody>
          <a:bodyPr>
            <a:normAutofit fontScale="90000"/>
          </a:bodyPr>
          <a:lstStyle/>
          <a:p>
            <a:r>
              <a:t>Example: release of 2014 NYC Taxi Ride data by NYC Taxi and Licensing Commission</a:t>
            </a:r>
          </a:p>
        </p:txBody>
      </p:sp>
      <p:grpSp>
        <p:nvGrpSpPr>
          <p:cNvPr id="404" name="Group 404"/>
          <p:cNvGrpSpPr/>
          <p:nvPr/>
        </p:nvGrpSpPr>
        <p:grpSpPr>
          <a:xfrm>
            <a:off x="3074301" y="4184704"/>
            <a:ext cx="4831255" cy="2096856"/>
            <a:chOff x="0" y="0"/>
            <a:chExt cx="6871116" cy="2982193"/>
          </a:xfrm>
        </p:grpSpPr>
        <p:pic>
          <p:nvPicPr>
            <p:cNvPr id="402" name="pasted-image.png"/>
            <p:cNvPicPr>
              <a:picLocks noChangeAspect="1"/>
            </p:cNvPicPr>
            <p:nvPr/>
          </p:nvPicPr>
          <p:blipFill>
            <a:blip r:embed="rId2">
              <a:extLst/>
            </a:blip>
            <a:srcRect t="54104"/>
            <a:stretch>
              <a:fillRect/>
            </a:stretch>
          </p:blipFill>
          <p:spPr>
            <a:xfrm>
              <a:off x="6232" y="0"/>
              <a:ext cx="6034510" cy="667928"/>
            </a:xfrm>
            <a:prstGeom prst="rect">
              <a:avLst/>
            </a:prstGeom>
            <a:ln w="12700" cap="flat">
              <a:noFill/>
              <a:miter lim="400000"/>
            </a:ln>
            <a:effectLst/>
          </p:spPr>
        </p:pic>
        <p:pic>
          <p:nvPicPr>
            <p:cNvPr id="403" name="pasted-image.png"/>
            <p:cNvPicPr>
              <a:picLocks noChangeAspect="1"/>
            </p:cNvPicPr>
            <p:nvPr/>
          </p:nvPicPr>
          <p:blipFill>
            <a:blip r:embed="rId3">
              <a:extLst/>
            </a:blip>
            <a:srcRect t="3404" b="3404"/>
            <a:stretch>
              <a:fillRect/>
            </a:stretch>
          </p:blipFill>
          <p:spPr>
            <a:xfrm>
              <a:off x="0" y="565844"/>
              <a:ext cx="6871117" cy="2416350"/>
            </a:xfrm>
            <a:prstGeom prst="rect">
              <a:avLst/>
            </a:prstGeom>
            <a:ln w="12700" cap="flat">
              <a:noFill/>
              <a:miter lim="400000"/>
            </a:ln>
            <a:effectLst/>
          </p:spPr>
        </p:pic>
      </p:grpSp>
      <p:sp>
        <p:nvSpPr>
          <p:cNvPr id="405" name="Shape 405"/>
          <p:cNvSpPr/>
          <p:nvPr/>
        </p:nvSpPr>
        <p:spPr>
          <a:xfrm>
            <a:off x="8420523" y="5052824"/>
            <a:ext cx="2206152" cy="481925"/>
          </a:xfrm>
          <a:prstGeom prst="rect">
            <a:avLst/>
          </a:prstGeom>
          <a:ln w="25400">
            <a:solidFill>
              <a:schemeClr val="accent1"/>
            </a:solidFill>
            <a:bevel/>
          </a:ln>
          <a:extLst>
            <a:ext uri="{C572A759-6A51-4108-AA02-DFA0A04FC94B}">
              <ma14:wrappingTextBoxFlag xmlns:ma14="http://schemas.microsoft.com/office/mac/drawingml/2011/main" val="1"/>
            </a:ext>
          </a:extLst>
        </p:spPr>
        <p:txBody>
          <a:bodyPr lIns="45719" tIns="45719" rIns="45719" bIns="45719">
            <a:spAutoFit/>
          </a:bodyPr>
          <a:lstStyle>
            <a:lvl1pPr>
              <a:defRPr i="1"/>
            </a:lvl1pPr>
          </a:lstStyle>
          <a:p>
            <a:r>
              <a:rPr sz="1266"/>
              <a:t>A journalist at Gawker identified 9 other cab rides.</a:t>
            </a:r>
          </a:p>
        </p:txBody>
      </p:sp>
      <p:pic>
        <p:nvPicPr>
          <p:cNvPr id="406" name="pasted-image.png"/>
          <p:cNvPicPr>
            <a:picLocks noChangeAspect="1"/>
          </p:cNvPicPr>
          <p:nvPr/>
        </p:nvPicPr>
        <p:blipFill>
          <a:blip r:embed="rId3">
            <a:extLst/>
          </a:blip>
          <a:srcRect l="49368" t="34147" r="45913" b="59940"/>
          <a:stretch>
            <a:fillRect/>
          </a:stretch>
        </p:blipFill>
        <p:spPr>
          <a:xfrm>
            <a:off x="8686441" y="4119936"/>
            <a:ext cx="1020537" cy="482560"/>
          </a:xfrm>
          <a:prstGeom prst="rect">
            <a:avLst/>
          </a:prstGeom>
          <a:ln w="12700">
            <a:miter lim="400000"/>
          </a:ln>
        </p:spPr>
      </p:pic>
      <p:sp>
        <p:nvSpPr>
          <p:cNvPr id="407" name="Shape 407"/>
          <p:cNvSpPr/>
          <p:nvPr/>
        </p:nvSpPr>
        <p:spPr>
          <a:xfrm flipH="1">
            <a:off x="5761565" y="4407022"/>
            <a:ext cx="2835376" cy="646706"/>
          </a:xfrm>
          <a:prstGeom prst="line">
            <a:avLst/>
          </a:prstGeom>
          <a:ln w="76200">
            <a:solidFill>
              <a:schemeClr val="accent1"/>
            </a:solidFill>
            <a:bevel/>
            <a:tailEnd type="triangle"/>
          </a:ln>
          <a:effectLst>
            <a:outerShdw blurRad="63500" dist="50800" dir="5400000" rotWithShape="0">
              <a:srgbClr val="000000">
                <a:alpha val="35000"/>
              </a:srgbClr>
            </a:outerShdw>
          </a:effectLst>
        </p:spPr>
        <p:txBody>
          <a:bodyPr lIns="45719" tIns="45719" rIns="45719" bIns="45719"/>
          <a:lstStyle/>
          <a:p>
            <a:pPr defTabSz="321457">
              <a:defRPr sz="1600">
                <a:latin typeface="+mj-lt"/>
                <a:ea typeface="+mj-ea"/>
                <a:cs typeface="+mj-cs"/>
                <a:sym typeface="Helvetica"/>
              </a:defRPr>
            </a:pPr>
            <a:endParaRPr sz="1125"/>
          </a:p>
        </p:txBody>
      </p:sp>
      <p:sp>
        <p:nvSpPr>
          <p:cNvPr id="408" name="Shape 408"/>
          <p:cNvSpPr/>
          <p:nvPr/>
        </p:nvSpPr>
        <p:spPr>
          <a:xfrm>
            <a:off x="8836755" y="4570523"/>
            <a:ext cx="558805" cy="287128"/>
          </a:xfrm>
          <a:prstGeom prst="rect">
            <a:avLst/>
          </a:prstGeom>
          <a:ln w="12700">
            <a:miter lim="400000"/>
          </a:ln>
          <a:extLst>
            <a:ext uri="{C572A759-6A51-4108-AA02-DFA0A04FC94B}">
              <ma14:wrappingTextBoxFlag xmlns:ma14="http://schemas.microsoft.com/office/mac/drawingml/2011/main" val="1"/>
            </a:ext>
          </a:extLst>
        </p:spPr>
        <p:txBody>
          <a:bodyPr wrap="none" lIns="45719" tIns="45719" rIns="45719" bIns="45719">
            <a:spAutoFit/>
          </a:bodyPr>
          <a:lstStyle/>
          <a:p>
            <a:r>
              <a:rPr sz="1266"/>
              <a:t>“5C27”</a:t>
            </a:r>
          </a:p>
        </p:txBody>
      </p:sp>
    </p:spTree>
    <p:extLst>
      <p:ext uri="{BB962C8B-B14F-4D97-AF65-F5344CB8AC3E}">
        <p14:creationId xmlns:p14="http://schemas.microsoft.com/office/powerpoint/2010/main" val="1477079040"/>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 name="Shape 410"/>
          <p:cNvSpPr>
            <a:spLocks noGrp="1"/>
          </p:cNvSpPr>
          <p:nvPr>
            <p:ph type="sldNum" sz="quarter" idx="4294967295"/>
          </p:nvPr>
        </p:nvSpPr>
        <p:spPr>
          <a:xfrm>
            <a:off x="10006757" y="6416496"/>
            <a:ext cx="521544" cy="457558"/>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13</a:t>
            </a:fld>
            <a:endParaRPr/>
          </a:p>
        </p:txBody>
      </p:sp>
      <p:sp>
        <p:nvSpPr>
          <p:cNvPr id="411" name="Shape 411"/>
          <p:cNvSpPr>
            <a:spLocks noGrp="1"/>
          </p:cNvSpPr>
          <p:nvPr>
            <p:ph type="body" idx="1"/>
          </p:nvPr>
        </p:nvSpPr>
        <p:spPr>
          <a:prstGeom prst="rect">
            <a:avLst/>
          </a:prstGeom>
        </p:spPr>
        <p:txBody>
          <a:bodyPr>
            <a:normAutofit fontScale="77500" lnSpcReduction="20000"/>
          </a:bodyPr>
          <a:lstStyle/>
          <a:p>
            <a:r>
              <a:t>What is the re-identification risk for taxi passengers?</a:t>
            </a:r>
          </a:p>
          <a:p>
            <a:pPr marL="89294" indent="-89294">
              <a:defRPr sz="3000"/>
            </a:pPr>
            <a:endParaRPr/>
          </a:p>
          <a:p>
            <a:endParaRPr/>
          </a:p>
          <a:p>
            <a:endParaRPr/>
          </a:p>
          <a:p>
            <a:endParaRPr/>
          </a:p>
          <a:p>
            <a:endParaRPr/>
          </a:p>
          <a:p>
            <a:r>
              <a:rPr b="1" i="1"/>
              <a:t>Journalist scenario</a:t>
            </a:r>
            <a:r>
              <a:t> (to make organization look bad):</a:t>
            </a:r>
          </a:p>
          <a:p>
            <a:pPr lvl="1"/>
            <a:r>
              <a:t> 100% — because </a:t>
            </a:r>
            <a:r>
              <a:rPr i="1"/>
              <a:t>more than one record was re-identified.</a:t>
            </a:r>
          </a:p>
          <a:p>
            <a:endParaRPr i="1"/>
          </a:p>
          <a:p>
            <a:r>
              <a:rPr b="1" i="1"/>
              <a:t>Prosecutor Scenario </a:t>
            </a:r>
            <a:r>
              <a:t>(to re-identify a specific person)</a:t>
            </a:r>
            <a:endParaRPr i="1"/>
          </a:p>
          <a:p>
            <a:pPr lvl="1"/>
            <a:r>
              <a:rPr i="1"/>
              <a:t>   </a:t>
            </a:r>
            <a:r>
              <a:t>0.0000063% — the % of people actually re-identified</a:t>
            </a:r>
          </a:p>
          <a:p>
            <a:pPr lvl="1"/>
            <a:r>
              <a:t>≧ 0.0000063% — for famous people (likely to be photographed)</a:t>
            </a:r>
          </a:p>
        </p:txBody>
      </p:sp>
      <p:sp>
        <p:nvSpPr>
          <p:cNvPr id="412" name="Shape 412"/>
          <p:cNvSpPr>
            <a:spLocks noGrp="1"/>
          </p:cNvSpPr>
          <p:nvPr>
            <p:ph type="title"/>
          </p:nvPr>
        </p:nvSpPr>
        <p:spPr>
          <a:prstGeom prst="rect">
            <a:avLst/>
          </a:prstGeom>
        </p:spPr>
        <p:txBody>
          <a:bodyPr>
            <a:normAutofit/>
          </a:bodyPr>
          <a:lstStyle/>
          <a:p>
            <a:r>
              <a:rPr sz="3200" dirty="0"/>
              <a:t>The re-identification scenarios </a:t>
            </a:r>
            <a:r>
              <a:rPr sz="3200"/>
              <a:t>help </a:t>
            </a:r>
            <a:r>
              <a:rPr lang="en-US" sz="3200" smtClean="0"/>
              <a:t>illustrate </a:t>
            </a:r>
            <a:r>
              <a:rPr sz="3200" smtClean="0"/>
              <a:t>the </a:t>
            </a:r>
            <a:r>
              <a:rPr sz="3200" dirty="0"/>
              <a:t>risk.</a:t>
            </a:r>
          </a:p>
        </p:txBody>
      </p:sp>
      <p:graphicFrame>
        <p:nvGraphicFramePr>
          <p:cNvPr id="413" name="Table 413"/>
          <p:cNvGraphicFramePr/>
          <p:nvPr/>
        </p:nvGraphicFramePr>
        <p:xfrm>
          <a:off x="1967494" y="2091865"/>
          <a:ext cx="7357070" cy="1776957"/>
        </p:xfrm>
        <a:graphic>
          <a:graphicData uri="http://schemas.openxmlformats.org/drawingml/2006/table">
            <a:tbl>
              <a:tblPr bandRow="1"/>
              <a:tblGrid>
                <a:gridCol w="5492459"/>
                <a:gridCol w="1864611"/>
              </a:tblGrid>
              <a:tr h="592319">
                <a:tc>
                  <a:txBody>
                    <a:bodyPr/>
                    <a:lstStyle/>
                    <a:p>
                      <a:pPr algn="l" defTabSz="457200">
                        <a:defRPr sz="1800" b="0" i="0"/>
                      </a:pPr>
                      <a:r>
                        <a:rPr sz="1700" b="1" i="1"/>
                        <a:t>NYC Taxi ride database size:</a:t>
                      </a:r>
                    </a:p>
                  </a:txBody>
                  <a:tcPr marL="44648" marR="44648" marT="44648" marB="44648" horzOverflow="overflow"/>
                </a:tc>
                <a:tc>
                  <a:txBody>
                    <a:bodyPr/>
                    <a:lstStyle/>
                    <a:p>
                      <a:pPr algn="l" defTabSz="457200">
                        <a:defRPr sz="1800" b="0" i="0"/>
                      </a:pPr>
                      <a:r>
                        <a:rPr sz="1700" b="1" i="1"/>
                        <a:t>173 Million</a:t>
                      </a:r>
                    </a:p>
                  </a:txBody>
                  <a:tcPr marL="44648" marR="44648" marT="44648" marB="44648" horzOverflow="overflow"/>
                </a:tc>
              </a:tr>
              <a:tr h="592319">
                <a:tc>
                  <a:txBody>
                    <a:bodyPr/>
                    <a:lstStyle/>
                    <a:p>
                      <a:pPr algn="l" defTabSz="457200">
                        <a:defRPr sz="1800" b="0" i="0"/>
                      </a:pPr>
                      <a:r>
                        <a:rPr sz="1700" b="1" i="1"/>
                        <a:t>Number of re-identified taxi rides</a:t>
                      </a:r>
                    </a:p>
                  </a:txBody>
                  <a:tcPr marL="44648" marR="44648" marT="44648" marB="44648" horzOverflow="overflow"/>
                </a:tc>
                <a:tc>
                  <a:txBody>
                    <a:bodyPr/>
                    <a:lstStyle/>
                    <a:p>
                      <a:pPr algn="l" defTabSz="457200">
                        <a:defRPr sz="1800" b="0" i="0"/>
                      </a:pPr>
                      <a:r>
                        <a:rPr sz="1700" b="1" i="1"/>
                        <a:t>11</a:t>
                      </a:r>
                    </a:p>
                  </a:txBody>
                  <a:tcPr marL="44648" marR="44648" marT="44648" marB="44648" horzOverflow="overflow"/>
                </a:tc>
              </a:tr>
              <a:tr h="592319">
                <a:tc>
                  <a:txBody>
                    <a:bodyPr/>
                    <a:lstStyle/>
                    <a:p>
                      <a:pPr algn="l" defTabSz="457200">
                        <a:defRPr sz="1800" b="0" i="0"/>
                      </a:pPr>
                      <a:r>
                        <a:rPr sz="1700" b="1" i="1"/>
                        <a:t>Percentage re-identified:</a:t>
                      </a:r>
                    </a:p>
                  </a:txBody>
                  <a:tcPr marL="44648" marR="44648" marT="44648" marB="44648" horzOverflow="overflow"/>
                </a:tc>
                <a:tc>
                  <a:txBody>
                    <a:bodyPr/>
                    <a:lstStyle/>
                    <a:p>
                      <a:pPr algn="l" defTabSz="457200">
                        <a:defRPr sz="1800" b="0" i="0"/>
                      </a:pPr>
                      <a:r>
                        <a:rPr sz="1700" b="1" i="1"/>
                        <a:t>0.0000063%</a:t>
                      </a:r>
                    </a:p>
                  </a:txBody>
                  <a:tcPr marL="44648" marR="44648" marT="44648" marB="44648" horzOverflow="overflow"/>
                </a:tc>
              </a:tr>
            </a:tbl>
          </a:graphicData>
        </a:graphic>
      </p:graphicFrame>
      <p:pic>
        <p:nvPicPr>
          <p:cNvPr id="414" name="pasted-image.png"/>
          <p:cNvPicPr>
            <a:picLocks noChangeAspect="1"/>
          </p:cNvPicPr>
          <p:nvPr/>
        </p:nvPicPr>
        <p:blipFill>
          <a:blip r:embed="rId2">
            <a:extLst/>
          </a:blip>
          <a:srcRect l="48832" t="6959" r="34247" b="51828"/>
          <a:stretch>
            <a:fillRect/>
          </a:stretch>
        </p:blipFill>
        <p:spPr>
          <a:xfrm>
            <a:off x="9523277" y="1876857"/>
            <a:ext cx="991827" cy="911616"/>
          </a:xfrm>
          <a:prstGeom prst="rect">
            <a:avLst/>
          </a:prstGeom>
          <a:ln w="12700">
            <a:miter lim="400000"/>
          </a:ln>
        </p:spPr>
      </p:pic>
    </p:spTree>
    <p:extLst>
      <p:ext uri="{BB962C8B-B14F-4D97-AF65-F5344CB8AC3E}">
        <p14:creationId xmlns:p14="http://schemas.microsoft.com/office/powerpoint/2010/main" val="356465960"/>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 general, the risk of re-identification may be over stated.</a:t>
            </a:r>
            <a:endParaRPr lang="en-US" dirty="0"/>
          </a:p>
        </p:txBody>
      </p:sp>
      <p:sp>
        <p:nvSpPr>
          <p:cNvPr id="3" name="Content Placeholder 2"/>
          <p:cNvSpPr>
            <a:spLocks noGrp="1"/>
          </p:cNvSpPr>
          <p:nvPr>
            <p:ph idx="1"/>
          </p:nvPr>
        </p:nvSpPr>
        <p:spPr>
          <a:xfrm>
            <a:off x="213852" y="4724400"/>
            <a:ext cx="5729748" cy="1631951"/>
          </a:xfrm>
        </p:spPr>
        <p:txBody>
          <a:bodyPr>
            <a:normAutofit fontScale="62500" lnSpcReduction="20000"/>
          </a:bodyPr>
          <a:lstStyle/>
          <a:p>
            <a:r>
              <a:rPr lang="en-US" dirty="0" smtClean="0"/>
              <a:t>“A </a:t>
            </a:r>
            <a:r>
              <a:rPr lang="en-US" dirty="0"/>
              <a:t>Systematic Review of Re-Identification Attacks on Health </a:t>
            </a:r>
            <a:r>
              <a:rPr lang="en-US" dirty="0" smtClean="0"/>
              <a:t>Data,” Khaled El </a:t>
            </a:r>
            <a:r>
              <a:rPr lang="en-US" dirty="0" err="1" smtClean="0"/>
              <a:t>Emam</a:t>
            </a:r>
            <a:r>
              <a:rPr lang="en-US" dirty="0" smtClean="0"/>
              <a:t>, Elizabeth </a:t>
            </a:r>
            <a:r>
              <a:rPr lang="en-US" dirty="0" err="1" smtClean="0"/>
              <a:t>Jonker</a:t>
            </a:r>
            <a:r>
              <a:rPr lang="en-US" dirty="0" smtClean="0"/>
              <a:t>, </a:t>
            </a:r>
            <a:r>
              <a:rPr lang="en-US" dirty="0" err="1" smtClean="0"/>
              <a:t>Luk</a:t>
            </a:r>
            <a:r>
              <a:rPr lang="en-US" dirty="0" smtClean="0"/>
              <a:t> Arbuckle, Bradley </a:t>
            </a:r>
            <a:r>
              <a:rPr lang="en-US" dirty="0" err="1" smtClean="0"/>
              <a:t>Malin</a:t>
            </a:r>
            <a:r>
              <a:rPr lang="en-US" dirty="0" smtClean="0"/>
              <a:t>, PLOS One, Dec. </a:t>
            </a:r>
            <a:r>
              <a:rPr lang="en-US" dirty="0"/>
              <a:t>2, 2011. </a:t>
            </a:r>
            <a:r>
              <a:rPr lang="en-US" dirty="0">
                <a:hlinkClick r:id="rId2"/>
              </a:rPr>
              <a:t>http://</a:t>
            </a:r>
            <a:r>
              <a:rPr lang="en-US" dirty="0" smtClean="0">
                <a:hlinkClick r:id="rId2"/>
              </a:rPr>
              <a:t>journals.plos.org/plosone/article?id=10.1371/journal.pone.0028071</a:t>
            </a:r>
            <a:endParaRPr lang="en-US" dirty="0" smtClean="0"/>
          </a:p>
          <a:p>
            <a:endParaRPr lang="en-US" dirty="0"/>
          </a:p>
        </p:txBody>
      </p:sp>
      <p:sp>
        <p:nvSpPr>
          <p:cNvPr id="4" name="Slide Number Placeholder 3"/>
          <p:cNvSpPr>
            <a:spLocks noGrp="1"/>
          </p:cNvSpPr>
          <p:nvPr>
            <p:ph type="sldNum" sz="quarter" idx="12"/>
          </p:nvPr>
        </p:nvSpPr>
        <p:spPr/>
        <p:txBody>
          <a:bodyPr/>
          <a:lstStyle/>
          <a:p>
            <a:fld id="{5212C905-FF40-4437-BDDD-7BDE312C732D}" type="slidenum">
              <a:rPr lang="en-US" smtClean="0"/>
              <a:pPr/>
              <a:t>14</a:t>
            </a:fld>
            <a:endParaRPr lang="en-US"/>
          </a:p>
        </p:txBody>
      </p:sp>
      <p:pic>
        <p:nvPicPr>
          <p:cNvPr id="5" name="Picture 4"/>
          <p:cNvPicPr>
            <a:picLocks noChangeAspect="1"/>
          </p:cNvPicPr>
          <p:nvPr/>
        </p:nvPicPr>
        <p:blipFill>
          <a:blip r:embed="rId3"/>
          <a:stretch>
            <a:fillRect/>
          </a:stretch>
        </p:blipFill>
        <p:spPr>
          <a:xfrm>
            <a:off x="6045200" y="1089324"/>
            <a:ext cx="5918200" cy="4924127"/>
          </a:xfrm>
          <a:prstGeom prst="rect">
            <a:avLst/>
          </a:prstGeom>
        </p:spPr>
      </p:pic>
    </p:spTree>
    <p:extLst>
      <p:ext uri="{BB962C8B-B14F-4D97-AF65-F5344CB8AC3E}">
        <p14:creationId xmlns:p14="http://schemas.microsoft.com/office/powerpoint/2010/main" val="12206246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dirty="0" smtClean="0"/>
              <a:t>“The </a:t>
            </a:r>
            <a:r>
              <a:rPr lang="en-US" sz="2000" dirty="0" err="1" smtClean="0"/>
              <a:t>‘Re</a:t>
            </a:r>
            <a:r>
              <a:rPr lang="en-US" sz="2000" dirty="0" smtClean="0"/>
              <a:t>-Identification’ of Governor William Weld’s Medical Information: A critical Re-examination of Health Data Identification Risks and Privacy Protections, then and Now,” Daniel Barth-Jones, Working Paper, July 24, 2012</a:t>
            </a:r>
            <a:endParaRPr lang="en-US" sz="2000" dirty="0"/>
          </a:p>
        </p:txBody>
      </p:sp>
      <p:sp>
        <p:nvSpPr>
          <p:cNvPr id="3" name="Content Placeholder 2"/>
          <p:cNvSpPr>
            <a:spLocks noGrp="1"/>
          </p:cNvSpPr>
          <p:nvPr>
            <p:ph idx="1"/>
          </p:nvPr>
        </p:nvSpPr>
        <p:spPr>
          <a:xfrm>
            <a:off x="228600" y="1600201"/>
            <a:ext cx="4445000" cy="1523999"/>
          </a:xfrm>
        </p:spPr>
        <p:txBody>
          <a:bodyPr/>
          <a:lstStyle/>
          <a:p>
            <a:r>
              <a:rPr lang="en-US" baseline="-25000" dirty="0" smtClean="0"/>
              <a:t>Sweeney stated that 87% of US population could be uniquely identified by date of birth, sex, and 5-digit ZIP.  But</a:t>
            </a:r>
            <a:r>
              <a:rPr lang="mr-IN" baseline="-25000" dirty="0" smtClean="0"/>
              <a:t>…</a:t>
            </a:r>
            <a:endParaRPr lang="en-US" baseline="-25000" dirty="0"/>
          </a:p>
        </p:txBody>
      </p:sp>
      <p:sp>
        <p:nvSpPr>
          <p:cNvPr id="4" name="Slide Number Placeholder 3"/>
          <p:cNvSpPr>
            <a:spLocks noGrp="1"/>
          </p:cNvSpPr>
          <p:nvPr>
            <p:ph type="sldNum" sz="quarter" idx="12"/>
          </p:nvPr>
        </p:nvSpPr>
        <p:spPr/>
        <p:txBody>
          <a:bodyPr/>
          <a:lstStyle/>
          <a:p>
            <a:fld id="{5212C905-FF40-4437-BDDD-7BDE312C732D}" type="slidenum">
              <a:rPr lang="en-US" smtClean="0"/>
              <a:pPr/>
              <a:t>15</a:t>
            </a:fld>
            <a:endParaRPr lang="en-US"/>
          </a:p>
        </p:txBody>
      </p:sp>
      <p:pic>
        <p:nvPicPr>
          <p:cNvPr id="5" name="Picture 4"/>
          <p:cNvPicPr>
            <a:picLocks noChangeAspect="1"/>
          </p:cNvPicPr>
          <p:nvPr/>
        </p:nvPicPr>
        <p:blipFill>
          <a:blip r:embed="rId2"/>
          <a:stretch>
            <a:fillRect/>
          </a:stretch>
        </p:blipFill>
        <p:spPr>
          <a:xfrm>
            <a:off x="240890" y="3557092"/>
            <a:ext cx="5715000" cy="2081708"/>
          </a:xfrm>
          <a:prstGeom prst="rect">
            <a:avLst/>
          </a:prstGeom>
        </p:spPr>
      </p:pic>
      <p:pic>
        <p:nvPicPr>
          <p:cNvPr id="6" name="Picture 5"/>
          <p:cNvPicPr>
            <a:picLocks noChangeAspect="1"/>
          </p:cNvPicPr>
          <p:nvPr/>
        </p:nvPicPr>
        <p:blipFill>
          <a:blip r:embed="rId3"/>
          <a:stretch>
            <a:fillRect/>
          </a:stretch>
        </p:blipFill>
        <p:spPr>
          <a:xfrm>
            <a:off x="6113206" y="1943100"/>
            <a:ext cx="5600700" cy="3695700"/>
          </a:xfrm>
          <a:prstGeom prst="rect">
            <a:avLst/>
          </a:prstGeom>
        </p:spPr>
      </p:pic>
    </p:spTree>
    <p:extLst>
      <p:ext uri="{BB962C8B-B14F-4D97-AF65-F5344CB8AC3E}">
        <p14:creationId xmlns:p14="http://schemas.microsoft.com/office/powerpoint/2010/main" val="9801357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Formal privacy approaches.</a:t>
            </a:r>
            <a:endParaRPr lang="en-US" dirty="0"/>
          </a:p>
        </p:txBody>
      </p:sp>
      <p:sp>
        <p:nvSpPr>
          <p:cNvPr id="3" name="Content Placeholder 2"/>
          <p:cNvSpPr>
            <a:spLocks noGrp="1"/>
          </p:cNvSpPr>
          <p:nvPr>
            <p:ph idx="1"/>
          </p:nvPr>
        </p:nvSpPr>
        <p:spPr/>
        <p:txBody>
          <a:bodyPr/>
          <a:lstStyle/>
          <a:p>
            <a:r>
              <a:rPr lang="en-US" sz="2400" dirty="0" smtClean="0"/>
              <a:t>De-identification uses </a:t>
            </a:r>
            <a:r>
              <a:rPr lang="en-US" sz="2400" i="1" dirty="0" smtClean="0"/>
              <a:t>ad-hoc </a:t>
            </a:r>
            <a:r>
              <a:rPr lang="en-US" sz="2400" dirty="0" smtClean="0"/>
              <a:t>approaches to protect privacy.</a:t>
            </a:r>
          </a:p>
          <a:p>
            <a:endParaRPr lang="en-US" dirty="0"/>
          </a:p>
          <a:p>
            <a:endParaRPr lang="en-US" dirty="0" smtClean="0"/>
          </a:p>
          <a:p>
            <a:endParaRPr lang="en-US" sz="2400" dirty="0" smtClean="0"/>
          </a:p>
          <a:p>
            <a:r>
              <a:rPr lang="en-US" sz="2400" dirty="0" smtClean="0"/>
              <a:t>Formal privacy approaches start with a mathematical definition of privacy, and attempt to develop mechanisms:</a:t>
            </a:r>
          </a:p>
          <a:p>
            <a:endParaRPr lang="en-US" dirty="0" smtClean="0"/>
          </a:p>
          <a:p>
            <a:endParaRPr lang="en-US" dirty="0"/>
          </a:p>
        </p:txBody>
      </p:sp>
      <p:sp>
        <p:nvSpPr>
          <p:cNvPr id="4" name="Slide Number Placeholder 3"/>
          <p:cNvSpPr>
            <a:spLocks noGrp="1"/>
          </p:cNvSpPr>
          <p:nvPr>
            <p:ph type="sldNum" sz="quarter" idx="12"/>
          </p:nvPr>
        </p:nvSpPr>
        <p:spPr/>
        <p:txBody>
          <a:bodyPr/>
          <a:lstStyle/>
          <a:p>
            <a:fld id="{5212C905-FF40-4437-BDDD-7BDE312C732D}" type="slidenum">
              <a:rPr lang="en-US" smtClean="0"/>
              <a:pPr/>
              <a:t>16</a:t>
            </a:fld>
            <a:endParaRPr lang="en-US"/>
          </a:p>
        </p:txBody>
      </p:sp>
      <p:grpSp>
        <p:nvGrpSpPr>
          <p:cNvPr id="8" name="Group 7"/>
          <p:cNvGrpSpPr/>
          <p:nvPr/>
        </p:nvGrpSpPr>
        <p:grpSpPr>
          <a:xfrm>
            <a:off x="2133600" y="2057400"/>
            <a:ext cx="7505700" cy="1524000"/>
            <a:chOff x="2133600" y="2133600"/>
            <a:chExt cx="7505700" cy="1752600"/>
          </a:xfrm>
        </p:grpSpPr>
        <p:sp>
          <p:nvSpPr>
            <p:cNvPr id="5" name="Rectangle 4"/>
            <p:cNvSpPr/>
            <p:nvPr/>
          </p:nvSpPr>
          <p:spPr>
            <a:xfrm>
              <a:off x="2133600" y="2286000"/>
              <a:ext cx="3124200" cy="16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Privacy Mechanisms:</a:t>
              </a:r>
            </a:p>
            <a:p>
              <a:pPr marL="285750" indent="-285750">
                <a:buFont typeface="Arial" charset="0"/>
                <a:buChar char="•"/>
              </a:pPr>
              <a:r>
                <a:rPr lang="en-US" dirty="0" smtClean="0"/>
                <a:t>De-Identification</a:t>
              </a:r>
            </a:p>
            <a:p>
              <a:pPr marL="285750" indent="-285750">
                <a:buFont typeface="Arial" charset="0"/>
                <a:buChar char="•"/>
              </a:pPr>
              <a:r>
                <a:rPr lang="en-US" dirty="0" smtClean="0"/>
                <a:t>Generalization</a:t>
              </a:r>
            </a:p>
            <a:p>
              <a:pPr marL="285750" indent="-285750">
                <a:buFont typeface="Arial" charset="0"/>
                <a:buChar char="•"/>
              </a:pPr>
              <a:r>
                <a:rPr lang="en-US" dirty="0" smtClean="0"/>
                <a:t>Top-Coding; Bottom-Coding</a:t>
              </a:r>
            </a:p>
            <a:p>
              <a:pPr marL="285750" indent="-285750">
                <a:buFont typeface="Arial" charset="0"/>
                <a:buChar char="•"/>
              </a:pPr>
              <a:r>
                <a:rPr lang="en-US" dirty="0" smtClean="0"/>
                <a:t>Swapping</a:t>
              </a:r>
            </a:p>
          </p:txBody>
        </p:sp>
        <p:sp>
          <p:nvSpPr>
            <p:cNvPr id="6" name="Right Arrow 5"/>
            <p:cNvSpPr/>
            <p:nvPr/>
          </p:nvSpPr>
          <p:spPr>
            <a:xfrm>
              <a:off x="6027174" y="2667000"/>
              <a:ext cx="1295400" cy="762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924800" y="2133600"/>
              <a:ext cx="1714500" cy="17526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Privacy Result</a:t>
              </a:r>
              <a:endParaRPr lang="en-US" sz="2400" dirty="0"/>
            </a:p>
          </p:txBody>
        </p:sp>
      </p:grpSp>
      <p:sp>
        <p:nvSpPr>
          <p:cNvPr id="10" name="Rectangle 9"/>
          <p:cNvSpPr/>
          <p:nvPr/>
        </p:nvSpPr>
        <p:spPr>
          <a:xfrm>
            <a:off x="2286000" y="4627573"/>
            <a:ext cx="3124200" cy="1391478"/>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Privacy Mechanisms:</a:t>
            </a:r>
          </a:p>
          <a:p>
            <a:pPr marL="285750" indent="-285750">
              <a:buFont typeface="Arial" charset="0"/>
              <a:buChar char="•"/>
            </a:pPr>
            <a:r>
              <a:rPr lang="en-US" dirty="0" smtClean="0"/>
              <a:t>Differential Privacy</a:t>
            </a:r>
          </a:p>
          <a:p>
            <a:pPr marL="285750" indent="-285750">
              <a:buFont typeface="Arial" charset="0"/>
              <a:buChar char="•"/>
            </a:pPr>
            <a:r>
              <a:rPr lang="en-US" dirty="0" smtClean="0"/>
              <a:t>Homomorphic Encryption</a:t>
            </a:r>
          </a:p>
          <a:p>
            <a:pPr marL="285750" indent="-285750">
              <a:buFont typeface="Arial" charset="0"/>
              <a:buChar char="•"/>
            </a:pPr>
            <a:r>
              <a:rPr lang="en-US" dirty="0" smtClean="0"/>
              <a:t>Multi-party computation</a:t>
            </a:r>
          </a:p>
        </p:txBody>
      </p:sp>
      <p:sp>
        <p:nvSpPr>
          <p:cNvPr id="11" name="Right Arrow 10"/>
          <p:cNvSpPr/>
          <p:nvPr/>
        </p:nvSpPr>
        <p:spPr>
          <a:xfrm flipH="1">
            <a:off x="5910416" y="4783975"/>
            <a:ext cx="1592826" cy="6626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077200" y="4495051"/>
            <a:ext cx="1714500" cy="1524000"/>
          </a:xfrm>
          <a:prstGeom prst="rect">
            <a:avLst/>
          </a:prstGeom>
          <a:solidFill>
            <a:srgbClr val="4F81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t>Privacy Definition</a:t>
            </a:r>
            <a:endParaRPr lang="en-US" sz="2400" dirty="0"/>
          </a:p>
        </p:txBody>
      </p:sp>
    </p:spTree>
    <p:extLst>
      <p:ext uri="{BB962C8B-B14F-4D97-AF65-F5344CB8AC3E}">
        <p14:creationId xmlns:p14="http://schemas.microsoft.com/office/powerpoint/2010/main" val="581596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Options for microdata</a:t>
            </a:r>
            <a:r>
              <a:rPr lang="en-US" dirty="0" smtClean="0"/>
              <a:t>: synthetic </a:t>
            </a:r>
            <a:r>
              <a:rPr lang="en-US" dirty="0" smtClean="0"/>
              <a:t>data</a:t>
            </a:r>
            <a:endParaRPr lang="en-US" dirty="0"/>
          </a:p>
        </p:txBody>
      </p:sp>
      <p:sp>
        <p:nvSpPr>
          <p:cNvPr id="3" name="Content Placeholder 2"/>
          <p:cNvSpPr>
            <a:spLocks noGrp="1"/>
          </p:cNvSpPr>
          <p:nvPr>
            <p:ph idx="1"/>
          </p:nvPr>
        </p:nvSpPr>
        <p:spPr/>
        <p:txBody>
          <a:bodyPr>
            <a:normAutofit/>
          </a:bodyPr>
          <a:lstStyle/>
          <a:p>
            <a:r>
              <a:rPr lang="en-US" b="1" i="1" dirty="0" smtClean="0"/>
              <a:t>Partially synthetic: </a:t>
            </a:r>
            <a:r>
              <a:rPr lang="en-US" i="1" dirty="0" smtClean="0"/>
              <a:t/>
            </a:r>
            <a:br>
              <a:rPr lang="en-US" i="1" dirty="0" smtClean="0"/>
            </a:br>
            <a:r>
              <a:rPr lang="en-US" dirty="0" smtClean="0"/>
              <a:t>Sample </a:t>
            </a:r>
            <a:r>
              <a:rPr lang="en-US" dirty="0" smtClean="0"/>
              <a:t>an existing dataset and add noise.</a:t>
            </a:r>
          </a:p>
          <a:p>
            <a:pPr lvl="1"/>
            <a:r>
              <a:rPr lang="en-US" dirty="0" smtClean="0"/>
              <a:t>Similar to de-identification</a:t>
            </a:r>
          </a:p>
          <a:p>
            <a:pPr lvl="1"/>
            <a:r>
              <a:rPr lang="en-US" dirty="0" smtClean="0"/>
              <a:t>May not have strong privacy guarantees</a:t>
            </a:r>
            <a:endParaRPr lang="en-US" dirty="0"/>
          </a:p>
          <a:p>
            <a:pPr lvl="1"/>
            <a:endParaRPr lang="en-US" dirty="0" smtClean="0"/>
          </a:p>
          <a:p>
            <a:r>
              <a:rPr lang="en-US" b="1" i="1" dirty="0" smtClean="0"/>
              <a:t>Fully synthetic: </a:t>
            </a:r>
            <a:r>
              <a:rPr lang="en-US" i="1" dirty="0" smtClean="0"/>
              <a:t/>
            </a:r>
            <a:br>
              <a:rPr lang="en-US" i="1" dirty="0" smtClean="0"/>
            </a:br>
            <a:r>
              <a:rPr lang="en-US" dirty="0" smtClean="0"/>
              <a:t>create </a:t>
            </a:r>
            <a:r>
              <a:rPr lang="en-US" dirty="0" smtClean="0"/>
              <a:t>a model, use the model to create the synthetic data</a:t>
            </a:r>
            <a:r>
              <a:rPr lang="en-US" dirty="0" smtClean="0"/>
              <a:t>.</a:t>
            </a:r>
            <a:endParaRPr lang="en-US" dirty="0" smtClean="0"/>
          </a:p>
          <a:p>
            <a:pPr lvl="1"/>
            <a:endParaRPr lang="en-US" dirty="0" smtClean="0"/>
          </a:p>
        </p:txBody>
      </p:sp>
      <p:sp>
        <p:nvSpPr>
          <p:cNvPr id="10" name="Slide Number Placeholder 9"/>
          <p:cNvSpPr>
            <a:spLocks noGrp="1"/>
          </p:cNvSpPr>
          <p:nvPr>
            <p:ph type="sldNum" sz="quarter" idx="12"/>
          </p:nvPr>
        </p:nvSpPr>
        <p:spPr/>
        <p:txBody>
          <a:bodyPr/>
          <a:lstStyle/>
          <a:p>
            <a:fld id="{5212C905-FF40-4437-BDDD-7BDE312C732D}" type="slidenum">
              <a:rPr lang="en-US" smtClean="0"/>
              <a:t>17</a:t>
            </a:fld>
            <a:endParaRPr lang="en-US"/>
          </a:p>
        </p:txBody>
      </p:sp>
    </p:spTree>
    <p:extLst>
      <p:ext uri="{BB962C8B-B14F-4D97-AF65-F5344CB8AC3E}">
        <p14:creationId xmlns:p14="http://schemas.microsoft.com/office/powerpoint/2010/main" val="18056338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Fully Synthetic Microdata</a:t>
            </a:r>
            <a:endParaRPr lang="en-US" dirty="0"/>
          </a:p>
        </p:txBody>
      </p:sp>
      <p:sp>
        <p:nvSpPr>
          <p:cNvPr id="3" name="Content Placeholder 2"/>
          <p:cNvSpPr>
            <a:spLocks noGrp="1"/>
          </p:cNvSpPr>
          <p:nvPr>
            <p:ph idx="1"/>
          </p:nvPr>
        </p:nvSpPr>
        <p:spPr>
          <a:xfrm>
            <a:off x="228600" y="3886200"/>
            <a:ext cx="11506200" cy="2239964"/>
          </a:xfrm>
        </p:spPr>
        <p:txBody>
          <a:bodyPr>
            <a:normAutofit fontScale="77500" lnSpcReduction="20000"/>
          </a:bodyPr>
          <a:lstStyle/>
          <a:p>
            <a:r>
              <a:rPr lang="en-US" dirty="0" smtClean="0"/>
              <a:t>Traditional synthetic microdata</a:t>
            </a:r>
          </a:p>
          <a:p>
            <a:pPr lvl="1"/>
            <a:r>
              <a:rPr lang="en-US" dirty="0" smtClean="0"/>
              <a:t>Model can be highly accurate.</a:t>
            </a:r>
          </a:p>
          <a:p>
            <a:pPr lvl="1"/>
            <a:r>
              <a:rPr lang="en-US" dirty="0" smtClean="0"/>
              <a:t>Synthetic data have possibly unknown impact on privacy.</a:t>
            </a:r>
          </a:p>
          <a:p>
            <a:r>
              <a:rPr lang="en-US" dirty="0" smtClean="0"/>
              <a:t>Formally private synthetic microdata</a:t>
            </a:r>
          </a:p>
          <a:p>
            <a:pPr lvl="1"/>
            <a:r>
              <a:rPr lang="en-US" dirty="0" smtClean="0"/>
              <a:t>Model has intentional errors introduced (noise)</a:t>
            </a:r>
          </a:p>
          <a:p>
            <a:pPr lvl="1"/>
            <a:r>
              <a:rPr lang="en-US" dirty="0" smtClean="0"/>
              <a:t>Privacy guarantees can be mathematically established and proven.</a:t>
            </a:r>
          </a:p>
          <a:p>
            <a:pPr lvl="1"/>
            <a:endParaRPr lang="en-US" dirty="0" smtClean="0"/>
          </a:p>
          <a:p>
            <a:pPr lvl="1"/>
            <a:endParaRPr lang="en-US" dirty="0" smtClean="0"/>
          </a:p>
        </p:txBody>
      </p:sp>
      <p:grpSp>
        <p:nvGrpSpPr>
          <p:cNvPr id="4" name="Group 3"/>
          <p:cNvGrpSpPr/>
          <p:nvPr/>
        </p:nvGrpSpPr>
        <p:grpSpPr>
          <a:xfrm>
            <a:off x="1981200" y="1647825"/>
            <a:ext cx="8229600" cy="1718470"/>
            <a:chOff x="0" y="0"/>
            <a:chExt cx="6288993" cy="800100"/>
          </a:xfrm>
        </p:grpSpPr>
        <p:sp>
          <p:nvSpPr>
            <p:cNvPr id="5" name="Notched Right Arrow 4"/>
            <p:cNvSpPr/>
            <p:nvPr/>
          </p:nvSpPr>
          <p:spPr>
            <a:xfrm>
              <a:off x="1146050" y="0"/>
              <a:ext cx="1142894" cy="800100"/>
            </a:xfrm>
            <a:prstGeom prst="notchedRightArrow">
              <a:avLst>
                <a:gd name="adj1" fmla="val 63853"/>
                <a:gd name="adj2" fmla="val 31009"/>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200" dirty="0">
                  <a:ea typeface="Calibri" panose="020F0502020204030204" pitchFamily="34" charset="0"/>
                  <a:cs typeface="Times New Roman" panose="02020603050405020304" pitchFamily="18" charset="0"/>
                </a:rPr>
                <a:t>Model Generation</a:t>
              </a:r>
            </a:p>
          </p:txBody>
        </p:sp>
        <p:sp>
          <p:nvSpPr>
            <p:cNvPr id="6" name="Rounded Rectangle 5"/>
            <p:cNvSpPr/>
            <p:nvPr/>
          </p:nvSpPr>
          <p:spPr>
            <a:xfrm>
              <a:off x="0" y="55418"/>
              <a:ext cx="1028065" cy="6845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600" dirty="0">
                  <a:ea typeface="Calibri" panose="020F0502020204030204" pitchFamily="34" charset="0"/>
                  <a:cs typeface="Times New Roman" panose="02020603050405020304" pitchFamily="18" charset="0"/>
                </a:rPr>
                <a:t>Confidential</a:t>
              </a:r>
              <a:br>
                <a:rPr lang="en-US" sz="1600" dirty="0">
                  <a:ea typeface="Calibri" panose="020F0502020204030204" pitchFamily="34" charset="0"/>
                  <a:cs typeface="Times New Roman" panose="02020603050405020304" pitchFamily="18" charset="0"/>
                </a:rPr>
              </a:br>
              <a:r>
                <a:rPr lang="en-US" sz="1600" dirty="0">
                  <a:ea typeface="Calibri" panose="020F0502020204030204" pitchFamily="34" charset="0"/>
                  <a:cs typeface="Times New Roman" panose="02020603050405020304" pitchFamily="18" charset="0"/>
                </a:rPr>
                <a:t>Data</a:t>
              </a:r>
            </a:p>
          </p:txBody>
        </p:sp>
        <p:sp>
          <p:nvSpPr>
            <p:cNvPr id="7" name="Rounded Rectangle 6"/>
            <p:cNvSpPr/>
            <p:nvPr/>
          </p:nvSpPr>
          <p:spPr>
            <a:xfrm>
              <a:off x="2403469" y="57958"/>
              <a:ext cx="1204595" cy="684530"/>
            </a:xfrm>
            <a:prstGeom prst="round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2000" dirty="0">
                  <a:solidFill>
                    <a:srgbClr val="000000"/>
                  </a:solidFill>
                  <a:ea typeface="Calibri" panose="020F0502020204030204" pitchFamily="34" charset="0"/>
                  <a:cs typeface="Times New Roman" panose="02020603050405020304" pitchFamily="18" charset="0"/>
                </a:rPr>
                <a:t>Model with Privacy Guarantees</a:t>
              </a:r>
              <a:endParaRPr lang="en-US" sz="2800" dirty="0">
                <a:ea typeface="Calibri" panose="020F0502020204030204" pitchFamily="34" charset="0"/>
                <a:cs typeface="Times New Roman" panose="02020603050405020304" pitchFamily="18" charset="0"/>
              </a:endParaRPr>
            </a:p>
          </p:txBody>
        </p:sp>
        <p:sp>
          <p:nvSpPr>
            <p:cNvPr id="8" name="Notched Right Arrow 7"/>
            <p:cNvSpPr/>
            <p:nvPr/>
          </p:nvSpPr>
          <p:spPr>
            <a:xfrm>
              <a:off x="3660886" y="0"/>
              <a:ext cx="1360752" cy="800100"/>
            </a:xfrm>
            <a:prstGeom prst="notchedRightArrow">
              <a:avLst>
                <a:gd name="adj1" fmla="val 63853"/>
                <a:gd name="adj2" fmla="val 31011"/>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US" sz="1400" dirty="0">
                  <a:solidFill>
                    <a:srgbClr val="000000"/>
                  </a:solidFill>
                  <a:ea typeface="Calibri" panose="020F0502020204030204" pitchFamily="34" charset="0"/>
                  <a:cs typeface="Times New Roman" panose="02020603050405020304" pitchFamily="18" charset="0"/>
                </a:rPr>
                <a:t>Synthetic Data Generation</a:t>
              </a:r>
              <a:endParaRPr lang="en-US" sz="1400" dirty="0">
                <a:ea typeface="Calibri" panose="020F0502020204030204" pitchFamily="34" charset="0"/>
                <a:cs typeface="Times New Roman" panose="02020603050405020304" pitchFamily="18" charset="0"/>
              </a:endParaRPr>
            </a:p>
          </p:txBody>
        </p:sp>
        <p:sp>
          <p:nvSpPr>
            <p:cNvPr id="9" name="Rounded Rectangle 8"/>
            <p:cNvSpPr/>
            <p:nvPr/>
          </p:nvSpPr>
          <p:spPr>
            <a:xfrm>
              <a:off x="5146925" y="57958"/>
              <a:ext cx="1142068" cy="684530"/>
            </a:xfrm>
            <a:prstGeom prst="roundRect">
              <a:avLst/>
            </a:prstGeom>
            <a:blipFill>
              <a:blip r:embed="rId2"/>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Aft>
                  <a:spcPts val="600"/>
                </a:spcAft>
              </a:pPr>
              <a:r>
                <a:rPr lang="en-US" dirty="0">
                  <a:solidFill>
                    <a:srgbClr val="000000"/>
                  </a:solidFill>
                  <a:ea typeface="Calibri" panose="020F0502020204030204" pitchFamily="34" charset="0"/>
                  <a:cs typeface="Times New Roman" panose="02020603050405020304" pitchFamily="18" charset="0"/>
                </a:rPr>
                <a:t>Formally Private Synthetic Data</a:t>
              </a:r>
              <a:endParaRPr lang="en-US" dirty="0">
                <a:ea typeface="Calibri" panose="020F0502020204030204" pitchFamily="34" charset="0"/>
                <a:cs typeface="Times New Roman" panose="02020603050405020304" pitchFamily="18" charset="0"/>
              </a:endParaRPr>
            </a:p>
          </p:txBody>
        </p:sp>
      </p:grpSp>
      <p:sp>
        <p:nvSpPr>
          <p:cNvPr id="10" name="Slide Number Placeholder 9"/>
          <p:cNvSpPr>
            <a:spLocks noGrp="1"/>
          </p:cNvSpPr>
          <p:nvPr>
            <p:ph type="sldNum" sz="quarter" idx="12"/>
          </p:nvPr>
        </p:nvSpPr>
        <p:spPr/>
        <p:txBody>
          <a:bodyPr/>
          <a:lstStyle/>
          <a:p>
            <a:fld id="{5212C905-FF40-4437-BDDD-7BDE312C732D}" type="slidenum">
              <a:rPr lang="en-US" smtClean="0"/>
              <a:t>18</a:t>
            </a:fld>
            <a:endParaRPr lang="en-US"/>
          </a:p>
        </p:txBody>
      </p:sp>
    </p:spTree>
    <p:extLst>
      <p:ext uri="{BB962C8B-B14F-4D97-AF65-F5344CB8AC3E}">
        <p14:creationId xmlns:p14="http://schemas.microsoft.com/office/powerpoint/2010/main" val="24815954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Differential privacy: the big idea</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5212C905-FF40-4437-BDDD-7BDE312C732D}" type="slidenum">
              <a:rPr lang="en-US" smtClean="0"/>
              <a:pPr/>
              <a:t>19</a:t>
            </a:fld>
            <a:endParaRPr lang="en-US"/>
          </a:p>
        </p:txBody>
      </p:sp>
      <p:pic>
        <p:nvPicPr>
          <p:cNvPr id="5" name="Picture 4"/>
          <p:cNvPicPr>
            <a:picLocks noChangeAspect="1"/>
          </p:cNvPicPr>
          <p:nvPr/>
        </p:nvPicPr>
        <p:blipFill>
          <a:blip r:embed="rId2"/>
          <a:stretch>
            <a:fillRect/>
          </a:stretch>
        </p:blipFill>
        <p:spPr>
          <a:xfrm>
            <a:off x="762000" y="1676400"/>
            <a:ext cx="4693634" cy="3124200"/>
          </a:xfrm>
          <a:prstGeom prst="rect">
            <a:avLst/>
          </a:prstGeom>
        </p:spPr>
      </p:pic>
      <p:pic>
        <p:nvPicPr>
          <p:cNvPr id="6" name="Picture 5"/>
          <p:cNvPicPr>
            <a:picLocks noChangeAspect="1"/>
          </p:cNvPicPr>
          <p:nvPr/>
        </p:nvPicPr>
        <p:blipFill>
          <a:blip r:embed="rId2"/>
          <a:stretch>
            <a:fillRect/>
          </a:stretch>
        </p:blipFill>
        <p:spPr>
          <a:xfrm>
            <a:off x="6705600" y="1676400"/>
            <a:ext cx="4693634" cy="3124200"/>
          </a:xfrm>
          <a:prstGeom prst="rect">
            <a:avLst/>
          </a:prstGeom>
        </p:spPr>
      </p:pic>
      <p:sp>
        <p:nvSpPr>
          <p:cNvPr id="7" name="Oval 6"/>
          <p:cNvSpPr/>
          <p:nvPr/>
        </p:nvSpPr>
        <p:spPr>
          <a:xfrm>
            <a:off x="9296400" y="3352800"/>
            <a:ext cx="762000" cy="609600"/>
          </a:xfrm>
          <a:prstGeom prst="ellipse">
            <a:avLst/>
          </a:prstGeom>
          <a:solidFill>
            <a:srgbClr val="C31D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stretch>
            <a:fillRect/>
          </a:stretch>
        </p:blipFill>
        <p:spPr>
          <a:xfrm rot="5400000">
            <a:off x="5464860" y="3158439"/>
            <a:ext cx="1262280" cy="4699000"/>
          </a:xfrm>
          <a:prstGeom prst="rect">
            <a:avLst/>
          </a:prstGeom>
        </p:spPr>
      </p:pic>
    </p:spTree>
    <p:extLst>
      <p:ext uri="{BB962C8B-B14F-4D97-AF65-F5344CB8AC3E}">
        <p14:creationId xmlns:p14="http://schemas.microsoft.com/office/powerpoint/2010/main" val="5686338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big picture</a:t>
            </a:r>
            <a:endParaRPr lang="en-US" dirty="0"/>
          </a:p>
        </p:txBody>
      </p:sp>
      <p:sp>
        <p:nvSpPr>
          <p:cNvPr id="3" name="Content Placeholder 2"/>
          <p:cNvSpPr>
            <a:spLocks noGrp="1"/>
          </p:cNvSpPr>
          <p:nvPr>
            <p:ph idx="1"/>
          </p:nvPr>
        </p:nvSpPr>
        <p:spPr/>
        <p:txBody>
          <a:bodyPr/>
          <a:lstStyle/>
          <a:p>
            <a:endParaRPr lang="en-US" dirty="0" smtClean="0"/>
          </a:p>
          <a:p>
            <a:endParaRPr lang="en-US" dirty="0"/>
          </a:p>
          <a:p>
            <a:endParaRPr lang="en-US" dirty="0" smtClean="0"/>
          </a:p>
          <a:p>
            <a:endParaRPr lang="en-US" dirty="0"/>
          </a:p>
          <a:p>
            <a:endParaRPr lang="en-US" dirty="0" smtClean="0"/>
          </a:p>
          <a:p>
            <a:endParaRPr lang="en-US" dirty="0"/>
          </a:p>
          <a:p>
            <a:r>
              <a:rPr lang="en-US" dirty="0" smtClean="0"/>
              <a:t>“Evidence-based policy making.”</a:t>
            </a:r>
          </a:p>
        </p:txBody>
      </p:sp>
      <p:sp>
        <p:nvSpPr>
          <p:cNvPr id="4" name="Slide Number Placeholder 3"/>
          <p:cNvSpPr>
            <a:spLocks noGrp="1"/>
          </p:cNvSpPr>
          <p:nvPr>
            <p:ph type="sldNum" sz="quarter" idx="12"/>
          </p:nvPr>
        </p:nvSpPr>
        <p:spPr/>
        <p:txBody>
          <a:bodyPr/>
          <a:lstStyle/>
          <a:p>
            <a:fld id="{5212C905-FF40-4437-BDDD-7BDE312C732D}" type="slidenum">
              <a:rPr lang="en-US" smtClean="0"/>
              <a:pPr/>
              <a:t>2</a:t>
            </a:fld>
            <a:endParaRPr lang="en-US"/>
          </a:p>
        </p:txBody>
      </p:sp>
      <p:sp>
        <p:nvSpPr>
          <p:cNvPr id="5" name="Rectangle 4"/>
          <p:cNvSpPr/>
          <p:nvPr/>
        </p:nvSpPr>
        <p:spPr>
          <a:xfrm>
            <a:off x="1143000" y="2971800"/>
            <a:ext cx="1943100" cy="1752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Sensitive data</a:t>
            </a:r>
            <a:endParaRPr lang="en-US" sz="2400" dirty="0"/>
          </a:p>
        </p:txBody>
      </p:sp>
      <p:sp>
        <p:nvSpPr>
          <p:cNvPr id="6" name="Right Arrow 5"/>
          <p:cNvSpPr/>
          <p:nvPr/>
        </p:nvSpPr>
        <p:spPr>
          <a:xfrm>
            <a:off x="3600450" y="3505200"/>
            <a:ext cx="1295400" cy="762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448300" y="2971800"/>
            <a:ext cx="1714500" cy="1752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Public Analytic Product</a:t>
            </a:r>
            <a:endParaRPr lang="en-US" sz="2400" dirty="0"/>
          </a:p>
        </p:txBody>
      </p:sp>
      <p:sp>
        <p:nvSpPr>
          <p:cNvPr id="8" name="Right Arrow 7"/>
          <p:cNvSpPr/>
          <p:nvPr/>
        </p:nvSpPr>
        <p:spPr>
          <a:xfrm>
            <a:off x="7518400" y="3505200"/>
            <a:ext cx="1295400" cy="762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093200" y="2971800"/>
            <a:ext cx="1727200" cy="1752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Public Policy</a:t>
            </a:r>
            <a:endParaRPr lang="en-US" sz="2400" dirty="0"/>
          </a:p>
        </p:txBody>
      </p:sp>
    </p:spTree>
    <p:extLst>
      <p:ext uri="{BB962C8B-B14F-4D97-AF65-F5344CB8AC3E}">
        <p14:creationId xmlns:p14="http://schemas.microsoft.com/office/powerpoint/2010/main" val="10158545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5212C905-FF40-4437-BDDD-7BDE312C732D}" type="slidenum">
              <a:rPr lang="en-US" smtClean="0"/>
              <a:pPr/>
              <a:t>20</a:t>
            </a:fld>
            <a:endParaRPr lang="en-US"/>
          </a:p>
        </p:txBody>
      </p:sp>
      <p:pic>
        <p:nvPicPr>
          <p:cNvPr id="5" name="Picture 4"/>
          <p:cNvPicPr>
            <a:picLocks noChangeAspect="1"/>
          </p:cNvPicPr>
          <p:nvPr/>
        </p:nvPicPr>
        <p:blipFill>
          <a:blip r:embed="rId2"/>
          <a:stretch>
            <a:fillRect/>
          </a:stretch>
        </p:blipFill>
        <p:spPr>
          <a:xfrm>
            <a:off x="1644436" y="1600201"/>
            <a:ext cx="9328364" cy="3832294"/>
          </a:xfrm>
          <a:prstGeom prst="rect">
            <a:avLst/>
          </a:prstGeom>
        </p:spPr>
      </p:pic>
      <p:sp>
        <p:nvSpPr>
          <p:cNvPr id="6" name="Rectangle 5"/>
          <p:cNvSpPr/>
          <p:nvPr/>
        </p:nvSpPr>
        <p:spPr>
          <a:xfrm>
            <a:off x="1524000" y="5432495"/>
            <a:ext cx="9677400" cy="369332"/>
          </a:xfrm>
          <a:prstGeom prst="rect">
            <a:avLst/>
          </a:prstGeom>
        </p:spPr>
        <p:txBody>
          <a:bodyPr wrap="square">
            <a:spAutoFit/>
          </a:bodyPr>
          <a:lstStyle/>
          <a:p>
            <a:r>
              <a:rPr lang="en-US" dirty="0"/>
              <a:t>https://</a:t>
            </a:r>
            <a:r>
              <a:rPr lang="en-US" dirty="0" err="1"/>
              <a:t>dennyglee.com</a:t>
            </a:r>
            <a:r>
              <a:rPr lang="en-US" dirty="0"/>
              <a:t>/2007/09/24/analyzing-data-while-protecting-privacy-a-case-study/</a:t>
            </a:r>
          </a:p>
        </p:txBody>
      </p:sp>
    </p:spTree>
    <p:extLst>
      <p:ext uri="{BB962C8B-B14F-4D97-AF65-F5344CB8AC3E}">
        <p14:creationId xmlns:p14="http://schemas.microsoft.com/office/powerpoint/2010/main" val="13282732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5212C905-FF40-4437-BDDD-7BDE312C732D}" type="slidenum">
              <a:rPr lang="en-US" smtClean="0"/>
              <a:pPr/>
              <a:t>21</a:t>
            </a:fld>
            <a:endParaRPr lang="en-US"/>
          </a:p>
        </p:txBody>
      </p:sp>
      <p:pic>
        <p:nvPicPr>
          <p:cNvPr id="5" name="Picture 4"/>
          <p:cNvPicPr>
            <a:picLocks noChangeAspect="1"/>
          </p:cNvPicPr>
          <p:nvPr/>
        </p:nvPicPr>
        <p:blipFill>
          <a:blip r:embed="rId2"/>
          <a:stretch>
            <a:fillRect/>
          </a:stretch>
        </p:blipFill>
        <p:spPr>
          <a:xfrm>
            <a:off x="1028700" y="274638"/>
            <a:ext cx="10134600" cy="5301175"/>
          </a:xfrm>
          <a:prstGeom prst="rect">
            <a:avLst/>
          </a:prstGeom>
        </p:spPr>
      </p:pic>
      <p:sp>
        <p:nvSpPr>
          <p:cNvPr id="6" name="Rectangle 5"/>
          <p:cNvSpPr/>
          <p:nvPr/>
        </p:nvSpPr>
        <p:spPr>
          <a:xfrm>
            <a:off x="495300" y="5553401"/>
            <a:ext cx="11696700" cy="369332"/>
          </a:xfrm>
          <a:prstGeom prst="rect">
            <a:avLst/>
          </a:prstGeom>
        </p:spPr>
        <p:txBody>
          <a:bodyPr wrap="square">
            <a:spAutoFit/>
          </a:bodyPr>
          <a:lstStyle/>
          <a:p>
            <a:r>
              <a:rPr lang="en-US" dirty="0"/>
              <a:t>https://</a:t>
            </a:r>
            <a:r>
              <a:rPr lang="en-US" dirty="0" err="1"/>
              <a:t>nakedsecurity.sophos.com</a:t>
            </a:r>
            <a:r>
              <a:rPr lang="en-US" dirty="0"/>
              <a:t>/2016/06/14/apple-promises-differential-privacy-at-worldwide-developers-conference/</a:t>
            </a:r>
          </a:p>
        </p:txBody>
      </p:sp>
    </p:spTree>
    <p:extLst>
      <p:ext uri="{BB962C8B-B14F-4D97-AF65-F5344CB8AC3E}">
        <p14:creationId xmlns:p14="http://schemas.microsoft.com/office/powerpoint/2010/main" val="3469950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5212C905-FF40-4437-BDDD-7BDE312C732D}" type="slidenum">
              <a:rPr lang="en-US" smtClean="0"/>
              <a:pPr/>
              <a:t>22</a:t>
            </a:fld>
            <a:endParaRPr lang="en-US"/>
          </a:p>
        </p:txBody>
      </p:sp>
      <p:pic>
        <p:nvPicPr>
          <p:cNvPr id="5" name="Picture 4"/>
          <p:cNvPicPr>
            <a:picLocks noChangeAspect="1"/>
          </p:cNvPicPr>
          <p:nvPr/>
        </p:nvPicPr>
        <p:blipFill>
          <a:blip r:embed="rId2"/>
          <a:stretch>
            <a:fillRect/>
          </a:stretch>
        </p:blipFill>
        <p:spPr>
          <a:xfrm>
            <a:off x="3500555" y="521134"/>
            <a:ext cx="5190890" cy="5514542"/>
          </a:xfrm>
          <a:prstGeom prst="rect">
            <a:avLst/>
          </a:prstGeom>
        </p:spPr>
      </p:pic>
    </p:spTree>
    <p:extLst>
      <p:ext uri="{BB962C8B-B14F-4D97-AF65-F5344CB8AC3E}">
        <p14:creationId xmlns:p14="http://schemas.microsoft.com/office/powerpoint/2010/main" val="9518189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Formally Privacy Synthetic Data (FPSD) Example</a:t>
            </a:r>
            <a:endParaRPr lang="en-US" sz="3200" dirty="0"/>
          </a:p>
        </p:txBody>
      </p:sp>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457200" y="1698567"/>
            <a:ext cx="2926080" cy="1936865"/>
          </a:xfrm>
        </p:spPr>
      </p:pic>
      <p:pic>
        <p:nvPicPr>
          <p:cNvPr id="8" name="Content Placeholder 7"/>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46254" y="3835492"/>
            <a:ext cx="2937027" cy="2202770"/>
          </a:xfrm>
        </p:spPr>
      </p:pic>
      <p:sp>
        <p:nvSpPr>
          <p:cNvPr id="4" name="Slide Number Placeholder 3"/>
          <p:cNvSpPr>
            <a:spLocks noGrp="1"/>
          </p:cNvSpPr>
          <p:nvPr>
            <p:ph type="sldNum" sz="quarter" idx="12"/>
          </p:nvPr>
        </p:nvSpPr>
        <p:spPr/>
        <p:txBody>
          <a:bodyPr/>
          <a:lstStyle/>
          <a:p>
            <a:fld id="{5212C905-FF40-4437-BDDD-7BDE312C732D}" type="slidenum">
              <a:rPr lang="en-US" smtClean="0"/>
              <a:t>23</a:t>
            </a:fld>
            <a:endParaRPr lang="en-US"/>
          </a:p>
        </p:txBody>
      </p:sp>
      <p:sp>
        <p:nvSpPr>
          <p:cNvPr id="6" name="Rectangle 5"/>
          <p:cNvSpPr/>
          <p:nvPr/>
        </p:nvSpPr>
        <p:spPr>
          <a:xfrm>
            <a:off x="381000" y="3589272"/>
            <a:ext cx="4572000" cy="246221"/>
          </a:xfrm>
          <a:prstGeom prst="rect">
            <a:avLst/>
          </a:prstGeom>
        </p:spPr>
        <p:txBody>
          <a:bodyPr>
            <a:spAutoFit/>
          </a:bodyPr>
          <a:lstStyle/>
          <a:p>
            <a:r>
              <a:rPr lang="en-US" sz="1000" dirty="0"/>
              <a:t>https://pixabay.com/en/hospital-bed-doctor-surgery-1802679/</a:t>
            </a:r>
          </a:p>
        </p:txBody>
      </p:sp>
      <p:sp>
        <p:nvSpPr>
          <p:cNvPr id="9" name="Rectangle 8"/>
          <p:cNvSpPr/>
          <p:nvPr/>
        </p:nvSpPr>
        <p:spPr>
          <a:xfrm>
            <a:off x="381000" y="6038269"/>
            <a:ext cx="4800600" cy="246221"/>
          </a:xfrm>
          <a:prstGeom prst="rect">
            <a:avLst/>
          </a:prstGeom>
        </p:spPr>
        <p:txBody>
          <a:bodyPr wrap="square">
            <a:spAutoFit/>
          </a:bodyPr>
          <a:lstStyle/>
          <a:p>
            <a:r>
              <a:rPr lang="en-US" sz="1000" dirty="0"/>
              <a:t>https://commons.wikimedia.org/wiki/Hospitals#/media/File:Hospital_room_ubt.jpeg</a:t>
            </a:r>
          </a:p>
        </p:txBody>
      </p:sp>
      <p:sp>
        <p:nvSpPr>
          <p:cNvPr id="10" name="TextBox 9"/>
          <p:cNvSpPr txBox="1"/>
          <p:nvPr/>
        </p:nvSpPr>
        <p:spPr>
          <a:xfrm>
            <a:off x="5629807" y="2654030"/>
            <a:ext cx="6477000" cy="3139321"/>
          </a:xfrm>
          <a:prstGeom prst="rect">
            <a:avLst/>
          </a:prstGeom>
          <a:noFill/>
        </p:spPr>
        <p:txBody>
          <a:bodyPr wrap="square" rtlCol="0">
            <a:spAutoFit/>
          </a:bodyPr>
          <a:lstStyle/>
          <a:p>
            <a:r>
              <a:rPr lang="en-US" dirty="0"/>
              <a:t>Hospital creates FPSD from admissions &amp; outcomes.</a:t>
            </a:r>
          </a:p>
          <a:p>
            <a:endParaRPr lang="en-US" dirty="0"/>
          </a:p>
          <a:p>
            <a:endParaRPr lang="en-US" dirty="0"/>
          </a:p>
          <a:p>
            <a:endParaRPr lang="en-US" dirty="0"/>
          </a:p>
          <a:p>
            <a:r>
              <a:rPr lang="en-US" dirty="0"/>
              <a:t>Dataset is made available to public—no PHI!</a:t>
            </a:r>
          </a:p>
          <a:p>
            <a:endParaRPr lang="en-US" dirty="0"/>
          </a:p>
          <a:p>
            <a:r>
              <a:rPr lang="en-US" dirty="0"/>
              <a:t>Researchers, students, and the public downloads the dataset and:</a:t>
            </a:r>
          </a:p>
          <a:p>
            <a:pPr marL="742950" lvl="1" indent="-285750">
              <a:buFont typeface="Arial" panose="020B0604020202020204" pitchFamily="34" charset="0"/>
              <a:buChar char="•"/>
            </a:pPr>
            <a:r>
              <a:rPr lang="en-US" dirty="0"/>
              <a:t>Learn about healthcare utilization costs</a:t>
            </a:r>
          </a:p>
          <a:p>
            <a:pPr marL="742950" lvl="1" indent="-285750">
              <a:buFont typeface="Arial" panose="020B0604020202020204" pitchFamily="34" charset="0"/>
              <a:buChar char="•"/>
            </a:pPr>
            <a:r>
              <a:rPr lang="en-US" dirty="0"/>
              <a:t>Build statistical models predicting outcomes from treatments.</a:t>
            </a:r>
          </a:p>
          <a:p>
            <a:pPr marL="742950" lvl="1" indent="-285750">
              <a:buFont typeface="Arial" panose="020B0604020202020204" pitchFamily="34" charset="0"/>
              <a:buChar char="•"/>
            </a:pPr>
            <a:r>
              <a:rPr lang="en-US" dirty="0"/>
              <a:t>Do original research about hospital acquired infections. </a:t>
            </a:r>
            <a:endParaRPr lang="en-US" dirty="0"/>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29600" y="3042153"/>
            <a:ext cx="902970" cy="685800"/>
          </a:xfrm>
          <a:prstGeom prst="rect">
            <a:avLst/>
          </a:prstGeom>
        </p:spPr>
      </p:pic>
    </p:spTree>
    <p:extLst>
      <p:ext uri="{BB962C8B-B14F-4D97-AF65-F5344CB8AC3E}">
        <p14:creationId xmlns:p14="http://schemas.microsoft.com/office/powerpoint/2010/main" val="23280051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Two journalist downloads the formally private synthetic data!</a:t>
            </a:r>
            <a:endParaRPr lang="en-US" dirty="0"/>
          </a:p>
        </p:txBody>
      </p:sp>
      <p:pic>
        <p:nvPicPr>
          <p:cNvPr id="7" name="Content Placeholder 6"/>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8400" t="30452" r="6267" b="13530"/>
          <a:stretch/>
        </p:blipFill>
        <p:spPr>
          <a:xfrm>
            <a:off x="2837510" y="2362200"/>
            <a:ext cx="2989420" cy="2989420"/>
          </a:xfrm>
        </p:spPr>
      </p:pic>
      <p:sp>
        <p:nvSpPr>
          <p:cNvPr id="5" name="Slide Number Placeholder 4"/>
          <p:cNvSpPr>
            <a:spLocks noGrp="1"/>
          </p:cNvSpPr>
          <p:nvPr>
            <p:ph type="sldNum" sz="quarter" idx="12"/>
          </p:nvPr>
        </p:nvSpPr>
        <p:spPr/>
        <p:txBody>
          <a:bodyPr/>
          <a:lstStyle/>
          <a:p>
            <a:fld id="{5212C905-FF40-4437-BDDD-7BDE312C732D}" type="slidenum">
              <a:rPr lang="en-US" smtClean="0"/>
              <a:t>24</a:t>
            </a:fld>
            <a:endParaRPr lang="en-US"/>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1676400"/>
            <a:ext cx="1371600" cy="1041722"/>
          </a:xfrm>
          <a:prstGeom prst="rect">
            <a:avLst/>
          </a:prstGeom>
        </p:spPr>
      </p:pic>
      <p:sp>
        <p:nvSpPr>
          <p:cNvPr id="8" name="TextBox 7"/>
          <p:cNvSpPr txBox="1"/>
          <p:nvPr/>
        </p:nvSpPr>
        <p:spPr>
          <a:xfrm>
            <a:off x="6248400" y="1828800"/>
            <a:ext cx="3962400" cy="3970318"/>
          </a:xfrm>
          <a:prstGeom prst="rect">
            <a:avLst/>
          </a:prstGeom>
          <a:noFill/>
        </p:spPr>
        <p:txBody>
          <a:bodyPr wrap="square" rtlCol="0">
            <a:spAutoFit/>
          </a:bodyPr>
          <a:lstStyle/>
          <a:p>
            <a:r>
              <a:rPr lang="en-US" dirty="0"/>
              <a:t>The journalists:</a:t>
            </a:r>
          </a:p>
          <a:p>
            <a:pPr marL="285750" indent="-285750">
              <a:buFont typeface="Arial" panose="020B0604020202020204" pitchFamily="34" charset="0"/>
              <a:buChar char="•"/>
            </a:pPr>
            <a:r>
              <a:rPr lang="en-US" dirty="0"/>
              <a:t>Identify the hospital has a problem with clostridium difficile (C. diff)</a:t>
            </a:r>
          </a:p>
          <a:p>
            <a:pPr marL="285750" indent="-285750">
              <a:buFont typeface="Arial" panose="020B0604020202020204" pitchFamily="34" charset="0"/>
              <a:buChar char="•"/>
            </a:pPr>
            <a:r>
              <a:rPr lang="en-US" dirty="0"/>
              <a:t>Determine that there are:</a:t>
            </a:r>
          </a:p>
          <a:p>
            <a:pPr marL="742950" lvl="1" indent="-285750">
              <a:buFont typeface="Arial" panose="020B0604020202020204" pitchFamily="34" charset="0"/>
              <a:buChar char="•"/>
            </a:pPr>
            <a:r>
              <a:rPr lang="en-US" dirty="0"/>
              <a:t>Rooms with high infection rates.</a:t>
            </a:r>
          </a:p>
          <a:p>
            <a:pPr marL="742950" lvl="1" indent="-285750">
              <a:buFont typeface="Arial" panose="020B0604020202020204" pitchFamily="34" charset="0"/>
              <a:buChar char="•"/>
            </a:pPr>
            <a:r>
              <a:rPr lang="en-US" dirty="0"/>
              <a:t>Nurses and doctors associated with high infection rates.</a:t>
            </a:r>
          </a:p>
          <a:p>
            <a:endParaRPr lang="en-US" dirty="0"/>
          </a:p>
          <a:p>
            <a:r>
              <a:rPr lang="en-US" dirty="0"/>
              <a:t>But:</a:t>
            </a:r>
          </a:p>
          <a:p>
            <a:pPr marL="285750" indent="-285750">
              <a:buFont typeface="Arial" panose="020B0604020202020204" pitchFamily="34" charset="0"/>
              <a:buChar char="•"/>
            </a:pPr>
            <a:r>
              <a:rPr lang="en-US" dirty="0"/>
              <a:t>The actual rooms &amp; staff that the journalists identify </a:t>
            </a:r>
            <a:r>
              <a:rPr lang="en-US" i="1" dirty="0"/>
              <a:t>don’t exist! </a:t>
            </a:r>
          </a:p>
          <a:p>
            <a:pPr marL="285750" indent="-285750">
              <a:buFont typeface="Arial" panose="020B0604020202020204" pitchFamily="34" charset="0"/>
              <a:buChar char="•"/>
            </a:pPr>
            <a:r>
              <a:rPr lang="en-US" dirty="0"/>
              <a:t>The patients </a:t>
            </a:r>
            <a:r>
              <a:rPr lang="en-US" i="1" dirty="0"/>
              <a:t>don’t exist either!</a:t>
            </a:r>
          </a:p>
          <a:p>
            <a:endParaRPr lang="en-US" i="1" dirty="0"/>
          </a:p>
          <a:p>
            <a:r>
              <a:rPr lang="en-US" i="1" dirty="0"/>
              <a:t>Because they’re synthetic!</a:t>
            </a:r>
            <a:endParaRPr lang="en-US" i="1" dirty="0"/>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10800" y="4532672"/>
            <a:ext cx="1188188" cy="1584251"/>
          </a:xfrm>
          <a:prstGeom prst="rect">
            <a:avLst/>
          </a:prstGeom>
        </p:spPr>
      </p:pic>
      <p:sp>
        <p:nvSpPr>
          <p:cNvPr id="11" name="TextBox 10"/>
          <p:cNvSpPr txBox="1"/>
          <p:nvPr/>
        </p:nvSpPr>
        <p:spPr>
          <a:xfrm>
            <a:off x="2837510" y="5396494"/>
            <a:ext cx="1636455" cy="246221"/>
          </a:xfrm>
          <a:prstGeom prst="rect">
            <a:avLst/>
          </a:prstGeom>
          <a:noFill/>
        </p:spPr>
        <p:txBody>
          <a:bodyPr wrap="square" rtlCol="0">
            <a:spAutoFit/>
          </a:bodyPr>
          <a:lstStyle/>
          <a:p>
            <a:r>
              <a:rPr lang="en-US" sz="1000" dirty="0"/>
              <a:t>Images from </a:t>
            </a:r>
            <a:r>
              <a:rPr lang="en-US" sz="1000" dirty="0" err="1"/>
              <a:t>wikipedia</a:t>
            </a:r>
            <a:endParaRPr lang="en-US" sz="1000" dirty="0"/>
          </a:p>
        </p:txBody>
      </p:sp>
    </p:spTree>
    <p:extLst>
      <p:ext uri="{BB962C8B-B14F-4D97-AF65-F5344CB8AC3E}">
        <p14:creationId xmlns:p14="http://schemas.microsoft.com/office/powerpoint/2010/main" val="17488680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smtClean="0"/>
              <a:t>Formally private synthetic data</a:t>
            </a:r>
            <a:endParaRPr lang="en-US" dirty="0"/>
          </a:p>
        </p:txBody>
      </p:sp>
      <p:sp>
        <p:nvSpPr>
          <p:cNvPr id="7" name="Content Placeholder 6"/>
          <p:cNvSpPr>
            <a:spLocks noGrp="1"/>
          </p:cNvSpPr>
          <p:nvPr>
            <p:ph idx="1"/>
          </p:nvPr>
        </p:nvSpPr>
        <p:spPr/>
        <p:txBody>
          <a:bodyPr/>
          <a:lstStyle/>
          <a:p>
            <a:r>
              <a:rPr lang="en-US" dirty="0" smtClean="0"/>
              <a:t>Advantages:</a:t>
            </a:r>
          </a:p>
          <a:p>
            <a:pPr lvl="1"/>
            <a:r>
              <a:rPr lang="en-US" dirty="0" smtClean="0"/>
              <a:t>No </a:t>
            </a:r>
            <a:r>
              <a:rPr lang="en-US" i="1" dirty="0" smtClean="0"/>
              <a:t>privacy </a:t>
            </a:r>
            <a:r>
              <a:rPr lang="en-US" dirty="0" smtClean="0"/>
              <a:t>reason to control release.</a:t>
            </a:r>
          </a:p>
          <a:p>
            <a:pPr lvl="1"/>
            <a:r>
              <a:rPr lang="en-US" dirty="0" smtClean="0"/>
              <a:t>Empowers researchers, students, &amp; community.</a:t>
            </a:r>
          </a:p>
          <a:p>
            <a:r>
              <a:rPr lang="en-US" dirty="0" smtClean="0"/>
              <a:t>Disadvantages:</a:t>
            </a:r>
          </a:p>
          <a:p>
            <a:pPr lvl="1"/>
            <a:r>
              <a:rPr lang="en-US" dirty="0" smtClean="0"/>
              <a:t>FPSD can still cause harm.</a:t>
            </a:r>
          </a:p>
          <a:p>
            <a:pPr lvl="1"/>
            <a:r>
              <a:rPr lang="en-US" dirty="0" smtClean="0"/>
              <a:t>FPSD are </a:t>
            </a:r>
            <a:r>
              <a:rPr lang="en-US" i="1" dirty="0" smtClean="0"/>
              <a:t>less accurate </a:t>
            </a:r>
            <a:r>
              <a:rPr lang="en-US" dirty="0" smtClean="0"/>
              <a:t>than the confidential data</a:t>
            </a:r>
          </a:p>
          <a:p>
            <a:pPr lvl="1"/>
            <a:r>
              <a:rPr lang="en-US" dirty="0" smtClean="0"/>
              <a:t>Public may not accept FPSD as “open data.”</a:t>
            </a:r>
            <a:endParaRPr lang="en-US" dirty="0"/>
          </a:p>
        </p:txBody>
      </p:sp>
      <p:sp>
        <p:nvSpPr>
          <p:cNvPr id="5" name="Slide Number Placeholder 4"/>
          <p:cNvSpPr>
            <a:spLocks noGrp="1"/>
          </p:cNvSpPr>
          <p:nvPr>
            <p:ph type="sldNum" sz="quarter" idx="12"/>
          </p:nvPr>
        </p:nvSpPr>
        <p:spPr/>
        <p:txBody>
          <a:bodyPr/>
          <a:lstStyle/>
          <a:p>
            <a:fld id="{5212C905-FF40-4437-BDDD-7BDE312C732D}" type="slidenum">
              <a:rPr lang="en-US" smtClean="0"/>
              <a:t>25</a:t>
            </a:fld>
            <a:endParaRPr lang="en-US"/>
          </a:p>
        </p:txBody>
      </p:sp>
    </p:spTree>
    <p:extLst>
      <p:ext uri="{BB962C8B-B14F-4D97-AF65-F5344CB8AC3E}">
        <p14:creationId xmlns:p14="http://schemas.microsoft.com/office/powerpoint/2010/main" val="31734523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Verification &amp; Validation Servers help users trust synthetic data.</a:t>
            </a:r>
            <a:endParaRPr lang="en-US" dirty="0"/>
          </a:p>
        </p:txBody>
      </p:sp>
      <p:sp>
        <p:nvSpPr>
          <p:cNvPr id="3" name="Content Placeholder 2"/>
          <p:cNvSpPr>
            <a:spLocks noGrp="1"/>
          </p:cNvSpPr>
          <p:nvPr>
            <p:ph idx="1"/>
          </p:nvPr>
        </p:nvSpPr>
        <p:spPr>
          <a:xfrm>
            <a:off x="228600" y="4198545"/>
            <a:ext cx="11734800" cy="1837131"/>
          </a:xfrm>
        </p:spPr>
        <p:txBody>
          <a:bodyPr>
            <a:normAutofit fontScale="77500" lnSpcReduction="20000"/>
          </a:bodyPr>
          <a:lstStyle/>
          <a:p>
            <a:r>
              <a:rPr lang="en-US" b="1" dirty="0" smtClean="0"/>
              <a:t>Validation server </a:t>
            </a:r>
            <a:r>
              <a:rPr lang="en-US" dirty="0" smtClean="0"/>
              <a:t>— Runs code on the actual confidential data, applies disclosure limitation, then releases to </a:t>
            </a:r>
            <a:r>
              <a:rPr lang="en-US" smtClean="0"/>
              <a:t>public.</a:t>
            </a:r>
          </a:p>
          <a:p>
            <a:endParaRPr lang="en-US" dirty="0" smtClean="0"/>
          </a:p>
          <a:p>
            <a:r>
              <a:rPr lang="en-US" b="1" dirty="0" smtClean="0"/>
              <a:t>Verification Server </a:t>
            </a:r>
            <a:r>
              <a:rPr lang="en-US" dirty="0" smtClean="0"/>
              <a:t>— Runs code on the actual data, provides a (potentially formally private) statistics on how close the synthetic data are to the confidential data.</a:t>
            </a:r>
            <a:endParaRPr lang="en-US" dirty="0"/>
          </a:p>
        </p:txBody>
      </p:sp>
      <p:sp>
        <p:nvSpPr>
          <p:cNvPr id="4" name="Slide Number Placeholder 3"/>
          <p:cNvSpPr>
            <a:spLocks noGrp="1"/>
          </p:cNvSpPr>
          <p:nvPr>
            <p:ph type="sldNum" sz="quarter" idx="12"/>
          </p:nvPr>
        </p:nvSpPr>
        <p:spPr/>
        <p:txBody>
          <a:bodyPr/>
          <a:lstStyle/>
          <a:p>
            <a:fld id="{5212C905-FF40-4437-BDDD-7BDE312C732D}" type="slidenum">
              <a:rPr lang="en-US" smtClean="0"/>
              <a:pPr/>
              <a:t>26</a:t>
            </a:fld>
            <a:endParaRPr lang="en-US"/>
          </a:p>
        </p:txBody>
      </p:sp>
      <p:grpSp>
        <p:nvGrpSpPr>
          <p:cNvPr id="17" name="Group 16"/>
          <p:cNvGrpSpPr/>
          <p:nvPr/>
        </p:nvGrpSpPr>
        <p:grpSpPr>
          <a:xfrm>
            <a:off x="2286000" y="1981200"/>
            <a:ext cx="7834258" cy="1981833"/>
            <a:chOff x="2412985" y="1219201"/>
            <a:chExt cx="7834258" cy="1981833"/>
          </a:xfrm>
        </p:grpSpPr>
        <p:pic>
          <p:nvPicPr>
            <p:cNvPr id="18" name="Content Placeholder 6"/>
            <p:cNvPicPr>
              <a:picLocks noChangeAspect="1"/>
            </p:cNvPicPr>
            <p:nvPr/>
          </p:nvPicPr>
          <p:blipFill rotWithShape="1">
            <a:blip r:embed="rId2" cstate="print">
              <a:extLst>
                <a:ext uri="{28A0092B-C50C-407E-A947-70E740481C1C}">
                  <a14:useLocalDpi xmlns:a14="http://schemas.microsoft.com/office/drawing/2010/main" val="0"/>
                </a:ext>
              </a:extLst>
            </a:blip>
            <a:srcRect l="12669" r="12703"/>
            <a:stretch/>
          </p:blipFill>
          <p:spPr>
            <a:xfrm>
              <a:off x="7289785" y="1621593"/>
              <a:ext cx="2957458" cy="1579441"/>
            </a:xfrm>
            <a:prstGeom prst="rect">
              <a:avLst/>
            </a:prstGeom>
          </p:spPr>
        </p:pic>
        <p:pic>
          <p:nvPicPr>
            <p:cNvPr id="19" name="Picture 18"/>
            <p:cNvPicPr>
              <a:picLocks noChangeAspect="1"/>
            </p:cNvPicPr>
            <p:nvPr/>
          </p:nvPicPr>
          <p:blipFill rotWithShape="1">
            <a:blip r:embed="rId3" cstate="print">
              <a:extLst>
                <a:ext uri="{28A0092B-C50C-407E-A947-70E740481C1C}">
                  <a14:useLocalDpi xmlns:a14="http://schemas.microsoft.com/office/drawing/2010/main" val="0"/>
                </a:ext>
              </a:extLst>
            </a:blip>
            <a:srcRect t="12954"/>
            <a:stretch/>
          </p:blipFill>
          <p:spPr>
            <a:xfrm>
              <a:off x="2412985" y="1219201"/>
              <a:ext cx="1600200" cy="1981833"/>
            </a:xfrm>
            <a:prstGeom prst="rect">
              <a:avLst/>
            </a:prstGeom>
          </p:spPr>
        </p:pic>
        <p:cxnSp>
          <p:nvCxnSpPr>
            <p:cNvPr id="20" name="Straight Arrow Connector 19"/>
            <p:cNvCxnSpPr/>
            <p:nvPr/>
          </p:nvCxnSpPr>
          <p:spPr>
            <a:xfrm flipH="1">
              <a:off x="4261663" y="1621877"/>
              <a:ext cx="2819400" cy="381000"/>
            </a:xfrm>
            <a:prstGeom prst="straightConnector1">
              <a:avLst/>
            </a:prstGeom>
            <a:ln w="508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1" name="Straight Arrow Connector 20"/>
            <p:cNvCxnSpPr/>
            <p:nvPr/>
          </p:nvCxnSpPr>
          <p:spPr>
            <a:xfrm flipH="1">
              <a:off x="4221907" y="2743200"/>
              <a:ext cx="2819400" cy="381000"/>
            </a:xfrm>
            <a:prstGeom prst="straightConnector1">
              <a:avLst/>
            </a:prstGeom>
            <a:ln w="50800"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2" name="Straight Arrow Connector 21"/>
            <p:cNvCxnSpPr/>
            <p:nvPr/>
          </p:nvCxnSpPr>
          <p:spPr>
            <a:xfrm>
              <a:off x="4223563" y="2265004"/>
              <a:ext cx="2895600" cy="283408"/>
            </a:xfrm>
            <a:prstGeom prst="straightConnector1">
              <a:avLst/>
            </a:prstGeom>
            <a:ln w="508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3" name="TextBox 22"/>
            <p:cNvSpPr txBox="1"/>
            <p:nvPr/>
          </p:nvSpPr>
          <p:spPr>
            <a:xfrm>
              <a:off x="5302831" y="1457849"/>
              <a:ext cx="657552" cy="369332"/>
            </a:xfrm>
            <a:prstGeom prst="rect">
              <a:avLst/>
            </a:prstGeom>
            <a:noFill/>
          </p:spPr>
          <p:txBody>
            <a:bodyPr wrap="none" rtlCol="0">
              <a:spAutoFit/>
            </a:bodyPr>
            <a:lstStyle/>
            <a:p>
              <a:r>
                <a:rPr lang="en-US" dirty="0"/>
                <a:t>FPSD</a:t>
              </a:r>
              <a:endParaRPr lang="en-US" dirty="0"/>
            </a:p>
          </p:txBody>
        </p:sp>
        <p:sp>
          <p:nvSpPr>
            <p:cNvPr id="24" name="TextBox 23"/>
            <p:cNvSpPr txBox="1"/>
            <p:nvPr/>
          </p:nvSpPr>
          <p:spPr>
            <a:xfrm>
              <a:off x="5334561" y="2053193"/>
              <a:ext cx="667170" cy="369332"/>
            </a:xfrm>
            <a:prstGeom prst="rect">
              <a:avLst/>
            </a:prstGeom>
            <a:noFill/>
          </p:spPr>
          <p:txBody>
            <a:bodyPr wrap="none" rtlCol="0">
              <a:spAutoFit/>
            </a:bodyPr>
            <a:lstStyle/>
            <a:p>
              <a:r>
                <a:rPr lang="en-US" dirty="0"/>
                <a:t>Code</a:t>
              </a:r>
              <a:endParaRPr lang="en-US" dirty="0"/>
            </a:p>
          </p:txBody>
        </p:sp>
        <p:sp>
          <p:nvSpPr>
            <p:cNvPr id="25" name="TextBox 24"/>
            <p:cNvSpPr txBox="1"/>
            <p:nvPr/>
          </p:nvSpPr>
          <p:spPr>
            <a:xfrm>
              <a:off x="5030625" y="2661778"/>
              <a:ext cx="1081515" cy="369332"/>
            </a:xfrm>
            <a:prstGeom prst="rect">
              <a:avLst/>
            </a:prstGeom>
            <a:noFill/>
          </p:spPr>
          <p:txBody>
            <a:bodyPr wrap="none" rtlCol="0">
              <a:spAutoFit/>
            </a:bodyPr>
            <a:lstStyle/>
            <a:p>
              <a:r>
                <a:rPr lang="en-US" dirty="0"/>
                <a:t>Response</a:t>
              </a:r>
              <a:endParaRPr lang="en-US" dirty="0"/>
            </a:p>
          </p:txBody>
        </p:sp>
      </p:grpSp>
    </p:spTree>
    <p:extLst>
      <p:ext uri="{BB962C8B-B14F-4D97-AF65-F5344CB8AC3E}">
        <p14:creationId xmlns:p14="http://schemas.microsoft.com/office/powerpoint/2010/main" val="6765701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Synthetic data is being used </a:t>
            </a:r>
            <a:r>
              <a:rPr lang="en-US" i="1" dirty="0" smtClean="0"/>
              <a:t>today</a:t>
            </a:r>
            <a:r>
              <a:rPr lang="en-US" dirty="0" smtClean="0"/>
              <a:t>. </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US Census Bureau Survey of Income and Program Participation (SIPP) Synthetic Beta (SSB). </a:t>
            </a:r>
          </a:p>
          <a:p>
            <a:pPr lvl="1"/>
            <a:r>
              <a:rPr lang="en-US" dirty="0" smtClean="0"/>
              <a:t>Available with validation servers</a:t>
            </a:r>
          </a:p>
          <a:p>
            <a:endParaRPr lang="en-US" dirty="0" smtClean="0"/>
          </a:p>
          <a:p>
            <a:r>
              <a:rPr lang="en-US" dirty="0" smtClean="0"/>
              <a:t>US </a:t>
            </a:r>
            <a:r>
              <a:rPr lang="en-US" dirty="0" smtClean="0"/>
              <a:t>Census Bureau’s Synthetic Longitudinal Business Database (</a:t>
            </a:r>
            <a:r>
              <a:rPr lang="en-US" dirty="0" err="1" smtClean="0"/>
              <a:t>SynLBD</a:t>
            </a:r>
            <a:r>
              <a:rPr lang="en-US" dirty="0" smtClean="0"/>
              <a:t>) Beta.</a:t>
            </a:r>
          </a:p>
          <a:p>
            <a:pPr lvl="1"/>
            <a:r>
              <a:rPr lang="en-US" dirty="0" smtClean="0"/>
              <a:t>Provides data on 21 million synthetic establishments.</a:t>
            </a:r>
          </a:p>
          <a:p>
            <a:pPr lvl="1"/>
            <a:r>
              <a:rPr lang="en-US" dirty="0" smtClean="0"/>
              <a:t>Covers years 1976-2000</a:t>
            </a:r>
          </a:p>
          <a:p>
            <a:pPr lvl="1"/>
            <a:r>
              <a:rPr lang="en-US" dirty="0" smtClean="0"/>
              <a:t>No geographic or firm-level information.</a:t>
            </a:r>
          </a:p>
          <a:p>
            <a:pPr lvl="1"/>
            <a:r>
              <a:rPr lang="en-US" dirty="0" smtClean="0"/>
              <a:t>Validation servers accept SAS or STATA code.</a:t>
            </a:r>
            <a:endParaRPr lang="en-US" dirty="0"/>
          </a:p>
        </p:txBody>
      </p:sp>
      <p:sp>
        <p:nvSpPr>
          <p:cNvPr id="4" name="Slide Number Placeholder 3"/>
          <p:cNvSpPr>
            <a:spLocks noGrp="1"/>
          </p:cNvSpPr>
          <p:nvPr>
            <p:ph type="sldNum" sz="quarter" idx="12"/>
          </p:nvPr>
        </p:nvSpPr>
        <p:spPr/>
        <p:txBody>
          <a:bodyPr/>
          <a:lstStyle/>
          <a:p>
            <a:fld id="{5212C905-FF40-4437-BDDD-7BDE312C732D}" type="slidenum">
              <a:rPr lang="en-US" smtClean="0"/>
              <a:t>27</a:t>
            </a:fld>
            <a:endParaRPr lang="en-US"/>
          </a:p>
        </p:txBody>
      </p:sp>
    </p:spTree>
    <p:extLst>
      <p:ext uri="{BB962C8B-B14F-4D97-AF65-F5344CB8AC3E}">
        <p14:creationId xmlns:p14="http://schemas.microsoft.com/office/powerpoint/2010/main" val="80890706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Issues </a:t>
            </a:r>
            <a:r>
              <a:rPr lang="en-US" dirty="0" smtClean="0"/>
              <a:t>with synthetic data</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Currently, synthetic dataset methods must be created for each confidential dataset.</a:t>
            </a:r>
          </a:p>
          <a:p>
            <a:pPr lvl="1"/>
            <a:r>
              <a:rPr lang="en-US" i="1" dirty="0" smtClean="0"/>
              <a:t>We need generic methods that will work on a broader range of datasets.</a:t>
            </a:r>
          </a:p>
          <a:p>
            <a:endParaRPr lang="en-US" dirty="0" smtClean="0"/>
          </a:p>
          <a:p>
            <a:r>
              <a:rPr lang="en-US" dirty="0" smtClean="0"/>
              <a:t>It </a:t>
            </a:r>
            <a:r>
              <a:rPr lang="en-US" dirty="0" smtClean="0"/>
              <a:t>is difficult to find meaningful correlations not represented in the model. </a:t>
            </a:r>
          </a:p>
          <a:p>
            <a:pPr lvl="1"/>
            <a:r>
              <a:rPr lang="en-US" i="1" dirty="0" smtClean="0"/>
              <a:t>The model must anticipate the analysis that will be done.</a:t>
            </a:r>
          </a:p>
          <a:p>
            <a:pPr lvl="1"/>
            <a:r>
              <a:rPr lang="en-US" i="1" dirty="0" smtClean="0"/>
              <a:t>We need better model-building tools.</a:t>
            </a:r>
            <a:endParaRPr lang="en-US" i="1" dirty="0"/>
          </a:p>
          <a:p>
            <a:endParaRPr lang="en-US" dirty="0" smtClean="0"/>
          </a:p>
          <a:p>
            <a:r>
              <a:rPr lang="en-US" dirty="0" smtClean="0"/>
              <a:t>Users </a:t>
            </a:r>
            <a:r>
              <a:rPr lang="en-US" dirty="0" smtClean="0"/>
              <a:t>require training to work with synthetic data</a:t>
            </a:r>
            <a:r>
              <a:rPr lang="en-US" dirty="0" smtClean="0"/>
              <a:t>.</a:t>
            </a:r>
            <a:endParaRPr lang="en-US" dirty="0" smtClean="0"/>
          </a:p>
        </p:txBody>
      </p:sp>
      <p:sp>
        <p:nvSpPr>
          <p:cNvPr id="4" name="Slide Number Placeholder 3"/>
          <p:cNvSpPr>
            <a:spLocks noGrp="1"/>
          </p:cNvSpPr>
          <p:nvPr>
            <p:ph type="sldNum" sz="quarter" idx="12"/>
          </p:nvPr>
        </p:nvSpPr>
        <p:spPr/>
        <p:txBody>
          <a:bodyPr/>
          <a:lstStyle/>
          <a:p>
            <a:fld id="{5212C905-FF40-4437-BDDD-7BDE312C732D}" type="slidenum">
              <a:rPr lang="en-US" smtClean="0"/>
              <a:t>28</a:t>
            </a:fld>
            <a:endParaRPr lang="en-US"/>
          </a:p>
        </p:txBody>
      </p:sp>
    </p:spTree>
    <p:extLst>
      <p:ext uri="{BB962C8B-B14F-4D97-AF65-F5344CB8AC3E}">
        <p14:creationId xmlns:p14="http://schemas.microsoft.com/office/powerpoint/2010/main" val="7666999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“Technical Challenges in Disclosure Control”</a:t>
            </a:r>
            <a:endParaRPr lang="en-US" dirty="0"/>
          </a:p>
        </p:txBody>
      </p:sp>
      <p:sp>
        <p:nvSpPr>
          <p:cNvPr id="3" name="Content Placeholder 2"/>
          <p:cNvSpPr>
            <a:spLocks noGrp="1"/>
          </p:cNvSpPr>
          <p:nvPr>
            <p:ph idx="1"/>
          </p:nvPr>
        </p:nvSpPr>
        <p:spPr/>
        <p:txBody>
          <a:bodyPr/>
          <a:lstStyle/>
          <a:p>
            <a:r>
              <a:rPr lang="en-US" dirty="0" smtClean="0"/>
              <a:t>Technical issues identified so far:</a:t>
            </a:r>
          </a:p>
          <a:p>
            <a:pPr lvl="1"/>
            <a:r>
              <a:rPr lang="en-US" dirty="0" smtClean="0"/>
              <a:t>Unclear how to perform disclosure control in some cases (e.g. air casting)</a:t>
            </a:r>
          </a:p>
          <a:p>
            <a:pPr lvl="1"/>
            <a:r>
              <a:rPr lang="en-US" dirty="0" smtClean="0"/>
              <a:t>Improper de-identification.</a:t>
            </a:r>
          </a:p>
          <a:p>
            <a:pPr lvl="1"/>
            <a:r>
              <a:rPr lang="en-US" dirty="0" smtClean="0"/>
              <a:t>Microdata may not be sufficiently rich.</a:t>
            </a:r>
          </a:p>
          <a:p>
            <a:pPr lvl="1"/>
            <a:r>
              <a:rPr lang="en-US" dirty="0" smtClean="0"/>
              <a:t>Synthetic data may not protect privacy.</a:t>
            </a:r>
          </a:p>
          <a:p>
            <a:pPr lvl="1"/>
            <a:r>
              <a:rPr lang="en-US" dirty="0" smtClean="0"/>
              <a:t>Synthetic data may not be accurate.</a:t>
            </a:r>
          </a:p>
          <a:p>
            <a:pPr lvl="1"/>
            <a:endParaRPr lang="en-US" dirty="0" smtClean="0"/>
          </a:p>
          <a:p>
            <a:r>
              <a:rPr lang="en-US" dirty="0" smtClean="0"/>
              <a:t>What else can go wrong?</a:t>
            </a:r>
          </a:p>
          <a:p>
            <a:pPr lvl="1"/>
            <a:endParaRPr lang="en-US" dirty="0"/>
          </a:p>
        </p:txBody>
      </p:sp>
      <p:sp>
        <p:nvSpPr>
          <p:cNvPr id="4" name="Slide Number Placeholder 3"/>
          <p:cNvSpPr>
            <a:spLocks noGrp="1"/>
          </p:cNvSpPr>
          <p:nvPr>
            <p:ph type="sldNum" sz="quarter" idx="12"/>
          </p:nvPr>
        </p:nvSpPr>
        <p:spPr/>
        <p:txBody>
          <a:bodyPr/>
          <a:lstStyle/>
          <a:p>
            <a:fld id="{5212C905-FF40-4437-BDDD-7BDE312C732D}" type="slidenum">
              <a:rPr lang="en-US" smtClean="0"/>
              <a:pPr/>
              <a:t>29</a:t>
            </a:fld>
            <a:endParaRPr lang="en-US"/>
          </a:p>
        </p:txBody>
      </p:sp>
    </p:spTree>
    <p:extLst>
      <p:ext uri="{BB962C8B-B14F-4D97-AF65-F5344CB8AC3E}">
        <p14:creationId xmlns:p14="http://schemas.microsoft.com/office/powerpoint/2010/main" val="18556377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Goroff</a:t>
            </a:r>
            <a:r>
              <a:rPr lang="en-US" dirty="0"/>
              <a:t> &amp; </a:t>
            </a:r>
            <a:r>
              <a:rPr lang="en-US" dirty="0" err="1"/>
              <a:t>Polonetsky</a:t>
            </a:r>
            <a:r>
              <a:rPr lang="en-US" dirty="0"/>
              <a:t>: Privacy Protecting Research</a:t>
            </a:r>
          </a:p>
        </p:txBody>
      </p:sp>
      <p:sp>
        <p:nvSpPr>
          <p:cNvPr id="3" name="Content Placeholder 2"/>
          <p:cNvSpPr>
            <a:spLocks noGrp="1"/>
          </p:cNvSpPr>
          <p:nvPr>
            <p:ph idx="1"/>
          </p:nvPr>
        </p:nvSpPr>
        <p:spPr/>
        <p:txBody>
          <a:bodyPr/>
          <a:lstStyle/>
          <a:p>
            <a:r>
              <a:rPr lang="en-US" dirty="0" smtClean="0"/>
              <a:t>Objectives: Accuracy, Privacy, Efficacy</a:t>
            </a:r>
          </a:p>
          <a:p>
            <a:r>
              <a:rPr lang="en-US" dirty="0" smtClean="0"/>
              <a:t>Approaches:</a:t>
            </a:r>
          </a:p>
        </p:txBody>
      </p:sp>
      <p:sp>
        <p:nvSpPr>
          <p:cNvPr id="4" name="Slide Number Placeholder 3"/>
          <p:cNvSpPr>
            <a:spLocks noGrp="1"/>
          </p:cNvSpPr>
          <p:nvPr>
            <p:ph type="sldNum" sz="quarter" idx="12"/>
          </p:nvPr>
        </p:nvSpPr>
        <p:spPr/>
        <p:txBody>
          <a:bodyPr/>
          <a:lstStyle/>
          <a:p>
            <a:fld id="{5212C905-FF40-4437-BDDD-7BDE312C732D}" type="slidenum">
              <a:rPr lang="en-US" smtClean="0"/>
              <a:pPr/>
              <a:t>3</a:t>
            </a:fld>
            <a:endParaRPr lang="en-US"/>
          </a:p>
        </p:txBody>
      </p:sp>
      <p:pic>
        <p:nvPicPr>
          <p:cNvPr id="5" name="Picture 4"/>
          <p:cNvPicPr>
            <a:picLocks noChangeAspect="1"/>
          </p:cNvPicPr>
          <p:nvPr/>
        </p:nvPicPr>
        <p:blipFill>
          <a:blip r:embed="rId2"/>
          <a:stretch>
            <a:fillRect/>
          </a:stretch>
        </p:blipFill>
        <p:spPr>
          <a:xfrm>
            <a:off x="2590800" y="2209800"/>
            <a:ext cx="7772400" cy="3925456"/>
          </a:xfrm>
          <a:prstGeom prst="rect">
            <a:avLst/>
          </a:prstGeom>
        </p:spPr>
      </p:pic>
    </p:spTree>
    <p:extLst>
      <p:ext uri="{BB962C8B-B14F-4D97-AF65-F5344CB8AC3E}">
        <p14:creationId xmlns:p14="http://schemas.microsoft.com/office/powerpoint/2010/main" val="13378931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Differential </a:t>
            </a:r>
            <a:r>
              <a:rPr lang="en-US" dirty="0" smtClean="0"/>
              <a:t>Privacy:</a:t>
            </a:r>
            <a:br>
              <a:rPr lang="en-US" dirty="0" smtClean="0"/>
            </a:br>
            <a:r>
              <a:rPr lang="en-US" dirty="0" smtClean="0"/>
              <a:t>Floating </a:t>
            </a:r>
            <a:r>
              <a:rPr lang="en-US" dirty="0"/>
              <a:t>point math isn’t continuous. </a:t>
            </a:r>
          </a:p>
        </p:txBody>
      </p:sp>
      <p:sp>
        <p:nvSpPr>
          <p:cNvPr id="3" name="Content Placeholder 2"/>
          <p:cNvSpPr>
            <a:spLocks noGrp="1"/>
          </p:cNvSpPr>
          <p:nvPr>
            <p:ph idx="1"/>
          </p:nvPr>
        </p:nvSpPr>
        <p:spPr/>
        <p:txBody>
          <a:bodyPr>
            <a:normAutofit/>
          </a:bodyPr>
          <a:lstStyle/>
          <a:p>
            <a:pPr lvl="1"/>
            <a:r>
              <a:rPr lang="en-US" dirty="0" smtClean="0"/>
              <a:t>On </a:t>
            </a:r>
            <a:r>
              <a:rPr lang="en-US" dirty="0"/>
              <a:t>Significance of the Least Significant Bits For Differential Privacy, Ilya </a:t>
            </a:r>
            <a:r>
              <a:rPr lang="en-US" dirty="0" err="1"/>
              <a:t>Mironov</a:t>
            </a:r>
            <a:r>
              <a:rPr lang="en-US" dirty="0"/>
              <a:t>, Microsoft Research, October 1, 2012.</a:t>
            </a:r>
            <a:br>
              <a:rPr lang="en-US" dirty="0"/>
            </a:br>
            <a:r>
              <a:rPr lang="en-US" dirty="0">
                <a:hlinkClick r:id="rId2"/>
              </a:rPr>
              <a:t>https://www.microsoft.com/en-us/research/publication/on-significance-of-the-least-significant-bits-for-differential-privacy</a:t>
            </a:r>
            <a:r>
              <a:rPr lang="en-US" dirty="0" smtClean="0">
                <a:hlinkClick r:id="rId2"/>
              </a:rPr>
              <a:t>/</a:t>
            </a:r>
            <a:endParaRPr lang="en-US" dirty="0" smtClean="0"/>
          </a:p>
          <a:p>
            <a:pPr lvl="1"/>
            <a:endParaRPr lang="en-US" dirty="0"/>
          </a:p>
          <a:p>
            <a:pPr lvl="1"/>
            <a:r>
              <a:rPr lang="en-US" dirty="0" smtClean="0"/>
              <a:t>Preserving </a:t>
            </a:r>
            <a:r>
              <a:rPr lang="en-US" dirty="0"/>
              <a:t>differential privacy under finite-precision semantics, Ivan </a:t>
            </a:r>
            <a:r>
              <a:rPr lang="en-US" dirty="0" err="1"/>
              <a:t>Gazeau</a:t>
            </a:r>
            <a:r>
              <a:rPr lang="en-US" dirty="0"/>
              <a:t>, Dale Miller, and </a:t>
            </a:r>
            <a:r>
              <a:rPr lang="en-US" dirty="0" err="1"/>
              <a:t>Catuscia</a:t>
            </a:r>
            <a:r>
              <a:rPr lang="en-US" dirty="0"/>
              <a:t> </a:t>
            </a:r>
            <a:r>
              <a:rPr lang="en-US" dirty="0" err="1"/>
              <a:t>Palamidessi</a:t>
            </a:r>
            <a:r>
              <a:rPr lang="en-US" dirty="0"/>
              <a:t> INRIA and LIX, </a:t>
            </a:r>
            <a:r>
              <a:rPr lang="en-US" dirty="0" err="1"/>
              <a:t>Ecole</a:t>
            </a:r>
            <a:r>
              <a:rPr lang="en-US" dirty="0"/>
              <a:t> </a:t>
            </a:r>
            <a:r>
              <a:rPr lang="en-US" dirty="0" err="1" smtClean="0"/>
              <a:t>Polytechnique</a:t>
            </a:r>
            <a:r>
              <a:rPr lang="en-US" dirty="0"/>
              <a:t/>
            </a:r>
            <a:br>
              <a:rPr lang="en-US" dirty="0"/>
            </a:br>
            <a:r>
              <a:rPr lang="en-US" dirty="0">
                <a:hlinkClick r:id="rId3"/>
              </a:rPr>
              <a:t>http://www.lix.polytechnique.fr/~</a:t>
            </a:r>
            <a:r>
              <a:rPr lang="en-US" dirty="0" smtClean="0">
                <a:hlinkClick r:id="rId3"/>
              </a:rPr>
              <a:t>dale/papers/qapl-2013.pdf</a:t>
            </a:r>
            <a:endParaRPr lang="en-US" dirty="0" smtClean="0"/>
          </a:p>
          <a:p>
            <a:pPr lvl="1"/>
            <a:endParaRPr lang="en-US" dirty="0"/>
          </a:p>
          <a:p>
            <a:pPr lvl="1"/>
            <a:endParaRPr lang="en-US" dirty="0"/>
          </a:p>
        </p:txBody>
      </p:sp>
      <p:sp>
        <p:nvSpPr>
          <p:cNvPr id="4" name="Slide Number Placeholder 3"/>
          <p:cNvSpPr>
            <a:spLocks noGrp="1"/>
          </p:cNvSpPr>
          <p:nvPr>
            <p:ph type="sldNum" sz="quarter" idx="12"/>
          </p:nvPr>
        </p:nvSpPr>
        <p:spPr/>
        <p:txBody>
          <a:bodyPr/>
          <a:lstStyle/>
          <a:p>
            <a:fld id="{5212C905-FF40-4437-BDDD-7BDE312C732D}" type="slidenum">
              <a:rPr lang="en-US" smtClean="0"/>
              <a:pPr/>
              <a:t>30</a:t>
            </a:fld>
            <a:endParaRPr lang="en-US"/>
          </a:p>
        </p:txBody>
      </p:sp>
    </p:spTree>
    <p:extLst>
      <p:ext uri="{BB962C8B-B14F-4D97-AF65-F5344CB8AC3E}">
        <p14:creationId xmlns:p14="http://schemas.microsoft.com/office/powerpoint/2010/main" val="59167742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Mironov</a:t>
            </a:r>
            <a:r>
              <a:rPr lang="en-US" dirty="0" smtClean="0"/>
              <a:t> 2012</a:t>
            </a:r>
            <a:endParaRPr lang="en-US" dirty="0"/>
          </a:p>
        </p:txBody>
      </p:sp>
      <p:pic>
        <p:nvPicPr>
          <p:cNvPr id="5" name="Content Placeholder 4"/>
          <p:cNvPicPr>
            <a:picLocks noGrp="1" noChangeAspect="1"/>
          </p:cNvPicPr>
          <p:nvPr>
            <p:ph idx="1"/>
          </p:nvPr>
        </p:nvPicPr>
        <p:blipFill>
          <a:blip r:embed="rId2"/>
          <a:stretch>
            <a:fillRect/>
          </a:stretch>
        </p:blipFill>
        <p:spPr>
          <a:xfrm>
            <a:off x="1828800" y="1600200"/>
            <a:ext cx="7848600" cy="4569138"/>
          </a:xfrm>
          <a:prstGeom prst="rect">
            <a:avLst/>
          </a:prstGeom>
        </p:spPr>
      </p:pic>
      <p:sp>
        <p:nvSpPr>
          <p:cNvPr id="4" name="Slide Number Placeholder 3"/>
          <p:cNvSpPr>
            <a:spLocks noGrp="1"/>
          </p:cNvSpPr>
          <p:nvPr>
            <p:ph type="sldNum" sz="quarter" idx="12"/>
          </p:nvPr>
        </p:nvSpPr>
        <p:spPr/>
        <p:txBody>
          <a:bodyPr/>
          <a:lstStyle/>
          <a:p>
            <a:fld id="{5212C905-FF40-4437-BDDD-7BDE312C732D}" type="slidenum">
              <a:rPr lang="en-US" smtClean="0"/>
              <a:pPr/>
              <a:t>31</a:t>
            </a:fld>
            <a:endParaRPr lang="en-US"/>
          </a:p>
        </p:txBody>
      </p:sp>
    </p:spTree>
    <p:extLst>
      <p:ext uri="{BB962C8B-B14F-4D97-AF65-F5344CB8AC3E}">
        <p14:creationId xmlns:p14="http://schemas.microsoft.com/office/powerpoint/2010/main" val="14289057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potential problems</a:t>
            </a:r>
            <a:endParaRPr lang="en-US" dirty="0"/>
          </a:p>
        </p:txBody>
      </p:sp>
      <p:sp>
        <p:nvSpPr>
          <p:cNvPr id="3" name="Content Placeholder 2"/>
          <p:cNvSpPr>
            <a:spLocks noGrp="1"/>
          </p:cNvSpPr>
          <p:nvPr>
            <p:ph idx="1"/>
          </p:nvPr>
        </p:nvSpPr>
        <p:spPr/>
        <p:txBody>
          <a:bodyPr/>
          <a:lstStyle/>
          <a:p>
            <a:r>
              <a:rPr lang="en-US" dirty="0" smtClean="0"/>
              <a:t>Trusted computing — Software is buggy.</a:t>
            </a:r>
          </a:p>
          <a:p>
            <a:pPr lvl="1"/>
            <a:r>
              <a:rPr lang="en-US" dirty="0" smtClean="0"/>
              <a:t>Programmers make mistakes.</a:t>
            </a:r>
          </a:p>
          <a:p>
            <a:pPr lvl="1"/>
            <a:r>
              <a:rPr lang="en-US" dirty="0" smtClean="0"/>
              <a:t>Tools have bugs.</a:t>
            </a:r>
          </a:p>
          <a:p>
            <a:r>
              <a:rPr lang="en-US" dirty="0" smtClean="0"/>
              <a:t>Information Assurance — Hackers can steal data</a:t>
            </a:r>
          </a:p>
          <a:p>
            <a:r>
              <a:rPr lang="en-US" dirty="0" smtClean="0"/>
              <a:t>Complex file types — Files can have hidden data</a:t>
            </a:r>
            <a:endParaRPr lang="en-US" dirty="0"/>
          </a:p>
        </p:txBody>
      </p:sp>
      <p:sp>
        <p:nvSpPr>
          <p:cNvPr id="4" name="Slide Number Placeholder 3"/>
          <p:cNvSpPr>
            <a:spLocks noGrp="1"/>
          </p:cNvSpPr>
          <p:nvPr>
            <p:ph type="sldNum" sz="quarter" idx="12"/>
          </p:nvPr>
        </p:nvSpPr>
        <p:spPr/>
        <p:txBody>
          <a:bodyPr/>
          <a:lstStyle/>
          <a:p>
            <a:fld id="{5212C905-FF40-4437-BDDD-7BDE312C732D}" type="slidenum">
              <a:rPr lang="en-US" smtClean="0"/>
              <a:pPr/>
              <a:t>32</a:t>
            </a:fld>
            <a:endParaRPr lang="en-US"/>
          </a:p>
        </p:txBody>
      </p:sp>
    </p:spTree>
    <p:extLst>
      <p:ext uri="{BB962C8B-B14F-4D97-AF65-F5344CB8AC3E}">
        <p14:creationId xmlns:p14="http://schemas.microsoft.com/office/powerpoint/2010/main" val="167526290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For example... Compiler bugs are security vulnerabilities!"/>
          <p:cNvSpPr>
            <a:spLocks noGrp="1"/>
          </p:cNvSpPr>
          <p:nvPr>
            <p:ph type="title"/>
          </p:nvPr>
        </p:nvSpPr>
        <p:spPr/>
        <p:txBody>
          <a:bodyPr>
            <a:normAutofit fontScale="90000"/>
          </a:bodyPr>
          <a:lstStyle/>
          <a:p>
            <a:r>
              <a:rPr lang="en-US" dirty="0" smtClean="0"/>
              <a:t>For example...</a:t>
            </a:r>
          </a:p>
          <a:p>
            <a:r>
              <a:rPr lang="en-US" dirty="0" smtClean="0"/>
              <a:t>Compiler bugs are security vulnerabilities!</a:t>
            </a:r>
            <a:endParaRPr lang="en-US" dirty="0"/>
          </a:p>
        </p:txBody>
      </p:sp>
      <p:sp>
        <p:nvSpPr>
          <p:cNvPr id="344" name="Compilers are core technology used in software development.…"/>
          <p:cNvSpPr>
            <a:spLocks noGrp="1"/>
          </p:cNvSpPr>
          <p:nvPr>
            <p:ph type="body" sz="half" idx="1"/>
          </p:nvPr>
        </p:nvSpPr>
        <p:spPr>
          <a:xfrm>
            <a:off x="228600" y="1600201"/>
            <a:ext cx="7086600" cy="4435475"/>
          </a:xfrm>
        </p:spPr>
        <p:txBody>
          <a:bodyPr>
            <a:normAutofit fontScale="85000" lnSpcReduction="20000"/>
          </a:bodyPr>
          <a:lstStyle/>
          <a:p>
            <a:r>
              <a:rPr lang="en-US" dirty="0" smtClean="0"/>
              <a:t>Compilers are core technology used in software development.</a:t>
            </a:r>
          </a:p>
          <a:p>
            <a:endParaRPr lang="en-US" dirty="0" smtClean="0"/>
          </a:p>
          <a:p>
            <a:r>
              <a:rPr lang="en-US" dirty="0" smtClean="0"/>
              <a:t>We have seen:</a:t>
            </a:r>
          </a:p>
          <a:p>
            <a:pPr lvl="1"/>
            <a:r>
              <a:rPr lang="en-US" dirty="0" smtClean="0"/>
              <a:t>Optimizations to make programs run faster can become security vulnerabilities</a:t>
            </a:r>
          </a:p>
          <a:p>
            <a:pPr lvl="1"/>
            <a:r>
              <a:rPr lang="en-US" dirty="0" smtClean="0"/>
              <a:t>The same errors are repeatedly made by different programmers</a:t>
            </a:r>
          </a:p>
          <a:p>
            <a:endParaRPr lang="en-US" dirty="0" smtClean="0"/>
          </a:p>
          <a:p>
            <a:r>
              <a:rPr lang="en-US" dirty="0" smtClean="0"/>
              <a:t>What’s difference between a bug and an attack?</a:t>
            </a:r>
          </a:p>
          <a:p>
            <a:pPr lvl="2"/>
            <a:r>
              <a:rPr lang="en-US" dirty="0" smtClean="0"/>
              <a:t>The programmer’s intent.</a:t>
            </a:r>
            <a:endParaRPr lang="en-US" dirty="0"/>
          </a:p>
        </p:txBody>
      </p:sp>
      <p:sp>
        <p:nvSpPr>
          <p:cNvPr id="345" name="Slide Number"/>
          <p:cNvSpPr>
            <a:spLocks noGrp="1"/>
          </p:cNvSpPr>
          <p:nvPr>
            <p:ph type="sldNum" sz="quarter" idx="2"/>
          </p:nvPr>
        </p:nvSpPr>
        <p:spPr/>
        <p:txBody>
          <a:bodyPr/>
          <a:lstStyle/>
          <a:p>
            <a:fld id="{86CB4B4D-7CA3-9044-876B-883B54F8677D}" type="slidenum">
              <a:rPr lang="en-US" smtClean="0"/>
              <a:pPr/>
              <a:t>33</a:t>
            </a:fld>
            <a:endParaRPr lang="en-US"/>
          </a:p>
        </p:txBody>
      </p:sp>
      <p:pic>
        <p:nvPicPr>
          <p:cNvPr id="346" name="Screen Shot 2012-04-23 at 6.20.00 PM.png" descr="Screen Shot 2012-04-23 at 6.20.00 PM.png"/>
          <p:cNvPicPr>
            <a:picLocks noChangeAspect="1"/>
          </p:cNvPicPr>
          <p:nvPr/>
        </p:nvPicPr>
        <p:blipFill>
          <a:blip r:embed="rId2">
            <a:extLst/>
          </a:blip>
          <a:stretch>
            <a:fillRect/>
          </a:stretch>
        </p:blipFill>
        <p:spPr>
          <a:xfrm>
            <a:off x="7695375" y="1503188"/>
            <a:ext cx="4523519" cy="5354812"/>
          </a:xfrm>
          <a:prstGeom prst="rect">
            <a:avLst/>
          </a:prstGeom>
          <a:ln w="12700"/>
        </p:spPr>
      </p:pic>
    </p:spTree>
    <p:extLst>
      <p:ext uri="{BB962C8B-B14F-4D97-AF65-F5344CB8AC3E}">
        <p14:creationId xmlns:p14="http://schemas.microsoft.com/office/powerpoint/2010/main" val="327225097"/>
      </p:ext>
    </p:extLst>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 name="Bugs in CPU silicon are remotely exploitable!…"/>
          <p:cNvSpPr>
            <a:spLocks noGrp="1"/>
          </p:cNvSpPr>
          <p:nvPr>
            <p:ph type="title"/>
          </p:nvPr>
        </p:nvSpPr>
        <p:spPr>
          <a:prstGeom prst="rect">
            <a:avLst/>
          </a:prstGeom>
        </p:spPr>
        <p:txBody>
          <a:bodyPr>
            <a:normAutofit fontScale="90000"/>
          </a:bodyPr>
          <a:lstStyle/>
          <a:p>
            <a:r>
              <a:t>Bugs in CPU silicon are remotely exploitable!</a:t>
            </a:r>
          </a:p>
          <a:p>
            <a:r>
              <a:t>Kaspersky (2010)</a:t>
            </a:r>
          </a:p>
        </p:txBody>
      </p:sp>
      <p:sp>
        <p:nvSpPr>
          <p:cNvPr id="350" name="This means:…"/>
          <p:cNvSpPr>
            <a:spLocks noGrp="1"/>
          </p:cNvSpPr>
          <p:nvPr>
            <p:ph type="body" idx="1"/>
          </p:nvPr>
        </p:nvSpPr>
        <p:spPr>
          <a:xfrm>
            <a:off x="228600" y="1600201"/>
            <a:ext cx="7289800" cy="4435475"/>
          </a:xfrm>
          <a:prstGeom prst="rect">
            <a:avLst/>
          </a:prstGeom>
        </p:spPr>
        <p:txBody>
          <a:bodyPr>
            <a:normAutofit fontScale="92500"/>
          </a:bodyPr>
          <a:lstStyle/>
          <a:p>
            <a:r>
              <a:rPr dirty="0"/>
              <a:t>This means:</a:t>
            </a:r>
          </a:p>
          <a:p>
            <a:pPr lvl="1"/>
            <a:r>
              <a:rPr dirty="0"/>
              <a:t>Programs that are “secure” on one CPU may be vulnerable on another.</a:t>
            </a:r>
          </a:p>
          <a:p>
            <a:pPr lvl="1"/>
            <a:r>
              <a:rPr dirty="0"/>
              <a:t>Auditing the code &amp; the compiler isn’t enough.</a:t>
            </a:r>
          </a:p>
          <a:p>
            <a:endParaRPr dirty="0"/>
          </a:p>
          <a:p>
            <a:r>
              <a:rPr dirty="0"/>
              <a:t>Kaspersky:</a:t>
            </a:r>
          </a:p>
          <a:p>
            <a:pPr lvl="1"/>
            <a:r>
              <a:rPr dirty="0"/>
              <a:t>“Fact: malware that uses CPU bugs really does exist;”</a:t>
            </a:r>
          </a:p>
          <a:p>
            <a:pPr lvl="1"/>
            <a:r>
              <a:rPr dirty="0"/>
              <a:t>“not apocalypse, just a new threat;”</a:t>
            </a:r>
          </a:p>
        </p:txBody>
      </p:sp>
      <p:sp>
        <p:nvSpPr>
          <p:cNvPr id="351" name="Slide Number"/>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34</a:t>
            </a:fld>
            <a:endParaRPr/>
          </a:p>
        </p:txBody>
      </p:sp>
      <p:grpSp>
        <p:nvGrpSpPr>
          <p:cNvPr id="354" name="Group"/>
          <p:cNvGrpSpPr/>
          <p:nvPr/>
        </p:nvGrpSpPr>
        <p:grpSpPr>
          <a:xfrm>
            <a:off x="6096000" y="2948798"/>
            <a:ext cx="5822157" cy="3247215"/>
            <a:chOff x="0" y="0"/>
            <a:chExt cx="8280400" cy="4618260"/>
          </a:xfrm>
        </p:grpSpPr>
        <p:pic>
          <p:nvPicPr>
            <p:cNvPr id="352" name="droppedImage.pdf" descr="droppedImage.pdf"/>
            <p:cNvPicPr>
              <a:picLocks noChangeAspect="1"/>
            </p:cNvPicPr>
            <p:nvPr/>
          </p:nvPicPr>
          <p:blipFill>
            <a:blip r:embed="rId2">
              <a:extLst/>
            </a:blip>
            <a:stretch>
              <a:fillRect/>
            </a:stretch>
          </p:blipFill>
          <p:spPr>
            <a:xfrm>
              <a:off x="2247900" y="0"/>
              <a:ext cx="6032500" cy="4262872"/>
            </a:xfrm>
            <a:prstGeom prst="rect">
              <a:avLst/>
            </a:prstGeom>
            <a:ln w="12700" cap="flat">
              <a:noFill/>
              <a:round/>
            </a:ln>
            <a:effectLst/>
          </p:spPr>
        </p:pic>
        <p:sp>
          <p:nvSpPr>
            <p:cNvPr id="353" name="www.cs.dartmouth.edu/~sergey/cs258/2010/D2T1 - Kris Kaspersky - Remote Code Execution Through Intel CPU Bugs.pdf"/>
            <p:cNvSpPr/>
            <p:nvPr/>
          </p:nvSpPr>
          <p:spPr>
            <a:xfrm>
              <a:off x="0" y="4330910"/>
              <a:ext cx="7673896" cy="2873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5719" tIns="35719" rIns="35719" bIns="35719" numCol="1" anchor="ctr">
              <a:spAutoFit/>
            </a:bodyPr>
            <a:lstStyle>
              <a:lvl1pPr marL="0" marR="0" algn="l" defTabSz="457200">
                <a:defRPr sz="1200" b="0" u="sng">
                  <a:latin typeface="+mn-lt"/>
                  <a:ea typeface="+mn-ea"/>
                  <a:cs typeface="+mn-cs"/>
                  <a:sym typeface="Helvetica"/>
                  <a:hlinkClick r:id=""/>
                </a:defRPr>
              </a:lvl1pPr>
            </a:lstStyle>
            <a:p>
              <a:r>
                <a:rPr sz="844"/>
                <a:t>www.cs.dartmouth.edu/~sergey/cs258/2010/D2T1 - Kris Kaspersky - Remote Code Execution Through Intel CPU Bugs.pdf</a:t>
              </a:r>
            </a:p>
          </p:txBody>
        </p:sp>
      </p:grpSp>
    </p:spTree>
    <p:extLst>
      <p:ext uri="{BB962C8B-B14F-4D97-AF65-F5344CB8AC3E}">
        <p14:creationId xmlns:p14="http://schemas.microsoft.com/office/powerpoint/2010/main" val="2114068959"/>
      </p:ext>
    </p:extLst>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hides in complex files</a:t>
            </a:r>
            <a:endParaRPr lang="en-US" dirty="0"/>
          </a:p>
        </p:txBody>
      </p:sp>
      <p:sp>
        <p:nvSpPr>
          <p:cNvPr id="3" name="Text Placeholder 2"/>
          <p:cNvSpPr>
            <a:spLocks noGrp="1"/>
          </p:cNvSpPr>
          <p:nvPr>
            <p:ph type="body" idx="1"/>
          </p:nvPr>
        </p:nvSpPr>
        <p:spPr>
          <a:xfrm>
            <a:off x="228600" y="1600201"/>
            <a:ext cx="6464283" cy="4435475"/>
          </a:xfrm>
        </p:spPr>
        <p:txBody>
          <a:bodyPr/>
          <a:lstStyle/>
          <a:p>
            <a:r>
              <a:rPr lang="en-US" dirty="0" smtClean="0"/>
              <a:t>IEEE Security and Privacy</a:t>
            </a:r>
            <a:br>
              <a:rPr lang="en-US" dirty="0" smtClean="0"/>
            </a:br>
            <a:r>
              <a:rPr lang="en-US" dirty="0"/>
              <a:t>January/February 2014</a:t>
            </a:r>
            <a:br>
              <a:rPr lang="en-US" dirty="0"/>
            </a:br>
            <a:r>
              <a:rPr lang="en-US" sz="1800" dirty="0" smtClean="0">
                <a:hlinkClick r:id="rId2"/>
              </a:rPr>
              <a:t>https</a:t>
            </a:r>
            <a:r>
              <a:rPr lang="en-US" sz="1800" dirty="0">
                <a:hlinkClick r:id="rId2"/>
              </a:rPr>
              <a:t>://</a:t>
            </a:r>
            <a:r>
              <a:rPr lang="en-US" sz="1800" dirty="0" smtClean="0">
                <a:hlinkClick r:id="rId2"/>
              </a:rPr>
              <a:t>simson.net/clips/academic/2014.IEEE.leaking_pdfs.pdf</a:t>
            </a:r>
            <a:endParaRPr lang="en-US" dirty="0" smtClean="0"/>
          </a:p>
          <a:p>
            <a:endParaRPr lang="en-US" dirty="0"/>
          </a:p>
        </p:txBody>
      </p:sp>
      <p:sp>
        <p:nvSpPr>
          <p:cNvPr id="4" name="Slide Number Placeholder 3"/>
          <p:cNvSpPr>
            <a:spLocks noGrp="1"/>
          </p:cNvSpPr>
          <p:nvPr>
            <p:ph type="sldNum" sz="quarter" idx="2"/>
          </p:nvPr>
        </p:nvSpPr>
        <p:spPr/>
        <p:txBody>
          <a:bodyPr/>
          <a:lstStyle/>
          <a:p>
            <a:fld id="{86CB4B4D-7CA3-9044-876B-883B54F8677D}" type="slidenum">
              <a:rPr lang="uk-UA" smtClean="0"/>
              <a:t>35</a:t>
            </a:fld>
            <a:endParaRPr lang="uk-UA"/>
          </a:p>
        </p:txBody>
      </p:sp>
      <p:pic>
        <p:nvPicPr>
          <p:cNvPr id="6" name="Picture 5"/>
          <p:cNvPicPr>
            <a:picLocks noChangeAspect="1"/>
          </p:cNvPicPr>
          <p:nvPr/>
        </p:nvPicPr>
        <p:blipFill>
          <a:blip r:embed="rId3"/>
          <a:stretch>
            <a:fillRect/>
          </a:stretch>
        </p:blipFill>
        <p:spPr>
          <a:xfrm>
            <a:off x="7086600" y="114488"/>
            <a:ext cx="4483083" cy="5943600"/>
          </a:xfrm>
          <a:prstGeom prst="rect">
            <a:avLst/>
          </a:prstGeom>
          <a:solidFill>
            <a:schemeClr val="bg1"/>
          </a:solidFill>
          <a:ln>
            <a:solidFill>
              <a:schemeClr val="accent1">
                <a:shade val="50000"/>
              </a:schemeClr>
            </a:solidFill>
          </a:ln>
        </p:spPr>
      </p:pic>
    </p:spTree>
    <p:extLst>
      <p:ext uri="{BB962C8B-B14F-4D97-AF65-F5344CB8AC3E}">
        <p14:creationId xmlns:p14="http://schemas.microsoft.com/office/powerpoint/2010/main" val="398673765"/>
      </p:ext>
    </p:extLst>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2"/>
          </p:nvPr>
        </p:nvSpPr>
        <p:spPr/>
        <p:txBody>
          <a:bodyPr/>
          <a:lstStyle/>
          <a:p>
            <a:fld id="{86CB4B4D-7CA3-9044-876B-883B54F8677D}" type="slidenum">
              <a:rPr lang="uk-UA" smtClean="0"/>
              <a:t>36</a:t>
            </a:fld>
            <a:endParaRPr lang="uk-UA"/>
          </a:p>
        </p:txBody>
      </p:sp>
      <p:pic>
        <p:nvPicPr>
          <p:cNvPr id="5" name="Picture 4"/>
          <p:cNvPicPr>
            <a:picLocks noChangeAspect="1"/>
          </p:cNvPicPr>
          <p:nvPr/>
        </p:nvPicPr>
        <p:blipFill>
          <a:blip r:embed="rId2"/>
          <a:stretch>
            <a:fillRect/>
          </a:stretch>
        </p:blipFill>
        <p:spPr>
          <a:xfrm>
            <a:off x="457200" y="1738313"/>
            <a:ext cx="5417594" cy="3921126"/>
          </a:xfrm>
          <a:prstGeom prst="rect">
            <a:avLst/>
          </a:prstGeom>
        </p:spPr>
      </p:pic>
      <p:pic>
        <p:nvPicPr>
          <p:cNvPr id="6" name="Picture 5"/>
          <p:cNvPicPr>
            <a:picLocks noChangeAspect="1"/>
          </p:cNvPicPr>
          <p:nvPr/>
        </p:nvPicPr>
        <p:blipFill>
          <a:blip r:embed="rId3"/>
          <a:stretch>
            <a:fillRect/>
          </a:stretch>
        </p:blipFill>
        <p:spPr>
          <a:xfrm>
            <a:off x="5930926" y="2362200"/>
            <a:ext cx="5740374" cy="3297239"/>
          </a:xfrm>
          <a:prstGeom prst="rect">
            <a:avLst/>
          </a:prstGeom>
        </p:spPr>
      </p:pic>
    </p:spTree>
    <p:extLst>
      <p:ext uri="{BB962C8B-B14F-4D97-AF65-F5344CB8AC3E}">
        <p14:creationId xmlns:p14="http://schemas.microsoft.com/office/powerpoint/2010/main" val="1050894661"/>
      </p:ext>
    </p:extLst>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2"/>
          </p:nvPr>
        </p:nvSpPr>
        <p:spPr/>
        <p:txBody>
          <a:bodyPr/>
          <a:lstStyle/>
          <a:p>
            <a:fld id="{86CB4B4D-7CA3-9044-876B-883B54F8677D}" type="slidenum">
              <a:rPr lang="uk-UA" smtClean="0"/>
              <a:t>37</a:t>
            </a:fld>
            <a:endParaRPr lang="uk-UA"/>
          </a:p>
        </p:txBody>
      </p:sp>
      <p:pic>
        <p:nvPicPr>
          <p:cNvPr id="5" name="Picture 4"/>
          <p:cNvPicPr>
            <a:picLocks noChangeAspect="1"/>
          </p:cNvPicPr>
          <p:nvPr/>
        </p:nvPicPr>
        <p:blipFill>
          <a:blip r:embed="rId2"/>
          <a:stretch>
            <a:fillRect/>
          </a:stretch>
        </p:blipFill>
        <p:spPr>
          <a:xfrm>
            <a:off x="233082" y="1600201"/>
            <a:ext cx="5486400" cy="4124960"/>
          </a:xfrm>
          <a:prstGeom prst="rect">
            <a:avLst/>
          </a:prstGeom>
        </p:spPr>
      </p:pic>
      <p:pic>
        <p:nvPicPr>
          <p:cNvPr id="6" name="Picture 5"/>
          <p:cNvPicPr>
            <a:picLocks noChangeAspect="1"/>
          </p:cNvPicPr>
          <p:nvPr/>
        </p:nvPicPr>
        <p:blipFill>
          <a:blip r:embed="rId3"/>
          <a:stretch>
            <a:fillRect/>
          </a:stretch>
        </p:blipFill>
        <p:spPr>
          <a:xfrm>
            <a:off x="6477000" y="1600201"/>
            <a:ext cx="5486400" cy="4124960"/>
          </a:xfrm>
          <a:prstGeom prst="rect">
            <a:avLst/>
          </a:prstGeom>
        </p:spPr>
      </p:pic>
    </p:spTree>
    <p:extLst>
      <p:ext uri="{BB962C8B-B14F-4D97-AF65-F5344CB8AC3E}">
        <p14:creationId xmlns:p14="http://schemas.microsoft.com/office/powerpoint/2010/main" val="1971272347"/>
      </p:ext>
    </p:extLst>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Picture 6"/>
          <p:cNvPicPr>
            <a:picLocks noChangeAspect="1"/>
          </p:cNvPicPr>
          <p:nvPr/>
        </p:nvPicPr>
        <p:blipFill>
          <a:blip r:embed="rId2"/>
          <a:stretch>
            <a:fillRect/>
          </a:stretch>
        </p:blipFill>
        <p:spPr>
          <a:xfrm>
            <a:off x="381000" y="244476"/>
            <a:ext cx="10947400" cy="596900"/>
          </a:xfrm>
          <a:prstGeom prst="rect">
            <a:avLst/>
          </a:prstGeom>
        </p:spPr>
      </p:pic>
      <p:sp>
        <p:nvSpPr>
          <p:cNvPr id="4" name="Slide Number Placeholder 3"/>
          <p:cNvSpPr>
            <a:spLocks noGrp="1"/>
          </p:cNvSpPr>
          <p:nvPr>
            <p:ph type="sldNum" sz="quarter" idx="2"/>
          </p:nvPr>
        </p:nvSpPr>
        <p:spPr/>
        <p:txBody>
          <a:bodyPr/>
          <a:lstStyle/>
          <a:p>
            <a:fld id="{86CB4B4D-7CA3-9044-876B-883B54F8677D}" type="slidenum">
              <a:rPr lang="uk-UA" smtClean="0"/>
              <a:t>38</a:t>
            </a:fld>
            <a:endParaRPr lang="uk-UA"/>
          </a:p>
        </p:txBody>
      </p:sp>
      <p:pic>
        <p:nvPicPr>
          <p:cNvPr id="5" name="Picture 4"/>
          <p:cNvPicPr>
            <a:picLocks noChangeAspect="1"/>
          </p:cNvPicPr>
          <p:nvPr/>
        </p:nvPicPr>
        <p:blipFill>
          <a:blip r:embed="rId3"/>
          <a:stretch>
            <a:fillRect/>
          </a:stretch>
        </p:blipFill>
        <p:spPr>
          <a:xfrm>
            <a:off x="417772" y="829177"/>
            <a:ext cx="6580596" cy="5244629"/>
          </a:xfrm>
          <a:prstGeom prst="rect">
            <a:avLst/>
          </a:prstGeom>
        </p:spPr>
      </p:pic>
      <p:sp>
        <p:nvSpPr>
          <p:cNvPr id="6" name="Rectangle 5"/>
          <p:cNvSpPr/>
          <p:nvPr/>
        </p:nvSpPr>
        <p:spPr>
          <a:xfrm>
            <a:off x="7010400" y="1417638"/>
            <a:ext cx="2667000" cy="46180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9315559"/>
      </p:ext>
    </p:extLst>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Summary</a:t>
            </a:r>
            <a:r>
              <a:rPr lang="mr-IN" smtClean="0"/>
              <a:t>…</a:t>
            </a:r>
            <a:endParaRPr lang="en-US"/>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2"/>
          </p:nvPr>
        </p:nvSpPr>
        <p:spPr/>
        <p:txBody>
          <a:bodyPr/>
          <a:lstStyle/>
          <a:p>
            <a:fld id="{86CB4B4D-7CA3-9044-876B-883B54F8677D}" type="slidenum">
              <a:rPr lang="uk-UA" smtClean="0"/>
              <a:t>39</a:t>
            </a:fld>
            <a:endParaRPr lang="uk-UA"/>
          </a:p>
        </p:txBody>
      </p:sp>
    </p:spTree>
    <p:extLst>
      <p:ext uri="{BB962C8B-B14F-4D97-AF65-F5344CB8AC3E}">
        <p14:creationId xmlns:p14="http://schemas.microsoft.com/office/powerpoint/2010/main" val="1538675445"/>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Sensitive Data:</a:t>
            </a:r>
            <a:br>
              <a:rPr lang="en-US" dirty="0" smtClean="0"/>
            </a:br>
            <a:r>
              <a:rPr lang="en-US" dirty="0" smtClean="0"/>
              <a:t>For example, sensor networks</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5212C905-FF40-4437-BDDD-7BDE312C732D}" type="slidenum">
              <a:rPr lang="en-US" smtClean="0"/>
              <a:pPr/>
              <a:t>4</a:t>
            </a:fld>
            <a:endParaRPr lang="en-US"/>
          </a:p>
        </p:txBody>
      </p:sp>
      <p:grpSp>
        <p:nvGrpSpPr>
          <p:cNvPr id="10" name="Group 9"/>
          <p:cNvGrpSpPr/>
          <p:nvPr/>
        </p:nvGrpSpPr>
        <p:grpSpPr>
          <a:xfrm>
            <a:off x="4081001" y="1803504"/>
            <a:ext cx="4029997" cy="4028868"/>
            <a:chOff x="616564" y="1752600"/>
            <a:chExt cx="4029997" cy="4028868"/>
          </a:xfrm>
        </p:grpSpPr>
        <p:pic>
          <p:nvPicPr>
            <p:cNvPr id="5" name="Picture 4"/>
            <p:cNvPicPr>
              <a:picLocks noChangeAspect="1"/>
            </p:cNvPicPr>
            <p:nvPr/>
          </p:nvPicPr>
          <p:blipFill>
            <a:blip r:embed="rId2"/>
            <a:stretch>
              <a:fillRect/>
            </a:stretch>
          </p:blipFill>
          <p:spPr>
            <a:xfrm>
              <a:off x="646061" y="1752600"/>
              <a:ext cx="4000500" cy="3382537"/>
            </a:xfrm>
            <a:prstGeom prst="rect">
              <a:avLst/>
            </a:prstGeom>
          </p:spPr>
        </p:pic>
        <p:sp>
          <p:nvSpPr>
            <p:cNvPr id="6" name="Rectangle 5"/>
            <p:cNvSpPr/>
            <p:nvPr/>
          </p:nvSpPr>
          <p:spPr>
            <a:xfrm>
              <a:off x="616564" y="5135137"/>
              <a:ext cx="4029997" cy="646331"/>
            </a:xfrm>
            <a:prstGeom prst="rect">
              <a:avLst/>
            </a:prstGeom>
          </p:spPr>
          <p:txBody>
            <a:bodyPr wrap="square">
              <a:spAutoFit/>
            </a:bodyPr>
            <a:lstStyle/>
            <a:p>
              <a:r>
                <a:rPr lang="en-US"/>
                <a:t>“Array of Things: A Scientific Research Instrument in the Public Way.”</a:t>
              </a:r>
              <a:endParaRPr lang="en-US" dirty="0"/>
            </a:p>
          </p:txBody>
        </p:sp>
      </p:grpSp>
      <p:sp>
        <p:nvSpPr>
          <p:cNvPr id="9" name="TextBox 8"/>
          <p:cNvSpPr txBox="1"/>
          <p:nvPr/>
        </p:nvSpPr>
        <p:spPr>
          <a:xfrm>
            <a:off x="8839200" y="5781468"/>
            <a:ext cx="2980130" cy="369332"/>
          </a:xfrm>
          <a:prstGeom prst="rect">
            <a:avLst/>
          </a:prstGeom>
          <a:noFill/>
        </p:spPr>
        <p:txBody>
          <a:bodyPr wrap="square" rtlCol="0">
            <a:spAutoFit/>
          </a:bodyPr>
          <a:lstStyle/>
          <a:p>
            <a:pPr algn="ctr"/>
            <a:r>
              <a:rPr lang="en-US" dirty="0" err="1" smtClean="0"/>
              <a:t>Aircasting</a:t>
            </a:r>
            <a:endParaRPr lang="en-US" dirty="0"/>
          </a:p>
        </p:txBody>
      </p:sp>
    </p:spTree>
    <p:extLst>
      <p:ext uri="{BB962C8B-B14F-4D97-AF65-F5344CB8AC3E}">
        <p14:creationId xmlns:p14="http://schemas.microsoft.com/office/powerpoint/2010/main" val="17367909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normAutofit fontScale="77500" lnSpcReduction="20000"/>
          </a:bodyPr>
          <a:lstStyle/>
          <a:p>
            <a:r>
              <a:rPr lang="en-US" dirty="0"/>
              <a:t>Privacy-Preserving Data Analysis for the Federal Statistical Agencies, John </a:t>
            </a:r>
            <a:r>
              <a:rPr lang="en-US" dirty="0" err="1"/>
              <a:t>Abowd</a:t>
            </a:r>
            <a:r>
              <a:rPr lang="en-US" dirty="0"/>
              <a:t>, Lorenzo </a:t>
            </a:r>
            <a:r>
              <a:rPr lang="en-US" dirty="0" err="1"/>
              <a:t>Alvisi</a:t>
            </a:r>
            <a:r>
              <a:rPr lang="en-US" dirty="0"/>
              <a:t>, Cynthia </a:t>
            </a:r>
            <a:r>
              <a:rPr lang="en-US" dirty="0" err="1"/>
              <a:t>Dwork</a:t>
            </a:r>
            <a:r>
              <a:rPr lang="en-US" dirty="0"/>
              <a:t>, </a:t>
            </a:r>
            <a:r>
              <a:rPr lang="en-US" dirty="0" err="1"/>
              <a:t>Sampath</a:t>
            </a:r>
            <a:r>
              <a:rPr lang="en-US" dirty="0"/>
              <a:t> Kannan, </a:t>
            </a:r>
            <a:r>
              <a:rPr lang="en-US" dirty="0" err="1"/>
              <a:t>Ashwin</a:t>
            </a:r>
            <a:r>
              <a:rPr lang="en-US" dirty="0"/>
              <a:t> </a:t>
            </a:r>
            <a:r>
              <a:rPr lang="en-US" dirty="0" err="1"/>
              <a:t>Machanavajjhala</a:t>
            </a:r>
            <a:r>
              <a:rPr lang="en-US" dirty="0"/>
              <a:t>, and Jerome Reiter, January 2017, Computing Community Consortium. </a:t>
            </a:r>
            <a:r>
              <a:rPr lang="en-US" u="sng" dirty="0">
                <a:hlinkClick r:id="rId2"/>
              </a:rPr>
              <a:t>https://arxiv.org/pdf/1701.00752.pdf</a:t>
            </a:r>
            <a:endParaRPr lang="en-US" dirty="0"/>
          </a:p>
          <a:p>
            <a:r>
              <a:rPr lang="en-US" dirty="0" err="1"/>
              <a:t>Ashwin</a:t>
            </a:r>
            <a:r>
              <a:rPr lang="en-US" dirty="0"/>
              <a:t> </a:t>
            </a:r>
            <a:r>
              <a:rPr lang="en-US" dirty="0" err="1"/>
              <a:t>Machanavajjhala</a:t>
            </a:r>
            <a:r>
              <a:rPr lang="en-US" dirty="0"/>
              <a:t>, Daniel </a:t>
            </a:r>
            <a:r>
              <a:rPr lang="en-US" dirty="0" err="1"/>
              <a:t>Kifer</a:t>
            </a:r>
            <a:r>
              <a:rPr lang="en-US" dirty="0"/>
              <a:t>, John </a:t>
            </a:r>
            <a:r>
              <a:rPr lang="en-US" dirty="0" err="1"/>
              <a:t>Abowd</a:t>
            </a:r>
            <a:r>
              <a:rPr lang="en-US" dirty="0"/>
              <a:t>, Johannes </a:t>
            </a:r>
            <a:r>
              <a:rPr lang="en-US" dirty="0" err="1"/>
              <a:t>Gehrke</a:t>
            </a:r>
            <a:r>
              <a:rPr lang="en-US" dirty="0"/>
              <a:t>, and Lars </a:t>
            </a:r>
            <a:r>
              <a:rPr lang="en-US" dirty="0" err="1"/>
              <a:t>Vilhuber</a:t>
            </a:r>
            <a:r>
              <a:rPr lang="en-US" dirty="0"/>
              <a:t>. </a:t>
            </a:r>
            <a:r>
              <a:rPr lang="en-US" u="sng" dirty="0">
                <a:hlinkClick r:id="rId3"/>
              </a:rPr>
              <a:t>Privacy: From Theory to Practice on the Map.</a:t>
            </a:r>
            <a:r>
              <a:rPr lang="en-US" dirty="0"/>
              <a:t> In </a:t>
            </a:r>
            <a:r>
              <a:rPr lang="en-US" i="1" dirty="0"/>
              <a:t>Proceedings of the 24th IEEE International Conference on Data Engineering (ICDE 2008)</a:t>
            </a:r>
            <a:r>
              <a:rPr lang="en-US" dirty="0"/>
              <a:t>, Cancun, Mexico, April 2008</a:t>
            </a:r>
          </a:p>
          <a:p>
            <a:r>
              <a:rPr lang="en-US" dirty="0"/>
              <a:t>Li, H., </a:t>
            </a:r>
            <a:r>
              <a:rPr lang="en-US" dirty="0" err="1"/>
              <a:t>Xiong</a:t>
            </a:r>
            <a:r>
              <a:rPr lang="en-US" dirty="0"/>
              <a:t>, L., Zhang, L., &amp; Jiang, X. (2014). </a:t>
            </a:r>
            <a:r>
              <a:rPr lang="en-US" dirty="0" err="1"/>
              <a:t>DPSynthesizer</a:t>
            </a:r>
            <a:r>
              <a:rPr lang="en-US" dirty="0"/>
              <a:t>: Differentially Private Data Synthesizer for Privacy Preserving Data Sharing. </a:t>
            </a:r>
            <a:r>
              <a:rPr lang="en-US" i="1" dirty="0"/>
              <a:t>Proceedings of the VLDB Endowment International Conference on Very Large Data Bases</a:t>
            </a:r>
            <a:r>
              <a:rPr lang="en-US" dirty="0"/>
              <a:t>, </a:t>
            </a:r>
            <a:r>
              <a:rPr lang="en-US" i="1" dirty="0"/>
              <a:t>7</a:t>
            </a:r>
            <a:r>
              <a:rPr lang="en-US" dirty="0"/>
              <a:t>(13), 1677–1680. http://doi.org/10.14778/2733004.2733059</a:t>
            </a:r>
          </a:p>
          <a:p>
            <a:r>
              <a:rPr lang="en-US" dirty="0"/>
              <a:t>Vincent </a:t>
            </a:r>
            <a:r>
              <a:rPr lang="en-US" dirty="0" err="1"/>
              <a:t>Bindschaedler</a:t>
            </a:r>
            <a:r>
              <a:rPr lang="en-US" dirty="0"/>
              <a:t>, Reza </a:t>
            </a:r>
            <a:r>
              <a:rPr lang="en-US" dirty="0" err="1"/>
              <a:t>Shokri</a:t>
            </a:r>
            <a:r>
              <a:rPr lang="en-US" dirty="0"/>
              <a:t>, and Carl A. Gunter. 2017. Plausible deniability for privacy-preserving data synthesis. </a:t>
            </a:r>
            <a:r>
              <a:rPr lang="en-US" i="1" dirty="0"/>
              <a:t>Proc. VLDB Endow.</a:t>
            </a:r>
            <a:r>
              <a:rPr lang="en-US" dirty="0"/>
              <a:t> 10, 5 (January 2017), 481-492. DOI: https://</a:t>
            </a:r>
            <a:r>
              <a:rPr lang="en-US" dirty="0" smtClean="0"/>
              <a:t>doi.org/10.14778/3055540.3055542</a:t>
            </a:r>
            <a:endParaRPr lang="en-US" dirty="0"/>
          </a:p>
        </p:txBody>
      </p:sp>
      <p:sp>
        <p:nvSpPr>
          <p:cNvPr id="4" name="Slide Number Placeholder 3"/>
          <p:cNvSpPr>
            <a:spLocks noGrp="1"/>
          </p:cNvSpPr>
          <p:nvPr>
            <p:ph type="sldNum" sz="quarter" idx="12"/>
          </p:nvPr>
        </p:nvSpPr>
        <p:spPr/>
        <p:txBody>
          <a:bodyPr/>
          <a:lstStyle/>
          <a:p>
            <a:fld id="{5212C905-FF40-4437-BDDD-7BDE312C732D}" type="slidenum">
              <a:rPr lang="en-US" smtClean="0"/>
              <a:t>40</a:t>
            </a:fld>
            <a:endParaRPr lang="en-US"/>
          </a:p>
        </p:txBody>
      </p:sp>
    </p:spTree>
    <p:extLst>
      <p:ext uri="{BB962C8B-B14F-4D97-AF65-F5344CB8AC3E}">
        <p14:creationId xmlns:p14="http://schemas.microsoft.com/office/powerpoint/2010/main" val="17234379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Especially wearable sensors. </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5212C905-FF40-4437-BDDD-7BDE312C732D}" type="slidenum">
              <a:rPr lang="en-US" smtClean="0"/>
              <a:pPr/>
              <a:t>5</a:t>
            </a:fld>
            <a:endParaRPr lang="en-US"/>
          </a:p>
        </p:txBody>
      </p:sp>
      <p:pic>
        <p:nvPicPr>
          <p:cNvPr id="7" name="Picture 6"/>
          <p:cNvPicPr>
            <a:picLocks noChangeAspect="1"/>
          </p:cNvPicPr>
          <p:nvPr/>
        </p:nvPicPr>
        <p:blipFill>
          <a:blip r:embed="rId2"/>
          <a:stretch>
            <a:fillRect/>
          </a:stretch>
        </p:blipFill>
        <p:spPr>
          <a:xfrm>
            <a:off x="8839200" y="1541565"/>
            <a:ext cx="2980130" cy="2032914"/>
          </a:xfrm>
          <a:prstGeom prst="rect">
            <a:avLst/>
          </a:prstGeom>
        </p:spPr>
      </p:pic>
      <p:pic>
        <p:nvPicPr>
          <p:cNvPr id="8" name="Picture 7"/>
          <p:cNvPicPr>
            <a:picLocks noChangeAspect="1"/>
          </p:cNvPicPr>
          <p:nvPr/>
        </p:nvPicPr>
        <p:blipFill>
          <a:blip r:embed="rId3"/>
          <a:stretch>
            <a:fillRect/>
          </a:stretch>
        </p:blipFill>
        <p:spPr>
          <a:xfrm>
            <a:off x="8839200" y="3665612"/>
            <a:ext cx="2999795" cy="2059561"/>
          </a:xfrm>
          <a:prstGeom prst="rect">
            <a:avLst/>
          </a:prstGeom>
        </p:spPr>
      </p:pic>
      <p:sp>
        <p:nvSpPr>
          <p:cNvPr id="9" name="TextBox 8"/>
          <p:cNvSpPr txBox="1"/>
          <p:nvPr/>
        </p:nvSpPr>
        <p:spPr>
          <a:xfrm>
            <a:off x="8839200" y="5781468"/>
            <a:ext cx="2980130" cy="369332"/>
          </a:xfrm>
          <a:prstGeom prst="rect">
            <a:avLst/>
          </a:prstGeom>
          <a:noFill/>
        </p:spPr>
        <p:txBody>
          <a:bodyPr wrap="square" rtlCol="0">
            <a:spAutoFit/>
          </a:bodyPr>
          <a:lstStyle/>
          <a:p>
            <a:pPr algn="ctr"/>
            <a:r>
              <a:rPr lang="en-US" smtClean="0"/>
              <a:t>Aircasting</a:t>
            </a:r>
            <a:endParaRPr lang="en-US"/>
          </a:p>
        </p:txBody>
      </p:sp>
      <p:pic>
        <p:nvPicPr>
          <p:cNvPr id="10" name="Picture 9"/>
          <p:cNvPicPr>
            <a:picLocks noChangeAspect="1"/>
          </p:cNvPicPr>
          <p:nvPr/>
        </p:nvPicPr>
        <p:blipFill>
          <a:blip r:embed="rId4"/>
          <a:stretch>
            <a:fillRect/>
          </a:stretch>
        </p:blipFill>
        <p:spPr>
          <a:xfrm>
            <a:off x="381000" y="1667695"/>
            <a:ext cx="2603500" cy="4343400"/>
          </a:xfrm>
          <a:prstGeom prst="rect">
            <a:avLst/>
          </a:prstGeom>
        </p:spPr>
      </p:pic>
      <p:pic>
        <p:nvPicPr>
          <p:cNvPr id="11" name="Picture 10"/>
          <p:cNvPicPr>
            <a:picLocks noChangeAspect="1"/>
          </p:cNvPicPr>
          <p:nvPr/>
        </p:nvPicPr>
        <p:blipFill>
          <a:blip r:embed="rId5"/>
          <a:stretch>
            <a:fillRect/>
          </a:stretch>
        </p:blipFill>
        <p:spPr>
          <a:xfrm>
            <a:off x="3055784" y="1667695"/>
            <a:ext cx="2603500" cy="4343400"/>
          </a:xfrm>
          <a:prstGeom prst="rect">
            <a:avLst/>
          </a:prstGeom>
        </p:spPr>
      </p:pic>
      <p:pic>
        <p:nvPicPr>
          <p:cNvPr id="12" name="Picture 11"/>
          <p:cNvPicPr>
            <a:picLocks noChangeAspect="1"/>
          </p:cNvPicPr>
          <p:nvPr/>
        </p:nvPicPr>
        <p:blipFill>
          <a:blip r:embed="rId6"/>
          <a:stretch>
            <a:fillRect/>
          </a:stretch>
        </p:blipFill>
        <p:spPr>
          <a:xfrm>
            <a:off x="5730568" y="1614949"/>
            <a:ext cx="2603500" cy="4394200"/>
          </a:xfrm>
          <a:prstGeom prst="rect">
            <a:avLst/>
          </a:prstGeom>
        </p:spPr>
      </p:pic>
    </p:spTree>
    <p:extLst>
      <p:ext uri="{BB962C8B-B14F-4D97-AF65-F5344CB8AC3E}">
        <p14:creationId xmlns:p14="http://schemas.microsoft.com/office/powerpoint/2010/main" val="14861659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8631628" y="3695238"/>
            <a:ext cx="3560372" cy="2378328"/>
          </a:xfrm>
          <a:prstGeom prst="rect">
            <a:avLst/>
          </a:prstGeom>
        </p:spPr>
      </p:pic>
      <p:sp>
        <p:nvSpPr>
          <p:cNvPr id="2" name="Title 1"/>
          <p:cNvSpPr>
            <a:spLocks noGrp="1"/>
          </p:cNvSpPr>
          <p:nvPr>
            <p:ph type="title"/>
          </p:nvPr>
        </p:nvSpPr>
        <p:spPr/>
        <p:txBody>
          <a:bodyPr/>
          <a:lstStyle/>
          <a:p>
            <a:r>
              <a:rPr lang="en-US" dirty="0" smtClean="0"/>
              <a:t>Other sources of sensitive data</a:t>
            </a:r>
            <a:r>
              <a:rPr lang="mr-IN" dirty="0" smtClean="0"/>
              <a:t>…</a:t>
            </a:r>
            <a:endParaRPr lang="en-US" dirty="0"/>
          </a:p>
        </p:txBody>
      </p:sp>
      <p:sp>
        <p:nvSpPr>
          <p:cNvPr id="3" name="Content Placeholder 2"/>
          <p:cNvSpPr>
            <a:spLocks noGrp="1"/>
          </p:cNvSpPr>
          <p:nvPr>
            <p:ph idx="1"/>
          </p:nvPr>
        </p:nvSpPr>
        <p:spPr/>
        <p:txBody>
          <a:bodyPr/>
          <a:lstStyle/>
          <a:p>
            <a:r>
              <a:rPr lang="en-US" dirty="0" smtClean="0"/>
              <a:t>Educational records — FERPA</a:t>
            </a:r>
          </a:p>
          <a:p>
            <a:r>
              <a:rPr lang="en-US" dirty="0" smtClean="0"/>
              <a:t>Medical Records — HIPAA</a:t>
            </a:r>
          </a:p>
          <a:p>
            <a:r>
              <a:rPr lang="en-US" dirty="0" smtClean="0"/>
              <a:t>US Census — Title 13</a:t>
            </a:r>
          </a:p>
          <a:p>
            <a:r>
              <a:rPr lang="en-US" dirty="0" smtClean="0"/>
              <a:t>Survey of Income and Program Participation — Title 13</a:t>
            </a:r>
          </a:p>
          <a:p>
            <a:r>
              <a:rPr lang="en-US" dirty="0" smtClean="0"/>
              <a:t>US Internal Revenue Service — Title 26</a:t>
            </a:r>
          </a:p>
          <a:p>
            <a:r>
              <a:rPr lang="en-US" dirty="0" smtClean="0"/>
              <a:t>Commercial Data — </a:t>
            </a:r>
          </a:p>
          <a:p>
            <a:r>
              <a:rPr lang="en-US" dirty="0" smtClean="0"/>
              <a:t>Behavioral Data — Google</a:t>
            </a:r>
          </a:p>
          <a:p>
            <a:endParaRPr lang="en-US" dirty="0" smtClean="0"/>
          </a:p>
          <a:p>
            <a:endParaRPr lang="en-US" dirty="0"/>
          </a:p>
        </p:txBody>
      </p:sp>
      <p:sp>
        <p:nvSpPr>
          <p:cNvPr id="4" name="Slide Number Placeholder 3"/>
          <p:cNvSpPr>
            <a:spLocks noGrp="1"/>
          </p:cNvSpPr>
          <p:nvPr>
            <p:ph type="sldNum" sz="quarter" idx="12"/>
          </p:nvPr>
        </p:nvSpPr>
        <p:spPr/>
        <p:txBody>
          <a:bodyPr/>
          <a:lstStyle/>
          <a:p>
            <a:fld id="{5212C905-FF40-4437-BDDD-7BDE312C732D}" type="slidenum">
              <a:rPr lang="en-US" smtClean="0"/>
              <a:pPr/>
              <a:t>6</a:t>
            </a:fld>
            <a:endParaRPr lang="en-US"/>
          </a:p>
        </p:txBody>
      </p:sp>
      <p:pic>
        <p:nvPicPr>
          <p:cNvPr id="5" name="Picture 4"/>
          <p:cNvPicPr>
            <a:picLocks noChangeAspect="1"/>
          </p:cNvPicPr>
          <p:nvPr/>
        </p:nvPicPr>
        <p:blipFill>
          <a:blip r:embed="rId3"/>
          <a:stretch>
            <a:fillRect/>
          </a:stretch>
        </p:blipFill>
        <p:spPr>
          <a:xfrm>
            <a:off x="9456584" y="242692"/>
            <a:ext cx="2803832" cy="2828755"/>
          </a:xfrm>
          <a:prstGeom prst="rect">
            <a:avLst/>
          </a:prstGeom>
        </p:spPr>
      </p:pic>
      <p:sp>
        <p:nvSpPr>
          <p:cNvPr id="6" name="Rectangle 5"/>
          <p:cNvSpPr/>
          <p:nvPr/>
        </p:nvSpPr>
        <p:spPr>
          <a:xfrm>
            <a:off x="9593416" y="3103393"/>
            <a:ext cx="2667000" cy="430887"/>
          </a:xfrm>
          <a:prstGeom prst="rect">
            <a:avLst/>
          </a:prstGeom>
        </p:spPr>
        <p:txBody>
          <a:bodyPr wrap="square">
            <a:spAutoFit/>
          </a:bodyPr>
          <a:lstStyle/>
          <a:p>
            <a:r>
              <a:rPr lang="en-US" sz="1100" dirty="0"/>
              <a:t>http://</a:t>
            </a:r>
            <a:r>
              <a:rPr lang="en-US" sz="1100" dirty="0" err="1"/>
              <a:t>www.clipartpanda.com</a:t>
            </a:r>
            <a:r>
              <a:rPr lang="en-US" sz="1100" dirty="0"/>
              <a:t>/categories/school-house-images</a:t>
            </a:r>
          </a:p>
        </p:txBody>
      </p:sp>
      <p:sp>
        <p:nvSpPr>
          <p:cNvPr id="8" name="Rectangle 7"/>
          <p:cNvSpPr/>
          <p:nvPr/>
        </p:nvSpPr>
        <p:spPr>
          <a:xfrm>
            <a:off x="8527209" y="5941240"/>
            <a:ext cx="3584699" cy="276999"/>
          </a:xfrm>
          <a:prstGeom prst="rect">
            <a:avLst/>
          </a:prstGeom>
        </p:spPr>
        <p:txBody>
          <a:bodyPr wrap="none">
            <a:spAutoFit/>
          </a:bodyPr>
          <a:lstStyle/>
          <a:p>
            <a:r>
              <a:rPr lang="en-US" sz="1200" dirty="0"/>
              <a:t>http://</a:t>
            </a:r>
            <a:r>
              <a:rPr lang="en-US" sz="1200" dirty="0" err="1"/>
              <a:t>www.cooladata.com</a:t>
            </a:r>
            <a:r>
              <a:rPr lang="en-US" sz="1200" dirty="0"/>
              <a:t>/blog/behavioral-analytics/</a:t>
            </a:r>
          </a:p>
        </p:txBody>
      </p:sp>
    </p:spTree>
    <p:extLst>
      <p:ext uri="{BB962C8B-B14F-4D97-AF65-F5344CB8AC3E}">
        <p14:creationId xmlns:p14="http://schemas.microsoft.com/office/powerpoint/2010/main" val="14096949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High-quality data can help accelerate empirical research in cancer and other areas.</a:t>
            </a:r>
            <a:br>
              <a:rPr lang="en-US" sz="2800" dirty="0"/>
            </a:br>
            <a:endParaRPr lang="en-US" sz="2800" dirty="0"/>
          </a:p>
        </p:txBody>
      </p:sp>
      <p:sp>
        <p:nvSpPr>
          <p:cNvPr id="3" name="Content Placeholder 2"/>
          <p:cNvSpPr>
            <a:spLocks noGrp="1"/>
          </p:cNvSpPr>
          <p:nvPr>
            <p:ph idx="1"/>
          </p:nvPr>
        </p:nvSpPr>
        <p:spPr/>
        <p:txBody>
          <a:bodyPr>
            <a:normAutofit lnSpcReduction="10000"/>
          </a:bodyPr>
          <a:lstStyle/>
          <a:p>
            <a:r>
              <a:rPr lang="en-US" dirty="0" smtClean="0"/>
              <a:t>With high-quality data, we can:</a:t>
            </a:r>
          </a:p>
          <a:p>
            <a:pPr lvl="1"/>
            <a:r>
              <a:rPr lang="en-US" dirty="0" smtClean="0"/>
              <a:t>Perform large-scale retrospective studies.</a:t>
            </a:r>
          </a:p>
          <a:p>
            <a:pPr lvl="1"/>
            <a:r>
              <a:rPr lang="en-US" dirty="0" smtClean="0"/>
              <a:t>Identify drugs that may be highly effective in select populations.</a:t>
            </a:r>
          </a:p>
          <a:p>
            <a:pPr lvl="1"/>
            <a:r>
              <a:rPr lang="en-US" dirty="0" smtClean="0"/>
              <a:t>Discover populations that have been excluded from the benefits of research.</a:t>
            </a:r>
          </a:p>
          <a:p>
            <a:r>
              <a:rPr lang="en-US" dirty="0" smtClean="0"/>
              <a:t>High-quality data requires high-quality privacy protection!</a:t>
            </a:r>
          </a:p>
          <a:p>
            <a:pPr lvl="1"/>
            <a:r>
              <a:rPr lang="en-US" dirty="0" smtClean="0"/>
              <a:t>HIPAA limits the ability to share data with identifiers.</a:t>
            </a:r>
          </a:p>
          <a:p>
            <a:pPr lvl="1"/>
            <a:r>
              <a:rPr lang="en-US" dirty="0" smtClean="0"/>
              <a:t>HIPAA privacy protections may be insufficient for community acceptance.</a:t>
            </a:r>
          </a:p>
          <a:p>
            <a:pPr lvl="1"/>
            <a:r>
              <a:rPr lang="en-US" dirty="0" smtClean="0"/>
              <a:t>There may be additional issues resulting from the Common Rule. </a:t>
            </a:r>
          </a:p>
          <a:p>
            <a:endParaRPr lang="en-US" dirty="0"/>
          </a:p>
        </p:txBody>
      </p:sp>
      <p:sp>
        <p:nvSpPr>
          <p:cNvPr id="4" name="Slide Number Placeholder 3"/>
          <p:cNvSpPr>
            <a:spLocks noGrp="1"/>
          </p:cNvSpPr>
          <p:nvPr>
            <p:ph type="sldNum" sz="quarter" idx="12"/>
          </p:nvPr>
        </p:nvSpPr>
        <p:spPr/>
        <p:txBody>
          <a:bodyPr/>
          <a:lstStyle/>
          <a:p>
            <a:fld id="{5212C905-FF40-4437-BDDD-7BDE312C732D}" type="slidenum">
              <a:rPr lang="en-US" smtClean="0"/>
              <a:t>7</a:t>
            </a:fld>
            <a:endParaRPr lang="en-US" dirty="0"/>
          </a:p>
        </p:txBody>
      </p:sp>
    </p:spTree>
    <p:extLst>
      <p:ext uri="{BB962C8B-B14F-4D97-AF65-F5344CB8AC3E}">
        <p14:creationId xmlns:p14="http://schemas.microsoft.com/office/powerpoint/2010/main" val="42306823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Options for Research on Confidential Data:</a:t>
            </a:r>
            <a:br>
              <a:rPr lang="en-US" dirty="0" smtClean="0"/>
            </a:br>
            <a:r>
              <a:rPr lang="en-US" dirty="0" smtClean="0"/>
              <a:t>Remote Stats</a:t>
            </a:r>
            <a:endParaRPr lang="en-US" dirty="0"/>
          </a:p>
        </p:txBody>
      </p:sp>
      <p:sp>
        <p:nvSpPr>
          <p:cNvPr id="14" name="Content Placeholder 13"/>
          <p:cNvSpPr>
            <a:spLocks noGrp="1"/>
          </p:cNvSpPr>
          <p:nvPr>
            <p:ph idx="1"/>
          </p:nvPr>
        </p:nvSpPr>
        <p:spPr>
          <a:xfrm>
            <a:off x="228600" y="5322554"/>
            <a:ext cx="11734800" cy="713122"/>
          </a:xfrm>
        </p:spPr>
        <p:txBody>
          <a:bodyPr>
            <a:normAutofit fontScale="70000" lnSpcReduction="20000"/>
          </a:bodyPr>
          <a:lstStyle/>
          <a:p>
            <a:r>
              <a:rPr lang="en-US" smtClean="0"/>
              <a:t>Advantage</a:t>
            </a:r>
            <a:r>
              <a:rPr lang="en-US" dirty="0"/>
              <a:t>: Stats run on the real data</a:t>
            </a:r>
            <a:r>
              <a:rPr lang="en-US" dirty="0" smtClean="0"/>
              <a:t>.</a:t>
            </a:r>
            <a:endParaRPr lang="en-US" dirty="0"/>
          </a:p>
          <a:p>
            <a:r>
              <a:rPr lang="en-US" dirty="0" smtClean="0"/>
              <a:t>Challenges: </a:t>
            </a:r>
            <a:r>
              <a:rPr lang="en-US" dirty="0"/>
              <a:t>Slow; expensive; privileged </a:t>
            </a:r>
            <a:r>
              <a:rPr lang="en-US" dirty="0" smtClean="0"/>
              <a:t>statisticians — equity issues</a:t>
            </a:r>
            <a:endParaRPr lang="en-US" dirty="0"/>
          </a:p>
        </p:txBody>
      </p:sp>
      <p:sp>
        <p:nvSpPr>
          <p:cNvPr id="15" name="Slide Number Placeholder 14"/>
          <p:cNvSpPr>
            <a:spLocks noGrp="1"/>
          </p:cNvSpPr>
          <p:nvPr>
            <p:ph type="sldNum" sz="quarter" idx="12"/>
          </p:nvPr>
        </p:nvSpPr>
        <p:spPr/>
        <p:txBody>
          <a:bodyPr/>
          <a:lstStyle/>
          <a:p>
            <a:fld id="{5212C905-FF40-4437-BDDD-7BDE312C732D}" type="slidenum">
              <a:rPr lang="en-US" smtClean="0"/>
              <a:pPr/>
              <a:t>8</a:t>
            </a:fld>
            <a:endParaRPr lang="en-US"/>
          </a:p>
        </p:txBody>
      </p:sp>
      <p:grpSp>
        <p:nvGrpSpPr>
          <p:cNvPr id="26" name="Group 25"/>
          <p:cNvGrpSpPr/>
          <p:nvPr/>
        </p:nvGrpSpPr>
        <p:grpSpPr>
          <a:xfrm>
            <a:off x="2362200" y="2395988"/>
            <a:ext cx="8283294" cy="2949847"/>
            <a:chOff x="2057400" y="2079071"/>
            <a:chExt cx="8283294" cy="2949847"/>
          </a:xfrm>
        </p:grpSpPr>
        <p:grpSp>
          <p:nvGrpSpPr>
            <p:cNvPr id="25" name="Group 24"/>
            <p:cNvGrpSpPr/>
            <p:nvPr/>
          </p:nvGrpSpPr>
          <p:grpSpPr>
            <a:xfrm>
              <a:off x="2057400" y="2468276"/>
              <a:ext cx="8283294" cy="2560642"/>
              <a:chOff x="1940162" y="1740771"/>
              <a:chExt cx="8283294" cy="2560642"/>
            </a:xfrm>
          </p:grpSpPr>
          <p:pic>
            <p:nvPicPr>
              <p:cNvPr id="18" name="Content Placeholder 6"/>
              <p:cNvPicPr>
                <a:picLocks noChangeAspect="1"/>
              </p:cNvPicPr>
              <p:nvPr/>
            </p:nvPicPr>
            <p:blipFill rotWithShape="1">
              <a:blip r:embed="rId3" cstate="print">
                <a:extLst>
                  <a:ext uri="{28A0092B-C50C-407E-A947-70E740481C1C}">
                    <a14:useLocalDpi xmlns:a14="http://schemas.microsoft.com/office/drawing/2010/main" val="0"/>
                  </a:ext>
                </a:extLst>
              </a:blip>
              <a:srcRect l="12669" r="12703"/>
              <a:stretch/>
            </p:blipFill>
            <p:spPr>
              <a:xfrm>
                <a:off x="7265998" y="1989451"/>
                <a:ext cx="2957458" cy="1579441"/>
              </a:xfrm>
              <a:prstGeom prst="rect">
                <a:avLst/>
              </a:prstGeom>
            </p:spPr>
          </p:pic>
          <p:sp>
            <p:nvSpPr>
              <p:cNvPr id="19" name="TextBox 18"/>
              <p:cNvSpPr txBox="1"/>
              <p:nvPr/>
            </p:nvSpPr>
            <p:spPr>
              <a:xfrm>
                <a:off x="7236501" y="3582772"/>
                <a:ext cx="2940893" cy="646331"/>
              </a:xfrm>
              <a:prstGeom prst="rect">
                <a:avLst/>
              </a:prstGeom>
              <a:noFill/>
            </p:spPr>
            <p:txBody>
              <a:bodyPr wrap="square" rtlCol="0">
                <a:spAutoFit/>
              </a:bodyPr>
              <a:lstStyle/>
              <a:p>
                <a:pPr algn="ctr"/>
                <a:r>
                  <a:rPr lang="en-US" b="1" dirty="0"/>
                  <a:t>Organization with confidential data</a:t>
                </a:r>
                <a:endParaRPr lang="en-US" b="1" dirty="0"/>
              </a:p>
            </p:txBody>
          </p:sp>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t="12954"/>
              <a:stretch/>
            </p:blipFill>
            <p:spPr>
              <a:xfrm>
                <a:off x="2473562" y="1740771"/>
                <a:ext cx="1600200" cy="1981833"/>
              </a:xfrm>
              <a:prstGeom prst="rect">
                <a:avLst/>
              </a:prstGeom>
            </p:spPr>
          </p:pic>
          <p:sp>
            <p:nvSpPr>
              <p:cNvPr id="21" name="TextBox 20"/>
              <p:cNvSpPr txBox="1"/>
              <p:nvPr/>
            </p:nvSpPr>
            <p:spPr>
              <a:xfrm>
                <a:off x="1940162" y="3655082"/>
                <a:ext cx="2438400" cy="646331"/>
              </a:xfrm>
              <a:prstGeom prst="rect">
                <a:avLst/>
              </a:prstGeom>
              <a:noFill/>
            </p:spPr>
            <p:txBody>
              <a:bodyPr wrap="square" rtlCol="0">
                <a:spAutoFit/>
              </a:bodyPr>
              <a:lstStyle/>
              <a:p>
                <a:pPr algn="ctr"/>
                <a:r>
                  <a:rPr lang="en-US" b="1" dirty="0"/>
                  <a:t>Statisticians who want access to the data</a:t>
                </a:r>
                <a:endParaRPr lang="en-US" b="1" dirty="0"/>
              </a:p>
            </p:txBody>
          </p:sp>
          <p:cxnSp>
            <p:nvCxnSpPr>
              <p:cNvPr id="22" name="Straight Arrow Connector 21"/>
              <p:cNvCxnSpPr/>
              <p:nvPr/>
            </p:nvCxnSpPr>
            <p:spPr>
              <a:xfrm>
                <a:off x="4175377" y="2143162"/>
                <a:ext cx="2895600" cy="283408"/>
              </a:xfrm>
              <a:prstGeom prst="straightConnector1">
                <a:avLst/>
              </a:prstGeom>
              <a:ln w="508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3" name="Straight Arrow Connector 22"/>
              <p:cNvCxnSpPr/>
              <p:nvPr/>
            </p:nvCxnSpPr>
            <p:spPr>
              <a:xfrm flipH="1">
                <a:off x="4251577" y="3112370"/>
                <a:ext cx="2819400" cy="381000"/>
              </a:xfrm>
              <a:prstGeom prst="straightConnector1">
                <a:avLst/>
              </a:prstGeom>
              <a:ln w="508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sp>
          <p:nvSpPr>
            <p:cNvPr id="24" name="Rectangle 23"/>
            <p:cNvSpPr/>
            <p:nvPr/>
          </p:nvSpPr>
          <p:spPr>
            <a:xfrm>
              <a:off x="2438400" y="2079071"/>
              <a:ext cx="1518364" cy="369332"/>
            </a:xfrm>
            <a:prstGeom prst="rect">
              <a:avLst/>
            </a:prstGeom>
          </p:spPr>
          <p:txBody>
            <a:bodyPr wrap="none">
              <a:spAutoFit/>
            </a:bodyPr>
            <a:lstStyle/>
            <a:p>
              <a:r>
                <a:rPr lang="en-US">
                  <a:latin typeface="arial" charset="0"/>
                </a:rPr>
                <a:t>Karl Pearson</a:t>
              </a:r>
              <a:endParaRPr lang="en-US"/>
            </a:p>
          </p:txBody>
        </p:sp>
      </p:grpSp>
      <p:sp>
        <p:nvSpPr>
          <p:cNvPr id="27" name="Rectangle 26"/>
          <p:cNvSpPr/>
          <p:nvPr/>
        </p:nvSpPr>
        <p:spPr>
          <a:xfrm>
            <a:off x="228600" y="1588272"/>
            <a:ext cx="11734800" cy="830997"/>
          </a:xfrm>
          <a:prstGeom prst="rect">
            <a:avLst/>
          </a:prstGeom>
        </p:spPr>
        <p:txBody>
          <a:bodyPr wrap="square">
            <a:spAutoFit/>
          </a:bodyPr>
          <a:lstStyle/>
          <a:p>
            <a:r>
              <a:rPr lang="en-US" sz="2400"/>
              <a:t>Statistician goes to organization, does research, results are processed with </a:t>
            </a:r>
            <a:r>
              <a:rPr lang="en-US" sz="2400" i="1"/>
              <a:t>disclosure avoidance </a:t>
            </a:r>
            <a:r>
              <a:rPr lang="en-US" sz="2400"/>
              <a:t>and returned.</a:t>
            </a:r>
            <a:endParaRPr lang="en-US" sz="2400" dirty="0"/>
          </a:p>
        </p:txBody>
      </p:sp>
    </p:spTree>
    <p:extLst>
      <p:ext uri="{BB962C8B-B14F-4D97-AF65-F5344CB8AC3E}">
        <p14:creationId xmlns:p14="http://schemas.microsoft.com/office/powerpoint/2010/main" val="17379386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Options for Research on Confidential Data: Microdata</a:t>
            </a:r>
            <a:endParaRPr lang="en-US" dirty="0"/>
          </a:p>
        </p:txBody>
      </p:sp>
      <p:sp>
        <p:nvSpPr>
          <p:cNvPr id="6" name="Content Placeholder 5"/>
          <p:cNvSpPr>
            <a:spLocks noGrp="1"/>
          </p:cNvSpPr>
          <p:nvPr>
            <p:ph idx="1"/>
          </p:nvPr>
        </p:nvSpPr>
        <p:spPr/>
        <p:txBody>
          <a:bodyPr/>
          <a:lstStyle/>
          <a:p>
            <a:r>
              <a:rPr lang="en-US" dirty="0"/>
              <a:t>Organization publishes de-identified microdata. </a:t>
            </a:r>
          </a:p>
        </p:txBody>
      </p:sp>
      <p:sp>
        <p:nvSpPr>
          <p:cNvPr id="16" name="Slide Number Placeholder 15"/>
          <p:cNvSpPr>
            <a:spLocks noGrp="1"/>
          </p:cNvSpPr>
          <p:nvPr>
            <p:ph type="sldNum" sz="quarter" idx="12"/>
          </p:nvPr>
        </p:nvSpPr>
        <p:spPr/>
        <p:txBody>
          <a:bodyPr/>
          <a:lstStyle/>
          <a:p>
            <a:fld id="{5212C905-FF40-4437-BDDD-7BDE312C732D}" type="slidenum">
              <a:rPr lang="en-US" smtClean="0"/>
              <a:pPr/>
              <a:t>9</a:t>
            </a:fld>
            <a:endParaRPr lang="en-US"/>
          </a:p>
        </p:txBody>
      </p:sp>
      <p:sp>
        <p:nvSpPr>
          <p:cNvPr id="13" name="TextBox 12"/>
          <p:cNvSpPr txBox="1"/>
          <p:nvPr/>
        </p:nvSpPr>
        <p:spPr>
          <a:xfrm>
            <a:off x="248265" y="4582180"/>
            <a:ext cx="10127974" cy="1477328"/>
          </a:xfrm>
          <a:prstGeom prst="rect">
            <a:avLst/>
          </a:prstGeom>
          <a:noFill/>
        </p:spPr>
        <p:txBody>
          <a:bodyPr wrap="square" rtlCol="0">
            <a:spAutoFit/>
          </a:bodyPr>
          <a:lstStyle/>
          <a:p>
            <a:r>
              <a:rPr lang="en-US" dirty="0" smtClean="0"/>
              <a:t>Advantage</a:t>
            </a:r>
            <a:r>
              <a:rPr lang="en-US" dirty="0"/>
              <a:t>: Statistician can use data at their own offices. </a:t>
            </a:r>
            <a:br>
              <a:rPr lang="en-US" dirty="0"/>
            </a:br>
            <a:r>
              <a:rPr lang="en-US" dirty="0"/>
              <a:t>                     </a:t>
            </a:r>
            <a:r>
              <a:rPr lang="en-US" dirty="0"/>
              <a:t>Results do not need disclosure avoidance.</a:t>
            </a:r>
          </a:p>
          <a:p>
            <a:endParaRPr lang="en-US" dirty="0"/>
          </a:p>
          <a:p>
            <a:r>
              <a:rPr lang="en-US" dirty="0"/>
              <a:t>Disadvantage: Accuracy may be insufficient — and you can’t tell what’s not accurate.</a:t>
            </a:r>
          </a:p>
          <a:p>
            <a:r>
              <a:rPr lang="en-US" dirty="0"/>
              <a:t> </a:t>
            </a:r>
            <a:r>
              <a:rPr lang="en-US" dirty="0"/>
              <a:t>                         De-identified data may still leak sensitive information!</a:t>
            </a:r>
          </a:p>
        </p:txBody>
      </p:sp>
      <p:grpSp>
        <p:nvGrpSpPr>
          <p:cNvPr id="12" name="Group 11"/>
          <p:cNvGrpSpPr/>
          <p:nvPr/>
        </p:nvGrpSpPr>
        <p:grpSpPr>
          <a:xfrm>
            <a:off x="5243468" y="2145435"/>
            <a:ext cx="6527775" cy="2755371"/>
            <a:chOff x="3719468" y="1621593"/>
            <a:chExt cx="6527775" cy="2755371"/>
          </a:xfrm>
        </p:grpSpPr>
        <p:sp>
          <p:nvSpPr>
            <p:cNvPr id="8" name="TextBox 7"/>
            <p:cNvSpPr txBox="1"/>
            <p:nvPr/>
          </p:nvSpPr>
          <p:spPr>
            <a:xfrm>
              <a:off x="7289786" y="3207660"/>
              <a:ext cx="2940893" cy="646331"/>
            </a:xfrm>
            <a:prstGeom prst="rect">
              <a:avLst/>
            </a:prstGeom>
            <a:noFill/>
          </p:spPr>
          <p:txBody>
            <a:bodyPr wrap="square" rtlCol="0">
              <a:spAutoFit/>
            </a:bodyPr>
            <a:lstStyle/>
            <a:p>
              <a:pPr algn="ctr"/>
              <a:r>
                <a:rPr lang="en-US" b="1" dirty="0"/>
                <a:t>Organization with confidential data</a:t>
              </a:r>
              <a:endParaRPr lang="en-US" b="1" dirty="0"/>
            </a:p>
          </p:txBody>
        </p:sp>
        <p:pic>
          <p:nvPicPr>
            <p:cNvPr id="14" name="Content Placeholder 6"/>
            <p:cNvPicPr>
              <a:picLocks noChangeAspect="1"/>
            </p:cNvPicPr>
            <p:nvPr/>
          </p:nvPicPr>
          <p:blipFill rotWithShape="1">
            <a:blip r:embed="rId3" cstate="print">
              <a:extLst>
                <a:ext uri="{28A0092B-C50C-407E-A947-70E740481C1C}">
                  <a14:useLocalDpi xmlns:a14="http://schemas.microsoft.com/office/drawing/2010/main" val="0"/>
                </a:ext>
              </a:extLst>
            </a:blip>
            <a:srcRect l="12669" r="12703"/>
            <a:stretch/>
          </p:blipFill>
          <p:spPr>
            <a:xfrm>
              <a:off x="7289785" y="1621593"/>
              <a:ext cx="2957458" cy="1579441"/>
            </a:xfrm>
            <a:prstGeom prst="rect">
              <a:avLst/>
            </a:prstGeom>
          </p:spPr>
        </p:pic>
        <p:grpSp>
          <p:nvGrpSpPr>
            <p:cNvPr id="9" name="Group 8"/>
            <p:cNvGrpSpPr/>
            <p:nvPr/>
          </p:nvGrpSpPr>
          <p:grpSpPr>
            <a:xfrm>
              <a:off x="3719468" y="1779662"/>
              <a:ext cx="2507184" cy="2597302"/>
              <a:chOff x="3541653" y="1211556"/>
              <a:chExt cx="2507184" cy="2597302"/>
            </a:xfrm>
          </p:grpSpPr>
          <p:sp>
            <p:nvSpPr>
              <p:cNvPr id="17" name="TextBox 16"/>
              <p:cNvSpPr txBox="1"/>
              <p:nvPr/>
            </p:nvSpPr>
            <p:spPr>
              <a:xfrm>
                <a:off x="3610437" y="3162527"/>
                <a:ext cx="2438400" cy="646331"/>
              </a:xfrm>
              <a:prstGeom prst="rect">
                <a:avLst/>
              </a:prstGeom>
              <a:noFill/>
            </p:spPr>
            <p:txBody>
              <a:bodyPr wrap="square" rtlCol="0">
                <a:spAutoFit/>
              </a:bodyPr>
              <a:lstStyle/>
              <a:p>
                <a:pPr algn="ctr"/>
                <a:r>
                  <a:rPr lang="en-US" b="1" dirty="0"/>
                  <a:t>Statisticians who want access to the data</a:t>
                </a:r>
                <a:endParaRPr lang="en-US" b="1" dirty="0"/>
              </a:p>
            </p:txBody>
          </p:sp>
          <p:pic>
            <p:nvPicPr>
              <p:cNvPr id="18" name="Picture 17"/>
              <p:cNvPicPr>
                <a:picLocks noChangeAspect="1"/>
              </p:cNvPicPr>
              <p:nvPr/>
            </p:nvPicPr>
            <p:blipFill rotWithShape="1">
              <a:blip r:embed="rId4" cstate="print">
                <a:extLst>
                  <a:ext uri="{28A0092B-C50C-407E-A947-70E740481C1C}">
                    <a14:useLocalDpi xmlns:a14="http://schemas.microsoft.com/office/drawing/2010/main" val="0"/>
                  </a:ext>
                </a:extLst>
              </a:blip>
              <a:srcRect t="12954"/>
              <a:stretch/>
            </p:blipFill>
            <p:spPr>
              <a:xfrm>
                <a:off x="3541653" y="1211556"/>
                <a:ext cx="1600200" cy="1981833"/>
              </a:xfrm>
              <a:prstGeom prst="rect">
                <a:avLst/>
              </a:prstGeom>
            </p:spPr>
          </p:pic>
        </p:grpSp>
        <p:cxnSp>
          <p:nvCxnSpPr>
            <p:cNvPr id="19" name="Straight Arrow Connector 18"/>
            <p:cNvCxnSpPr/>
            <p:nvPr/>
          </p:nvCxnSpPr>
          <p:spPr>
            <a:xfrm flipH="1">
              <a:off x="5486400" y="2253029"/>
              <a:ext cx="1629279" cy="300934"/>
            </a:xfrm>
            <a:prstGeom prst="straightConnector1">
              <a:avLst/>
            </a:prstGeom>
            <a:ln w="508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spTree>
    <p:extLst>
      <p:ext uri="{BB962C8B-B14F-4D97-AF65-F5344CB8AC3E}">
        <p14:creationId xmlns:p14="http://schemas.microsoft.com/office/powerpoint/2010/main" val="1821859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heme/theme1.xml><?xml version="1.0" encoding="utf-8"?>
<a:theme xmlns:a="http://schemas.openxmlformats.org/drawingml/2006/main" name="External_General_Futuristi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External_General_Futuristic</Template>
  <TotalTime>4693</TotalTime>
  <Words>1628</Words>
  <Application>Microsoft Macintosh PowerPoint</Application>
  <PresentationFormat>Widescreen</PresentationFormat>
  <Paragraphs>296</Paragraphs>
  <Slides>40</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Calibri</vt:lpstr>
      <vt:lpstr>Helvetica</vt:lpstr>
      <vt:lpstr>Mangal</vt:lpstr>
      <vt:lpstr>Times New Roman</vt:lpstr>
      <vt:lpstr>Wingdings</vt:lpstr>
      <vt:lpstr>Arial</vt:lpstr>
      <vt:lpstr>Arial</vt:lpstr>
      <vt:lpstr>External_General_Futuristic</vt:lpstr>
      <vt:lpstr>Technical Challenges in Disclosure Control</vt:lpstr>
      <vt:lpstr>The big picture</vt:lpstr>
      <vt:lpstr>Goroff &amp; Polonetsky: Privacy Protecting Research</vt:lpstr>
      <vt:lpstr>Sensitive Data: For example, sensor networks</vt:lpstr>
      <vt:lpstr>Especially wearable sensors. </vt:lpstr>
      <vt:lpstr>Other sources of sensitive data…</vt:lpstr>
      <vt:lpstr>High-quality data can help accelerate empirical research in cancer and other areas. </vt:lpstr>
      <vt:lpstr>Options for Research on Confidential Data: Remote Stats</vt:lpstr>
      <vt:lpstr>Options for Research on Confidential Data: Microdata</vt:lpstr>
      <vt:lpstr>Options for microdata: de-identification</vt:lpstr>
      <vt:lpstr>Since 2000, publicly released de-identified data have been re-identified in several high-profile incidents"</vt:lpstr>
      <vt:lpstr>Example: release of 2014 NYC Taxi Ride data by NYC Taxi and Licensing Commission</vt:lpstr>
      <vt:lpstr>The re-identification scenarios help illustrate the risk.</vt:lpstr>
      <vt:lpstr>In general, the risk of re-identification may be over stated.</vt:lpstr>
      <vt:lpstr>“The ‘Re-Identification’ of Governor William Weld’s Medical Information: A critical Re-examination of Health Data Identification Risks and Privacy Protections, then and Now,” Daniel Barth-Jones, Working Paper, July 24, 2012</vt:lpstr>
      <vt:lpstr>Formal privacy approaches.</vt:lpstr>
      <vt:lpstr>Options for microdata: synthetic data</vt:lpstr>
      <vt:lpstr>Fully Synthetic Microdata</vt:lpstr>
      <vt:lpstr>Differential privacy: the big idea</vt:lpstr>
      <vt:lpstr>PowerPoint Presentation</vt:lpstr>
      <vt:lpstr>PowerPoint Presentation</vt:lpstr>
      <vt:lpstr>PowerPoint Presentation</vt:lpstr>
      <vt:lpstr>Formally Privacy Synthetic Data (FPSD) Example</vt:lpstr>
      <vt:lpstr>Two journalist downloads the formally private synthetic data!</vt:lpstr>
      <vt:lpstr>Formally private synthetic data</vt:lpstr>
      <vt:lpstr>Verification &amp; Validation Servers help users trust synthetic data.</vt:lpstr>
      <vt:lpstr>Synthetic data is being used today. </vt:lpstr>
      <vt:lpstr>Issues with synthetic data</vt:lpstr>
      <vt:lpstr>“Technical Challenges in Disclosure Control”</vt:lpstr>
      <vt:lpstr>Differential Privacy: Floating point math isn’t continuous. </vt:lpstr>
      <vt:lpstr>Mironov 2012</vt:lpstr>
      <vt:lpstr>Other potential problems</vt:lpstr>
      <vt:lpstr>For example... Compiler bugs are security vulnerabilities!</vt:lpstr>
      <vt:lpstr>Bugs in CPU silicon are remotely exploitable! Kaspersky (2010)</vt:lpstr>
      <vt:lpstr>Data hides in complex files</vt:lpstr>
      <vt:lpstr>PowerPoint Presentation</vt:lpstr>
      <vt:lpstr>PowerPoint Presentation</vt:lpstr>
      <vt:lpstr>PowerPoint Presentation</vt:lpstr>
      <vt:lpstr>In Summary…</vt:lpstr>
      <vt:lpstr>References</vt:lpstr>
    </vt:vector>
  </TitlesOfParts>
  <Company>U.S. Department of Commerce</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Veteran Statistics from the U.S. Census Bureau</dc:title>
  <dc:creator>Kelly A Holder</dc:creator>
  <cp:lastModifiedBy>Simson Garfinkel</cp:lastModifiedBy>
  <cp:revision>168</cp:revision>
  <cp:lastPrinted>2014-07-23T12:56:30Z</cp:lastPrinted>
  <dcterms:created xsi:type="dcterms:W3CDTF">2014-04-07T14:10:53Z</dcterms:created>
  <dcterms:modified xsi:type="dcterms:W3CDTF">2017-05-01T04:13:55Z</dcterms:modified>
</cp:coreProperties>
</file>