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1"/>
  </p:notesMasterIdLst>
  <p:handoutMasterIdLst>
    <p:handoutMasterId r:id="rId42"/>
  </p:handoutMasterIdLst>
  <p:sldIdLst>
    <p:sldId id="256" r:id="rId6"/>
    <p:sldId id="257" r:id="rId7"/>
    <p:sldId id="258" r:id="rId8"/>
    <p:sldId id="259" r:id="rId9"/>
    <p:sldId id="260" r:id="rId10"/>
    <p:sldId id="265" r:id="rId11"/>
    <p:sldId id="269" r:id="rId12"/>
    <p:sldId id="316" r:id="rId13"/>
    <p:sldId id="286" r:id="rId14"/>
    <p:sldId id="326" r:id="rId15"/>
    <p:sldId id="271" r:id="rId16"/>
    <p:sldId id="272" r:id="rId17"/>
    <p:sldId id="273" r:id="rId18"/>
    <p:sldId id="299" r:id="rId19"/>
    <p:sldId id="303" r:id="rId20"/>
    <p:sldId id="304" r:id="rId21"/>
    <p:sldId id="274" r:id="rId22"/>
    <p:sldId id="275" r:id="rId23"/>
    <p:sldId id="298" r:id="rId24"/>
    <p:sldId id="320" r:id="rId25"/>
    <p:sldId id="321" r:id="rId26"/>
    <p:sldId id="322" r:id="rId27"/>
    <p:sldId id="323" r:id="rId28"/>
    <p:sldId id="325" r:id="rId29"/>
    <p:sldId id="302" r:id="rId30"/>
    <p:sldId id="276" r:id="rId31"/>
    <p:sldId id="305" r:id="rId32"/>
    <p:sldId id="278" r:id="rId33"/>
    <p:sldId id="301" r:id="rId34"/>
    <p:sldId id="311" r:id="rId35"/>
    <p:sldId id="306" r:id="rId36"/>
    <p:sldId id="279" r:id="rId37"/>
    <p:sldId id="282" r:id="rId38"/>
    <p:sldId id="284" r:id="rId39"/>
    <p:sldId id="285"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49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Dropbox\Census%20Docs\ADRM\FCSM%202016\Randomized%20Response-revised.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smtClean="0"/>
              <a:t>PPF,</a:t>
            </a:r>
            <a:r>
              <a:rPr lang="en-US" sz="1600" baseline="0" dirty="0" smtClean="0"/>
              <a:t> ROC, or </a:t>
            </a:r>
            <a:r>
              <a:rPr lang="en-US" sz="1600" dirty="0" smtClean="0"/>
              <a:t>Risk-Utility Curve for SDL via </a:t>
            </a:r>
            <a:r>
              <a:rPr lang="en-US" sz="1600" dirty="0"/>
              <a:t>Randomized Response</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'Graph data'!$E$1</c:f>
              <c:strCache>
                <c:ptCount val="1"/>
                <c:pt idx="0">
                  <c:v>Relative Precision</c:v>
                </c:pt>
              </c:strCache>
            </c:strRef>
          </c:tx>
          <c:spPr>
            <a:ln w="19050" cap="rnd">
              <a:solidFill>
                <a:schemeClr val="accent1"/>
              </a:solidFill>
              <a:round/>
            </a:ln>
            <a:effectLst/>
          </c:spPr>
          <c:marker>
            <c:symbol val="none"/>
          </c:marker>
          <c:xVal>
            <c:numRef>
              <c:f>'Graph data'!$D$2:$D$107</c:f>
              <c:numCache>
                <c:formatCode>General</c:formatCode>
                <c:ptCount val="106"/>
                <c:pt idx="0">
                  <c:v>0</c:v>
                </c:pt>
                <c:pt idx="1">
                  <c:v>2.0000666706669435E-2</c:v>
                </c:pt>
                <c:pt idx="2">
                  <c:v>4.0005334613699206E-2</c:v>
                </c:pt>
                <c:pt idx="3">
                  <c:v>6.0018009726252951E-2</c:v>
                </c:pt>
                <c:pt idx="4">
                  <c:v>8.0042707673536564E-2</c:v>
                </c:pt>
                <c:pt idx="5">
                  <c:v>0.10008345855698263</c:v>
                </c:pt>
                <c:pt idx="6">
                  <c:v>0.12014431184206341</c:v>
                </c:pt>
                <c:pt idx="7">
                  <c:v>0.14022934130865011</c:v>
                </c:pt>
                <c:pt idx="8">
                  <c:v>0.16034265007517948</c:v>
                </c:pt>
                <c:pt idx="9">
                  <c:v>0.18048837571229362</c:v>
                </c:pt>
                <c:pt idx="10">
                  <c:v>0.20067069546215124</c:v>
                </c:pt>
                <c:pt idx="11">
                  <c:v>0.22089383158019424</c:v>
                </c:pt>
                <c:pt idx="12">
                  <c:v>0.24116205681688788</c:v>
                </c:pt>
                <c:pt idx="13">
                  <c:v>0.26147970005775673</c:v>
                </c:pt>
                <c:pt idx="14">
                  <c:v>0.28185115214098766</c:v>
                </c:pt>
                <c:pt idx="15">
                  <c:v>0.30228087187293351</c:v>
                </c:pt>
                <c:pt idx="16">
                  <c:v>0.32277339226305102</c:v>
                </c:pt>
                <c:pt idx="17">
                  <c:v>0.34333332700115821</c:v>
                </c:pt>
                <c:pt idx="18">
                  <c:v>0.36396537720141159</c:v>
                </c:pt>
                <c:pt idx="19">
                  <c:v>0.38467433843909066</c:v>
                </c:pt>
                <c:pt idx="20">
                  <c:v>0.40546510810816438</c:v>
                </c:pt>
                <c:pt idx="21">
                  <c:v>0.42634269312971973</c:v>
                </c:pt>
                <c:pt idx="22">
                  <c:v>0.44731221804366494</c:v>
                </c:pt>
                <c:pt idx="23">
                  <c:v>0.46837893351873378</c:v>
                </c:pt>
                <c:pt idx="24">
                  <c:v>0.4895482253187059</c:v>
                </c:pt>
                <c:pt idx="25">
                  <c:v>0.51082562376599072</c:v>
                </c:pt>
                <c:pt idx="26">
                  <c:v>0.53221681374730845</c:v>
                </c:pt>
                <c:pt idx="27">
                  <c:v>0.55372764531020013</c:v>
                </c:pt>
                <c:pt idx="28">
                  <c:v>0.57536414490356202</c:v>
                </c:pt>
                <c:pt idx="29">
                  <c:v>0.59713252732035682</c:v>
                </c:pt>
                <c:pt idx="30">
                  <c:v>0.61903920840622373</c:v>
                </c:pt>
                <c:pt idx="31">
                  <c:v>0.64109081860389228</c:v>
                </c:pt>
                <c:pt idx="32">
                  <c:v>0.66329421741026451</c:v>
                </c:pt>
                <c:pt idx="33">
                  <c:v>0.68565650883078788</c:v>
                </c:pt>
                <c:pt idx="34">
                  <c:v>0.70818505792448627</c:v>
                </c:pt>
                <c:pt idx="35">
                  <c:v>0.73088750854279261</c:v>
                </c:pt>
                <c:pt idx="36">
                  <c:v>0.75377180237638053</c:v>
                </c:pt>
                <c:pt idx="37">
                  <c:v>0.7768461994365925</c:v>
                </c:pt>
                <c:pt idx="38">
                  <c:v>0.80011930011211363</c:v>
                </c:pt>
                <c:pt idx="39">
                  <c:v>0.82360006895738069</c:v>
                </c:pt>
                <c:pt idx="40">
                  <c:v>0.847297860387204</c:v>
                </c:pt>
                <c:pt idx="41">
                  <c:v>0.87122244647244917</c:v>
                </c:pt>
                <c:pt idx="42">
                  <c:v>0.89538404705484187</c:v>
                </c:pt>
                <c:pt idx="43">
                  <c:v>0.91979336242535759</c:v>
                </c:pt>
                <c:pt idx="44">
                  <c:v>0.94446160884085195</c:v>
                </c:pt>
                <c:pt idx="45">
                  <c:v>0.96940055718810392</c:v>
                </c:pt>
                <c:pt idx="46">
                  <c:v>0.99462257514406271</c:v>
                </c:pt>
                <c:pt idx="47">
                  <c:v>1.0201406732266149</c:v>
                </c:pt>
                <c:pt idx="48">
                  <c:v>1.0459685551826883</c:v>
                </c:pt>
                <c:pt idx="49">
                  <c:v>1.0721206732211339</c:v>
                </c:pt>
                <c:pt idx="50">
                  <c:v>1.0986122886681102</c:v>
                </c:pt>
                <c:pt idx="51">
                  <c:v>1.1254595387042983</c:v>
                </c:pt>
                <c:pt idx="52">
                  <c:v>1.1526795099383862</c:v>
                </c:pt>
                <c:pt idx="53">
                  <c:v>1.1802903196823775</c:v>
                </c:pt>
                <c:pt idx="54">
                  <c:v>1.2083112059245349</c:v>
                </c:pt>
                <c:pt idx="55">
                  <c:v>1.2367626271489276</c:v>
                </c:pt>
                <c:pt idx="56">
                  <c:v>1.2656663733312765</c:v>
                </c:pt>
                <c:pt idx="57">
                  <c:v>1.2950456896547464</c:v>
                </c:pt>
                <c:pt idx="58">
                  <c:v>1.3249254147435994</c:v>
                </c:pt>
                <c:pt idx="59">
                  <c:v>1.3553321355159247</c:v>
                </c:pt>
                <c:pt idx="60">
                  <c:v>1.3862943611198915</c:v>
                </c:pt>
                <c:pt idx="61">
                  <c:v>1.4178427188548175</c:v>
                </c:pt>
                <c:pt idx="62">
                  <c:v>1.4500101755059995</c:v>
                </c:pt>
                <c:pt idx="63">
                  <c:v>1.4828322881625391</c:v>
                </c:pt>
                <c:pt idx="64">
                  <c:v>1.5163474893680895</c:v>
                </c:pt>
                <c:pt idx="65">
                  <c:v>1.5505974124111681</c:v>
                </c:pt>
                <c:pt idx="66">
                  <c:v>1.5856272637403832</c:v>
                </c:pt>
                <c:pt idx="67">
                  <c:v>1.6214862509502763</c:v>
                </c:pt>
                <c:pt idx="68">
                  <c:v>1.6582280766035338</c:v>
                </c:pt>
                <c:pt idx="69">
                  <c:v>1.6959115104379288</c:v>
                </c:pt>
                <c:pt idx="70">
                  <c:v>1.7346010553881079</c:v>
                </c:pt>
                <c:pt idx="71">
                  <c:v>1.7743677265161875</c:v>
                </c:pt>
                <c:pt idx="72">
                  <c:v>1.8152899666382509</c:v>
                </c:pt>
                <c:pt idx="73">
                  <c:v>1.8574547284934517</c:v>
                </c:pt>
                <c:pt idx="74">
                  <c:v>1.900958761193049</c:v>
                </c:pt>
                <c:pt idx="75">
                  <c:v>1.9459101490553152</c:v>
                </c:pt>
                <c:pt idx="76">
                  <c:v>1.9924301646902083</c:v>
                </c:pt>
                <c:pt idx="77">
                  <c:v>2.0406555166446818</c:v>
                </c:pt>
                <c:pt idx="78">
                  <c:v>2.0907410969337716</c:v>
                </c:pt>
                <c:pt idx="79">
                  <c:v>2.1428633681173346</c:v>
                </c:pt>
                <c:pt idx="80">
                  <c:v>2.1972245773362222</c:v>
                </c:pt>
                <c:pt idx="81">
                  <c:v>2.254058052099388</c:v>
                </c:pt>
                <c:pt idx="82">
                  <c:v>2.3136349291806337</c:v>
                </c:pt>
                <c:pt idx="83">
                  <c:v>2.3762728087852083</c:v>
                </c:pt>
                <c:pt idx="84">
                  <c:v>2.4423470353692078</c:v>
                </c:pt>
                <c:pt idx="85">
                  <c:v>2.5123056239761183</c:v>
                </c:pt>
                <c:pt idx="86">
                  <c:v>2.5866893440979468</c:v>
                </c:pt>
                <c:pt idx="87">
                  <c:v>2.6661592593930545</c:v>
                </c:pt>
                <c:pt idx="88">
                  <c:v>2.7515353130419538</c:v>
                </c:pt>
                <c:pt idx="89">
                  <c:v>2.8438517422612772</c:v>
                </c:pt>
                <c:pt idx="90">
                  <c:v>2.9444389791664465</c:v>
                </c:pt>
                <c:pt idx="91">
                  <c:v>3.0550488507104174</c:v>
                </c:pt>
                <c:pt idx="92">
                  <c:v>3.1780538303479533</c:v>
                </c:pt>
                <c:pt idx="93">
                  <c:v>3.316780039849581</c:v>
                </c:pt>
                <c:pt idx="94">
                  <c:v>3.4760986898352839</c:v>
                </c:pt>
                <c:pt idx="95">
                  <c:v>3.6635616461296592</c:v>
                </c:pt>
                <c:pt idx="96">
                  <c:v>3.8918202981106429</c:v>
                </c:pt>
                <c:pt idx="97">
                  <c:v>4.1845914400699007</c:v>
                </c:pt>
                <c:pt idx="98">
                  <c:v>4.5951198501346227</c:v>
                </c:pt>
                <c:pt idx="99">
                  <c:v>5.2933048247245589</c:v>
                </c:pt>
                <c:pt idx="100">
                  <c:v>5.3991677267280505</c:v>
                </c:pt>
                <c:pt idx="101">
                  <c:v>5.51745289646479</c:v>
                </c:pt>
                <c:pt idx="102">
                  <c:v>5.6514861711575763</c:v>
                </c:pt>
                <c:pt idx="103">
                  <c:v>5.8061384812938392</c:v>
                </c:pt>
                <c:pt idx="104">
                  <c:v>5.9889614168899961</c:v>
                </c:pt>
                <c:pt idx="105">
                  <c:v>6.2126060957516849</c:v>
                </c:pt>
              </c:numCache>
            </c:numRef>
          </c:xVal>
          <c:yVal>
            <c:numRef>
              <c:f>'Graph data'!$E$2:$E$107</c:f>
              <c:numCache>
                <c:formatCode>General</c:formatCode>
                <c:ptCount val="106"/>
                <c:pt idx="0">
                  <c:v>0</c:v>
                </c:pt>
                <c:pt idx="1">
                  <c:v>1E-4</c:v>
                </c:pt>
                <c:pt idx="2">
                  <c:v>4.0000000000000002E-4</c:v>
                </c:pt>
                <c:pt idx="3">
                  <c:v>8.9999999999999998E-4</c:v>
                </c:pt>
                <c:pt idx="4">
                  <c:v>1.6000000000000001E-3</c:v>
                </c:pt>
                <c:pt idx="5">
                  <c:v>2.5000000000000005E-3</c:v>
                </c:pt>
                <c:pt idx="6">
                  <c:v>3.6000000000000008E-3</c:v>
                </c:pt>
                <c:pt idx="7">
                  <c:v>4.9000000000000007E-3</c:v>
                </c:pt>
                <c:pt idx="8">
                  <c:v>6.4000000000000003E-3</c:v>
                </c:pt>
                <c:pt idx="9">
                  <c:v>8.0999999999999996E-3</c:v>
                </c:pt>
                <c:pt idx="10">
                  <c:v>9.9999999999999985E-3</c:v>
                </c:pt>
                <c:pt idx="11">
                  <c:v>1.2099999999999998E-2</c:v>
                </c:pt>
                <c:pt idx="12">
                  <c:v>1.4399999999999996E-2</c:v>
                </c:pt>
                <c:pt idx="13">
                  <c:v>1.6899999999999995E-2</c:v>
                </c:pt>
                <c:pt idx="14">
                  <c:v>1.9599999999999996E-2</c:v>
                </c:pt>
                <c:pt idx="15">
                  <c:v>2.2499999999999999E-2</c:v>
                </c:pt>
                <c:pt idx="16">
                  <c:v>2.5600000000000001E-2</c:v>
                </c:pt>
                <c:pt idx="17">
                  <c:v>2.8900000000000006E-2</c:v>
                </c:pt>
                <c:pt idx="18">
                  <c:v>3.2400000000000005E-2</c:v>
                </c:pt>
                <c:pt idx="19">
                  <c:v>3.6100000000000014E-2</c:v>
                </c:pt>
                <c:pt idx="20">
                  <c:v>4.0000000000000015E-2</c:v>
                </c:pt>
                <c:pt idx="21">
                  <c:v>4.4100000000000021E-2</c:v>
                </c:pt>
                <c:pt idx="22">
                  <c:v>4.8400000000000026E-2</c:v>
                </c:pt>
                <c:pt idx="23">
                  <c:v>5.290000000000003E-2</c:v>
                </c:pt>
                <c:pt idx="24">
                  <c:v>5.7600000000000033E-2</c:v>
                </c:pt>
                <c:pt idx="25">
                  <c:v>6.2500000000000028E-2</c:v>
                </c:pt>
                <c:pt idx="26">
                  <c:v>6.7600000000000035E-2</c:v>
                </c:pt>
                <c:pt idx="27">
                  <c:v>7.2900000000000034E-2</c:v>
                </c:pt>
                <c:pt idx="28">
                  <c:v>7.8400000000000039E-2</c:v>
                </c:pt>
                <c:pt idx="29">
                  <c:v>8.410000000000005E-2</c:v>
                </c:pt>
                <c:pt idx="30">
                  <c:v>9.0000000000000066E-2</c:v>
                </c:pt>
                <c:pt idx="31">
                  <c:v>9.6100000000000074E-2</c:v>
                </c:pt>
                <c:pt idx="32">
                  <c:v>0.10240000000000007</c:v>
                </c:pt>
                <c:pt idx="33">
                  <c:v>0.10890000000000008</c:v>
                </c:pt>
                <c:pt idx="34">
                  <c:v>0.11560000000000009</c:v>
                </c:pt>
                <c:pt idx="35">
                  <c:v>0.12250000000000009</c:v>
                </c:pt>
                <c:pt idx="36">
                  <c:v>0.1296000000000001</c:v>
                </c:pt>
                <c:pt idx="37">
                  <c:v>0.13690000000000013</c:v>
                </c:pt>
                <c:pt idx="38">
                  <c:v>0.14440000000000014</c:v>
                </c:pt>
                <c:pt idx="39">
                  <c:v>0.15210000000000015</c:v>
                </c:pt>
                <c:pt idx="40">
                  <c:v>0.16000000000000014</c:v>
                </c:pt>
                <c:pt idx="41">
                  <c:v>0.16810000000000017</c:v>
                </c:pt>
                <c:pt idx="42">
                  <c:v>0.17640000000000017</c:v>
                </c:pt>
                <c:pt idx="43">
                  <c:v>0.18490000000000018</c:v>
                </c:pt>
                <c:pt idx="44">
                  <c:v>0.19360000000000019</c:v>
                </c:pt>
                <c:pt idx="45">
                  <c:v>0.20250000000000021</c:v>
                </c:pt>
                <c:pt idx="46">
                  <c:v>0.21160000000000023</c:v>
                </c:pt>
                <c:pt idx="47">
                  <c:v>0.22090000000000024</c:v>
                </c:pt>
                <c:pt idx="48">
                  <c:v>0.23040000000000024</c:v>
                </c:pt>
                <c:pt idx="49">
                  <c:v>0.24010000000000026</c:v>
                </c:pt>
                <c:pt idx="50">
                  <c:v>0.25000000000000022</c:v>
                </c:pt>
                <c:pt idx="51">
                  <c:v>0.26010000000000022</c:v>
                </c:pt>
                <c:pt idx="52">
                  <c:v>0.27040000000000025</c:v>
                </c:pt>
                <c:pt idx="53">
                  <c:v>0.28090000000000026</c:v>
                </c:pt>
                <c:pt idx="54">
                  <c:v>0.2916000000000003</c:v>
                </c:pt>
                <c:pt idx="55">
                  <c:v>0.30250000000000027</c:v>
                </c:pt>
                <c:pt idx="56">
                  <c:v>0.31360000000000032</c:v>
                </c:pt>
                <c:pt idx="57">
                  <c:v>0.3249000000000003</c:v>
                </c:pt>
                <c:pt idx="58">
                  <c:v>0.33640000000000037</c:v>
                </c:pt>
                <c:pt idx="59">
                  <c:v>0.34810000000000035</c:v>
                </c:pt>
                <c:pt idx="60">
                  <c:v>0.36000000000000038</c:v>
                </c:pt>
                <c:pt idx="61">
                  <c:v>0.37210000000000037</c:v>
                </c:pt>
                <c:pt idx="62">
                  <c:v>0.38440000000000041</c:v>
                </c:pt>
                <c:pt idx="63">
                  <c:v>0.39690000000000042</c:v>
                </c:pt>
                <c:pt idx="64">
                  <c:v>0.40960000000000046</c:v>
                </c:pt>
                <c:pt idx="65">
                  <c:v>0.42250000000000049</c:v>
                </c:pt>
                <c:pt idx="66">
                  <c:v>0.43560000000000049</c:v>
                </c:pt>
                <c:pt idx="67">
                  <c:v>0.44890000000000052</c:v>
                </c:pt>
                <c:pt idx="68">
                  <c:v>0.46240000000000053</c:v>
                </c:pt>
                <c:pt idx="69">
                  <c:v>0.47610000000000052</c:v>
                </c:pt>
                <c:pt idx="70">
                  <c:v>0.49000000000000055</c:v>
                </c:pt>
                <c:pt idx="71">
                  <c:v>0.50410000000000055</c:v>
                </c:pt>
                <c:pt idx="72">
                  <c:v>0.51840000000000064</c:v>
                </c:pt>
                <c:pt idx="73">
                  <c:v>0.5329000000000006</c:v>
                </c:pt>
                <c:pt idx="74">
                  <c:v>0.54760000000000064</c:v>
                </c:pt>
                <c:pt idx="75">
                  <c:v>0.56250000000000067</c:v>
                </c:pt>
                <c:pt idx="76">
                  <c:v>0.57760000000000067</c:v>
                </c:pt>
                <c:pt idx="77">
                  <c:v>0.59290000000000076</c:v>
                </c:pt>
                <c:pt idx="78">
                  <c:v>0.60840000000000072</c:v>
                </c:pt>
                <c:pt idx="79">
                  <c:v>0.62410000000000077</c:v>
                </c:pt>
                <c:pt idx="80">
                  <c:v>0.64000000000000079</c:v>
                </c:pt>
                <c:pt idx="81">
                  <c:v>0.65610000000000079</c:v>
                </c:pt>
                <c:pt idx="82">
                  <c:v>0.67240000000000077</c:v>
                </c:pt>
                <c:pt idx="83">
                  <c:v>0.68890000000000085</c:v>
                </c:pt>
                <c:pt idx="84">
                  <c:v>0.70560000000000089</c:v>
                </c:pt>
                <c:pt idx="85">
                  <c:v>0.72250000000000092</c:v>
                </c:pt>
                <c:pt idx="86">
                  <c:v>0.73960000000000092</c:v>
                </c:pt>
                <c:pt idx="87">
                  <c:v>0.75690000000000091</c:v>
                </c:pt>
                <c:pt idx="88">
                  <c:v>0.77440000000000098</c:v>
                </c:pt>
                <c:pt idx="89">
                  <c:v>0.79210000000000103</c:v>
                </c:pt>
                <c:pt idx="90">
                  <c:v>0.81000000000000105</c:v>
                </c:pt>
                <c:pt idx="91">
                  <c:v>0.82810000000000106</c:v>
                </c:pt>
                <c:pt idx="92">
                  <c:v>0.84640000000000104</c:v>
                </c:pt>
                <c:pt idx="93">
                  <c:v>0.86490000000000111</c:v>
                </c:pt>
                <c:pt idx="94">
                  <c:v>0.88360000000000116</c:v>
                </c:pt>
                <c:pt idx="95">
                  <c:v>0.90250000000000119</c:v>
                </c:pt>
                <c:pt idx="96">
                  <c:v>0.9216000000000012</c:v>
                </c:pt>
                <c:pt idx="97">
                  <c:v>0.94090000000000129</c:v>
                </c:pt>
                <c:pt idx="98">
                  <c:v>0.96040000000000125</c:v>
                </c:pt>
                <c:pt idx="99">
                  <c:v>0.9801000000000013</c:v>
                </c:pt>
                <c:pt idx="100">
                  <c:v>0.98208100000000131</c:v>
                </c:pt>
                <c:pt idx="101">
                  <c:v>0.98406400000000127</c:v>
                </c:pt>
                <c:pt idx="102">
                  <c:v>0.98604900000000129</c:v>
                </c:pt>
                <c:pt idx="103">
                  <c:v>0.98803600000000136</c:v>
                </c:pt>
                <c:pt idx="104">
                  <c:v>0.99002500000000127</c:v>
                </c:pt>
                <c:pt idx="105">
                  <c:v>0.99201600000000134</c:v>
                </c:pt>
              </c:numCache>
            </c:numRef>
          </c:yVal>
          <c:smooth val="1"/>
          <c:extLst>
            <c:ext xmlns:c16="http://schemas.microsoft.com/office/drawing/2014/chart" uri="{C3380CC4-5D6E-409C-BE32-E72D297353CC}">
              <c16:uniqueId val="{00000000-19CE-4BDA-BDCB-1330842C6171}"/>
            </c:ext>
          </c:extLst>
        </c:ser>
        <c:dLbls>
          <c:showLegendKey val="0"/>
          <c:showVal val="0"/>
          <c:showCatName val="0"/>
          <c:showSerName val="0"/>
          <c:showPercent val="0"/>
          <c:showBubbleSize val="0"/>
        </c:dLbls>
        <c:axId val="480921232"/>
        <c:axId val="475702480"/>
      </c:scatterChart>
      <c:valAx>
        <c:axId val="480921232"/>
        <c:scaling>
          <c:orientation val="minMax"/>
          <c:max val="6"/>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Privacy</a:t>
                </a:r>
                <a:r>
                  <a:rPr lang="en-US" sz="1200" baseline="0" dirty="0"/>
                  <a:t>-loss</a:t>
                </a:r>
                <a:r>
                  <a:rPr lang="en-US" sz="1200" dirty="0"/>
                  <a:t> </a:t>
                </a:r>
                <a:r>
                  <a:rPr lang="en-US" sz="1200" baseline="0" dirty="0" smtClean="0"/>
                  <a:t> (</a:t>
                </a:r>
                <a:r>
                  <a:rPr lang="en-US" sz="1200" baseline="0" dirty="0" smtClean="0">
                    <a:latin typeface="Symbol" panose="05050102010706020507" pitchFamily="18" charset="2"/>
                  </a:rPr>
                  <a:t>e</a:t>
                </a:r>
                <a:r>
                  <a:rPr lang="en-US" sz="1200" baseline="0" dirty="0" smtClean="0"/>
                  <a:t> from differential privacy) – public “bad”</a:t>
                </a:r>
                <a:endParaRPr lang="en-US" sz="1200" dirty="0"/>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5702480"/>
        <c:crosses val="autoZero"/>
        <c:crossBetween val="midCat"/>
        <c:majorUnit val="0.5"/>
        <c:minorUnit val="0.25"/>
      </c:valAx>
      <c:valAx>
        <c:axId val="475702480"/>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Data </a:t>
                </a:r>
                <a:r>
                  <a:rPr lang="en-US" sz="1200" dirty="0" smtClean="0"/>
                  <a:t>accuracy (relative precision=1.0 when there is</a:t>
                </a:r>
                <a:r>
                  <a:rPr lang="en-US" sz="1200" baseline="0" dirty="0" smtClean="0"/>
                  <a:t> no</a:t>
                </a:r>
                <a:r>
                  <a:rPr lang="en-US" sz="1200" dirty="0" smtClean="0"/>
                  <a:t> privacy loss) – public “good”</a:t>
                </a:r>
                <a:endParaRPr lang="en-US" sz="1200" dirty="0"/>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0921232"/>
        <c:crosses val="autoZero"/>
        <c:crossBetween val="midCat"/>
        <c:minorUnit val="5.000000000000001E-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0.67168</cdr:x>
      <cdr:y>0.18163</cdr:y>
    </cdr:from>
    <cdr:to>
      <cdr:x>0.97218</cdr:x>
      <cdr:y>0.45585</cdr:y>
    </cdr:to>
    <cdr:sp macro="" textlink="">
      <cdr:nvSpPr>
        <cdr:cNvPr id="2" name="Rounded Rectangle 1"/>
        <cdr:cNvSpPr/>
      </cdr:nvSpPr>
      <cdr:spPr>
        <a:xfrm xmlns:a="http://schemas.openxmlformats.org/drawingml/2006/main">
          <a:off x="5410200" y="914400"/>
          <a:ext cx="2420470" cy="1380565"/>
        </a:xfrm>
        <a:prstGeom xmlns:a="http://schemas.openxmlformats.org/drawingml/2006/main" prst="roundRect">
          <a:avLst/>
        </a:prstGeom>
        <a:solidFill xmlns:a="http://schemas.openxmlformats.org/drawingml/2006/main">
          <a:schemeClr val="accent4">
            <a:alpha val="50000"/>
          </a:schemeClr>
        </a:solidFill>
        <a:ln xmlns:a="http://schemas.openxmlformats.org/drawingml/2006/main">
          <a:solidFill>
            <a:schemeClr val="accent4"/>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r>
            <a:rPr lang="en-US" sz="2400" dirty="0"/>
            <a:t>Where social scientists act like MSC = MSB</a:t>
          </a:r>
        </a:p>
      </cdr:txBody>
    </cdr:sp>
  </cdr:relSizeAnchor>
  <cdr:relSizeAnchor xmlns:cdr="http://schemas.openxmlformats.org/drawingml/2006/chartDrawing">
    <cdr:from>
      <cdr:x>0.31219</cdr:x>
      <cdr:y>0.60542</cdr:y>
    </cdr:from>
    <cdr:to>
      <cdr:x>0.64787</cdr:x>
      <cdr:y>0.87965</cdr:y>
    </cdr:to>
    <cdr:sp macro="" textlink="">
      <cdr:nvSpPr>
        <cdr:cNvPr id="3" name="Rounded Rectangle 2"/>
        <cdr:cNvSpPr/>
      </cdr:nvSpPr>
      <cdr:spPr>
        <a:xfrm xmlns:a="http://schemas.openxmlformats.org/drawingml/2006/main">
          <a:off x="2514600" y="3048000"/>
          <a:ext cx="2703803" cy="1380565"/>
        </a:xfrm>
        <a:prstGeom xmlns:a="http://schemas.openxmlformats.org/drawingml/2006/main" prst="roundRect">
          <a:avLst/>
        </a:prstGeom>
        <a:solidFill xmlns:a="http://schemas.openxmlformats.org/drawingml/2006/main">
          <a:schemeClr val="accent4">
            <a:alpha val="50000"/>
          </a:schemeClr>
        </a:solidFill>
        <a:ln xmlns:a="http://schemas.openxmlformats.org/drawingml/2006/main">
          <a:solidFill>
            <a:schemeClr val="accent4"/>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r>
            <a:rPr lang="en-US" sz="2400" dirty="0"/>
            <a:t>Where computer scientists act like MSC = MSB</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C76F7B29-F155-4AAD-8EF9-83608F33B59A}" type="datetimeFigureOut">
              <a:rPr lang="en-US" smtClean="0"/>
              <a:t>4/21/2017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7DFDE07-0879-4584-8F0A-D094148B2922}" type="slidenum">
              <a:rPr lang="en-US" smtClean="0"/>
              <a:t>‹#›</a:t>
            </a:fld>
            <a:endParaRPr lang="en-US"/>
          </a:p>
        </p:txBody>
      </p:sp>
    </p:spTree>
    <p:extLst>
      <p:ext uri="{BB962C8B-B14F-4D97-AF65-F5344CB8AC3E}">
        <p14:creationId xmlns:p14="http://schemas.microsoft.com/office/powerpoint/2010/main" val="2669498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756B886-30BE-40F4-9E0C-5644FBF83B4C}" type="datetimeFigureOut">
              <a:rPr lang="en-US" smtClean="0"/>
              <a:t>4/21/2017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A0BB162-620A-4C0F-A870-3D017E431E47}" type="slidenum">
              <a:rPr lang="en-US" smtClean="0"/>
              <a:t>‹#›</a:t>
            </a:fld>
            <a:endParaRPr lang="en-US"/>
          </a:p>
        </p:txBody>
      </p:sp>
    </p:spTree>
    <p:extLst>
      <p:ext uri="{BB962C8B-B14F-4D97-AF65-F5344CB8AC3E}">
        <p14:creationId xmlns:p14="http://schemas.microsoft.com/office/powerpoint/2010/main" val="3521669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Click to add title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r>
              <a:rPr lang="en-US" dirty="0" smtClean="0"/>
              <a:t>Slide </a:t>
            </a:r>
            <a:fld id="{5212C905-FF40-4437-BDDD-7BDE312C732D}" type="slidenum">
              <a:rPr lang="en-US" smtClean="0"/>
              <a:pPr/>
              <a:t>‹#›</a:t>
            </a:fld>
            <a:r>
              <a:rPr lang="en-US" dirty="0" smtClean="0"/>
              <a:t> of </a:t>
            </a:r>
            <a:endParaRPr lang="en-US" dirty="0"/>
          </a:p>
        </p:txBody>
      </p:sp>
    </p:spTree>
    <p:extLst>
      <p:ext uri="{BB962C8B-B14F-4D97-AF65-F5344CB8AC3E}">
        <p14:creationId xmlns:p14="http://schemas.microsoft.com/office/powerpoint/2010/main" val="257329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idx="1" hasCustomPrompt="1"/>
          </p:nvPr>
        </p:nvSpPr>
        <p:spPr/>
        <p:txBody>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r>
              <a:rPr lang="en-US" dirty="0" smtClean="0"/>
              <a:t>Slide </a:t>
            </a:r>
            <a:fld id="{5212C905-FF40-4437-BDDD-7BDE312C732D}" type="slidenum">
              <a:rPr lang="en-US" smtClean="0"/>
              <a:pPr/>
              <a:t>‹#›</a:t>
            </a:fld>
            <a:r>
              <a:rPr lang="en-US" dirty="0" smtClean="0"/>
              <a:t> of 38</a:t>
            </a:r>
            <a:endParaRPr lang="en-US" dirty="0"/>
          </a:p>
        </p:txBody>
      </p:sp>
    </p:spTree>
    <p:extLst>
      <p:ext uri="{BB962C8B-B14F-4D97-AF65-F5344CB8AC3E}">
        <p14:creationId xmlns:p14="http://schemas.microsoft.com/office/powerpoint/2010/main" val="13032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5212C905-FF40-4437-BDDD-7BDE312C732D}" type="slidenum">
              <a:rPr lang="en-US" smtClean="0"/>
              <a:t>‹#›</a:t>
            </a:fld>
            <a:endParaRPr lang="en-US"/>
          </a:p>
        </p:txBody>
      </p:sp>
    </p:spTree>
    <p:extLst>
      <p:ext uri="{BB962C8B-B14F-4D97-AF65-F5344CB8AC3E}">
        <p14:creationId xmlns:p14="http://schemas.microsoft.com/office/powerpoint/2010/main" val="145508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5" name="Slide Number Placeholder 4"/>
          <p:cNvSpPr>
            <a:spLocks noGrp="1"/>
          </p:cNvSpPr>
          <p:nvPr>
            <p:ph type="sldNum" sz="quarter" idx="12"/>
          </p:nvPr>
        </p:nvSpPr>
        <p:spPr/>
        <p:txBody>
          <a:bodyPr/>
          <a:lstStyle/>
          <a:p>
            <a:fld id="{5212C905-FF40-4437-BDDD-7BDE312C732D}" type="slidenum">
              <a:rPr lang="en-US" smtClean="0"/>
              <a:t>‹#›</a:t>
            </a:fld>
            <a:endParaRPr lang="en-US"/>
          </a:p>
        </p:txBody>
      </p:sp>
    </p:spTree>
    <p:extLst>
      <p:ext uri="{BB962C8B-B14F-4D97-AF65-F5344CB8AC3E}">
        <p14:creationId xmlns:p14="http://schemas.microsoft.com/office/powerpoint/2010/main" val="2382800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212C905-FF40-4437-BDDD-7BDE312C732D}" type="slidenum">
              <a:rPr lang="en-US" smtClean="0"/>
              <a:t>‹#›</a:t>
            </a:fld>
            <a:endParaRPr lang="en-US"/>
          </a:p>
        </p:txBody>
      </p:sp>
    </p:spTree>
    <p:extLst>
      <p:ext uri="{BB962C8B-B14F-4D97-AF65-F5344CB8AC3E}">
        <p14:creationId xmlns:p14="http://schemas.microsoft.com/office/powerpoint/2010/main" val="323632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add title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200" b="1">
                <a:solidFill>
                  <a:schemeClr val="tx2"/>
                </a:solidFill>
              </a:defRPr>
            </a:lvl1pPr>
          </a:lstStyle>
          <a:p>
            <a:fld id="{5212C905-FF40-4437-BDDD-7BDE312C732D}" type="slidenum">
              <a:rPr lang="en-US" smtClean="0"/>
              <a:pPr/>
              <a:t>‹#›</a:t>
            </a:fld>
            <a:endParaRPr lang="en-US" dirty="0"/>
          </a:p>
        </p:txBody>
      </p:sp>
    </p:spTree>
    <p:extLst>
      <p:ext uri="{BB962C8B-B14F-4D97-AF65-F5344CB8AC3E}">
        <p14:creationId xmlns:p14="http://schemas.microsoft.com/office/powerpoint/2010/main" val="416463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ctr" defTabSz="914400" rtl="0" eaLnBrk="1" latinLnBrk="0" hangingPunct="1">
        <a:spcBef>
          <a:spcPct val="0"/>
        </a:spcBef>
        <a:buNone/>
        <a:defRPr sz="4400" b="1" i="0" kern="1200" baseline="0">
          <a:solidFill>
            <a:schemeClr val="tx2"/>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baseline="0">
          <a:solidFill>
            <a:schemeClr val="tx2"/>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baseline="0">
          <a:solidFill>
            <a:schemeClr val="tx2"/>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baseline="0">
          <a:solidFill>
            <a:schemeClr val="tx2"/>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2000" kern="1200" baseline="0">
          <a:solidFill>
            <a:schemeClr val="tx2"/>
          </a:solidFill>
          <a:latin typeface="+mn-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2000" kern="120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Aref.N.Dajani@census.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law.cornell.edu/uscode/text/13/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95400"/>
            <a:ext cx="9144000" cy="1470025"/>
          </a:xfrm>
        </p:spPr>
        <p:txBody>
          <a:bodyPr>
            <a:normAutofit fontScale="90000"/>
          </a:bodyPr>
          <a:lstStyle/>
          <a:p>
            <a:r>
              <a:rPr lang="en-US" sz="4000" b="0" dirty="0" smtClean="0">
                <a:latin typeface="Arial Black" panose="020B0A04020102020204" pitchFamily="34" charset="0"/>
              </a:rPr>
              <a:t>Statistical Disclosure Limitation at the U.S. Census Bureau: From Legacy to Innovation</a:t>
            </a:r>
            <a:endParaRPr lang="en-US" sz="4000" b="0" i="1" dirty="0">
              <a:latin typeface="Arial Black" panose="020B0A04020102020204" pitchFamily="34" charset="0"/>
            </a:endParaRPr>
          </a:p>
        </p:txBody>
      </p:sp>
      <p:sp>
        <p:nvSpPr>
          <p:cNvPr id="3" name="Subtitle 2"/>
          <p:cNvSpPr>
            <a:spLocks noGrp="1"/>
          </p:cNvSpPr>
          <p:nvPr>
            <p:ph type="subTitle" idx="1"/>
          </p:nvPr>
        </p:nvSpPr>
        <p:spPr>
          <a:xfrm>
            <a:off x="0" y="3200400"/>
            <a:ext cx="9144000" cy="2514600"/>
          </a:xfrm>
        </p:spPr>
        <p:txBody>
          <a:bodyPr>
            <a:normAutofit fontScale="85000" lnSpcReduction="20000"/>
          </a:bodyPr>
          <a:lstStyle/>
          <a:p>
            <a:r>
              <a:rPr lang="en-US" sz="2800" dirty="0" smtClean="0">
                <a:solidFill>
                  <a:schemeClr val="tx2">
                    <a:lumMod val="60000"/>
                    <a:lumOff val="40000"/>
                  </a:schemeClr>
                </a:solidFill>
                <a:latin typeface="Helvetica" pitchFamily="34" charset="0"/>
              </a:rPr>
              <a:t>Aref N. Dajani, Ph.D., Mathematical Statistician</a:t>
            </a:r>
          </a:p>
          <a:p>
            <a:r>
              <a:rPr lang="en-US" sz="2800" dirty="0" smtClean="0">
                <a:solidFill>
                  <a:schemeClr val="tx2">
                    <a:lumMod val="60000"/>
                    <a:lumOff val="40000"/>
                  </a:schemeClr>
                </a:solidFill>
                <a:latin typeface="Helvetica" pitchFamily="34" charset="0"/>
              </a:rPr>
              <a:t>Center for Disclosure Avoidance Research</a:t>
            </a:r>
          </a:p>
          <a:p>
            <a:r>
              <a:rPr lang="en-US" sz="2800" dirty="0" smtClean="0">
                <a:solidFill>
                  <a:schemeClr val="tx2">
                    <a:lumMod val="60000"/>
                    <a:lumOff val="40000"/>
                  </a:schemeClr>
                </a:solidFill>
                <a:latin typeface="Helvetica" pitchFamily="34" charset="0"/>
              </a:rPr>
              <a:t>U.S. Census Bureau</a:t>
            </a:r>
          </a:p>
          <a:p>
            <a:endParaRPr lang="en-US" sz="2800" dirty="0">
              <a:solidFill>
                <a:schemeClr val="tx2">
                  <a:lumMod val="60000"/>
                  <a:lumOff val="40000"/>
                </a:schemeClr>
              </a:solidFill>
              <a:latin typeface="Helvetica" pitchFamily="34" charset="0"/>
            </a:endParaRPr>
          </a:p>
          <a:p>
            <a:r>
              <a:rPr lang="en-US" sz="2800" dirty="0" smtClean="0">
                <a:solidFill>
                  <a:schemeClr val="tx2">
                    <a:lumMod val="60000"/>
                    <a:lumOff val="40000"/>
                  </a:schemeClr>
                </a:solidFill>
                <a:latin typeface="Helvetica" pitchFamily="34" charset="0"/>
              </a:rPr>
              <a:t>Presented at the DIMACS/Northeast Big Data Hub Workshop on Privacy and Security for Big Data, Rutgers University,</a:t>
            </a:r>
          </a:p>
          <a:p>
            <a:r>
              <a:rPr lang="en-US" sz="2800" dirty="0" smtClean="0">
                <a:solidFill>
                  <a:schemeClr val="tx2">
                    <a:lumMod val="60000"/>
                    <a:lumOff val="40000"/>
                  </a:schemeClr>
                </a:solidFill>
                <a:latin typeface="Helvetica" pitchFamily="34" charset="0"/>
              </a:rPr>
              <a:t>April 24, 2017</a:t>
            </a:r>
            <a:endParaRPr lang="en-US" sz="2800" dirty="0">
              <a:solidFill>
                <a:schemeClr val="tx2">
                  <a:lumMod val="60000"/>
                  <a:lumOff val="40000"/>
                </a:schemeClr>
              </a:solidFill>
              <a:latin typeface="Helvetica" pitchFamily="34" charset="0"/>
            </a:endParaRPr>
          </a:p>
          <a:p>
            <a:endParaRPr lang="en-US" sz="2400" dirty="0"/>
          </a:p>
        </p:txBody>
      </p:sp>
      <p:sp>
        <p:nvSpPr>
          <p:cNvPr id="4" name="Slide Number Placeholder 3"/>
          <p:cNvSpPr>
            <a:spLocks noGrp="1"/>
          </p:cNvSpPr>
          <p:nvPr>
            <p:ph type="sldNum" sz="quarter" idx="12"/>
          </p:nvPr>
        </p:nvSpPr>
        <p:spPr/>
        <p:txBody>
          <a:bodyPr/>
          <a:lstStyle/>
          <a:p>
            <a:r>
              <a:rPr lang="en-US" dirty="0" smtClean="0">
                <a:solidFill>
                  <a:schemeClr val="bg1"/>
                </a:solidFill>
              </a:rPr>
              <a:t>Slide 1 of 38</a:t>
            </a:r>
            <a:endParaRPr lang="en-US" dirty="0">
              <a:solidFill>
                <a:schemeClr val="bg1"/>
              </a:solidFill>
            </a:endParaRPr>
          </a:p>
        </p:txBody>
      </p:sp>
    </p:spTree>
    <p:extLst>
      <p:ext uri="{BB962C8B-B14F-4D97-AF65-F5344CB8AC3E}">
        <p14:creationId xmlns:p14="http://schemas.microsoft.com/office/powerpoint/2010/main" val="64078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Census Bureau and Privacy</a:t>
            </a:r>
            <a:endParaRPr lang="en-US" dirty="0"/>
          </a:p>
        </p:txBody>
      </p:sp>
      <p:sp>
        <p:nvSpPr>
          <p:cNvPr id="3" name="Content Placeholder 2"/>
          <p:cNvSpPr>
            <a:spLocks noGrp="1"/>
          </p:cNvSpPr>
          <p:nvPr>
            <p:ph idx="1"/>
          </p:nvPr>
        </p:nvSpPr>
        <p:spPr>
          <a:xfrm>
            <a:off x="76200" y="1600200"/>
            <a:ext cx="9067800" cy="4525963"/>
          </a:xfrm>
        </p:spPr>
        <p:txBody>
          <a:bodyPr>
            <a:normAutofit/>
          </a:bodyPr>
          <a:lstStyle/>
          <a:p>
            <a:r>
              <a:rPr lang="en-US" dirty="0" smtClean="0"/>
              <a:t>We release reports, tables/</a:t>
            </a:r>
            <a:r>
              <a:rPr lang="en-US" dirty="0" err="1" smtClean="0"/>
              <a:t>infographs</a:t>
            </a:r>
            <a:r>
              <a:rPr lang="en-US" dirty="0" smtClean="0"/>
              <a:t>, and public-use files.</a:t>
            </a:r>
          </a:p>
          <a:p>
            <a:r>
              <a:rPr lang="en-US" dirty="0" smtClean="0"/>
              <a:t>To satisfy the statutory requirements noted in the previous slide, the Census Bureau applies disclosure avoidance procedures to all of its public products</a:t>
            </a:r>
          </a:p>
          <a:p>
            <a:r>
              <a:rPr lang="en-US" dirty="0" smtClean="0"/>
              <a:t>We are currently moving from legacy to innovative new SDL techniques</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10</a:t>
            </a:fld>
            <a:r>
              <a:rPr lang="en-US" dirty="0" smtClean="0"/>
              <a:t> of 38</a:t>
            </a:r>
            <a:endParaRPr lang="en-US" dirty="0"/>
          </a:p>
        </p:txBody>
      </p:sp>
    </p:spTree>
    <p:extLst>
      <p:ext uri="{BB962C8B-B14F-4D97-AF65-F5344CB8AC3E}">
        <p14:creationId xmlns:p14="http://schemas.microsoft.com/office/powerpoint/2010/main" val="1651962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Legacy Methods of SDL at the U.S. Census Bureau</a:t>
            </a:r>
            <a:endParaRPr lang="en-US" dirty="0"/>
          </a:p>
        </p:txBody>
      </p:sp>
      <p:sp>
        <p:nvSpPr>
          <p:cNvPr id="3" name="Content Placeholder 2"/>
          <p:cNvSpPr>
            <a:spLocks noGrp="1"/>
          </p:cNvSpPr>
          <p:nvPr>
            <p:ph idx="1"/>
          </p:nvPr>
        </p:nvSpPr>
        <p:spPr/>
        <p:txBody>
          <a:bodyPr/>
          <a:lstStyle/>
          <a:p>
            <a:r>
              <a:rPr lang="en-US" dirty="0" smtClean="0"/>
              <a:t>Information reduction</a:t>
            </a:r>
          </a:p>
          <a:p>
            <a:r>
              <a:rPr lang="en-US" dirty="0" smtClean="0"/>
              <a:t>Data perturbation</a:t>
            </a:r>
          </a:p>
          <a:p>
            <a:r>
              <a:rPr lang="en-US" dirty="0" smtClean="0"/>
              <a:t>Federal Statistical Research Data Centers (FSRDC)</a:t>
            </a:r>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11</a:t>
            </a:fld>
            <a:r>
              <a:rPr lang="en-US" dirty="0" smtClean="0"/>
              <a:t> of 38</a:t>
            </a:r>
            <a:endParaRPr lang="en-US" dirty="0"/>
          </a:p>
        </p:txBody>
      </p:sp>
    </p:spTree>
    <p:extLst>
      <p:ext uri="{BB962C8B-B14F-4D97-AF65-F5344CB8AC3E}">
        <p14:creationId xmlns:p14="http://schemas.microsoft.com/office/powerpoint/2010/main" val="3900355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smtClean="0"/>
              <a:t>Information Reduction Methods </a:t>
            </a:r>
            <a:br>
              <a:rPr lang="en-US" sz="3600" dirty="0" smtClean="0"/>
            </a:br>
            <a:r>
              <a:rPr lang="en-US" sz="3600" dirty="0" smtClean="0"/>
              <a:t>at the U.S. Census Bureau</a:t>
            </a:r>
            <a:endParaRPr lang="en-US" sz="3600" dirty="0"/>
          </a:p>
        </p:txBody>
      </p:sp>
      <p:sp>
        <p:nvSpPr>
          <p:cNvPr id="3" name="Content Placeholder 2"/>
          <p:cNvSpPr>
            <a:spLocks noGrp="1"/>
          </p:cNvSpPr>
          <p:nvPr>
            <p:ph idx="1"/>
          </p:nvPr>
        </p:nvSpPr>
        <p:spPr/>
        <p:txBody>
          <a:bodyPr/>
          <a:lstStyle/>
          <a:p>
            <a:r>
              <a:rPr lang="en-US" dirty="0" smtClean="0"/>
              <a:t>Top-/bottom-coding</a:t>
            </a:r>
          </a:p>
          <a:p>
            <a:r>
              <a:rPr lang="en-US" dirty="0" smtClean="0"/>
              <a:t>Cell or item suppression</a:t>
            </a:r>
          </a:p>
          <a:p>
            <a:r>
              <a:rPr lang="en-US" dirty="0" smtClean="0"/>
              <a:t>Removing variables from tables or files</a:t>
            </a:r>
          </a:p>
          <a:p>
            <a:r>
              <a:rPr lang="en-US" dirty="0" smtClean="0"/>
              <a:t>Rounding</a:t>
            </a:r>
          </a:p>
          <a:p>
            <a:r>
              <a:rPr lang="en-US" dirty="0" smtClean="0"/>
              <a:t>Sampling</a:t>
            </a:r>
          </a:p>
          <a:p>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12</a:t>
            </a:fld>
            <a:r>
              <a:rPr lang="en-US" dirty="0" smtClean="0"/>
              <a:t> of 38</a:t>
            </a:r>
            <a:endParaRPr lang="en-US" dirty="0"/>
          </a:p>
        </p:txBody>
      </p:sp>
    </p:spTree>
    <p:extLst>
      <p:ext uri="{BB962C8B-B14F-4D97-AF65-F5344CB8AC3E}">
        <p14:creationId xmlns:p14="http://schemas.microsoft.com/office/powerpoint/2010/main" val="2178505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smtClean="0"/>
              <a:t>Data Perturbation Methods </a:t>
            </a:r>
            <a:br>
              <a:rPr lang="en-US" sz="3600" dirty="0" smtClean="0"/>
            </a:br>
            <a:r>
              <a:rPr lang="en-US" sz="3600" dirty="0" smtClean="0"/>
              <a:t>at the U.S. Census Bureau</a:t>
            </a:r>
            <a:endParaRPr lang="en-US" sz="3600" dirty="0"/>
          </a:p>
        </p:txBody>
      </p:sp>
      <p:sp>
        <p:nvSpPr>
          <p:cNvPr id="3" name="Content Placeholder 2"/>
          <p:cNvSpPr>
            <a:spLocks noGrp="1"/>
          </p:cNvSpPr>
          <p:nvPr>
            <p:ph idx="1"/>
          </p:nvPr>
        </p:nvSpPr>
        <p:spPr>
          <a:xfrm>
            <a:off x="218114" y="1295400"/>
            <a:ext cx="8915400" cy="4525963"/>
          </a:xfrm>
        </p:spPr>
        <p:txBody>
          <a:bodyPr>
            <a:normAutofit fontScale="85000" lnSpcReduction="20000"/>
          </a:bodyPr>
          <a:lstStyle/>
          <a:p>
            <a:r>
              <a:rPr lang="en-US" dirty="0" smtClean="0"/>
              <a:t>Swapping</a:t>
            </a:r>
          </a:p>
          <a:p>
            <a:r>
              <a:rPr lang="en-US" dirty="0" smtClean="0"/>
              <a:t>Random noise infusion</a:t>
            </a:r>
          </a:p>
          <a:p>
            <a:r>
              <a:rPr lang="en-US" dirty="0" smtClean="0"/>
              <a:t>Partially and fully synthetic database construction</a:t>
            </a:r>
          </a:p>
          <a:p>
            <a:pPr lvl="1"/>
            <a:r>
              <a:rPr lang="en-US" dirty="0" smtClean="0"/>
              <a:t>Modeled noise infusion</a:t>
            </a:r>
          </a:p>
          <a:p>
            <a:pPr lvl="1"/>
            <a:r>
              <a:rPr lang="en-US" dirty="0" smtClean="0"/>
              <a:t>Survey of Income and Program Participation linked to IRS and SSA data</a:t>
            </a:r>
          </a:p>
          <a:p>
            <a:pPr lvl="2"/>
            <a:r>
              <a:rPr lang="en-US" dirty="0" smtClean="0"/>
              <a:t>Offers validation server; results from runs on the confidential data are subjected to traditional SDL</a:t>
            </a:r>
          </a:p>
          <a:p>
            <a:pPr lvl="1"/>
            <a:r>
              <a:rPr lang="en-US" dirty="0" smtClean="0"/>
              <a:t>Synthetic Longitudinal Business Database</a:t>
            </a:r>
          </a:p>
          <a:p>
            <a:pPr lvl="2"/>
            <a:r>
              <a:rPr lang="en-US" dirty="0" smtClean="0"/>
              <a:t>Also offers validation server; results from runs on the confidential data are subjected to traditional SDL</a:t>
            </a:r>
          </a:p>
          <a:p>
            <a:r>
              <a:rPr lang="en-US" dirty="0" smtClean="0"/>
              <a:t>Validation servers can only be accessed by internal Census staff, not external researchers</a:t>
            </a:r>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13</a:t>
            </a:fld>
            <a:r>
              <a:rPr lang="en-US" dirty="0" smtClean="0"/>
              <a:t> of 38 </a:t>
            </a:r>
            <a:endParaRPr lang="en-US" dirty="0"/>
          </a:p>
        </p:txBody>
      </p:sp>
    </p:spTree>
    <p:extLst>
      <p:ext uri="{BB962C8B-B14F-4D97-AF65-F5344CB8AC3E}">
        <p14:creationId xmlns:p14="http://schemas.microsoft.com/office/powerpoint/2010/main" val="3687156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FSRDC Overview</a:t>
            </a:r>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14</a:t>
            </a:fld>
            <a:r>
              <a:rPr lang="en-US" dirty="0" smtClean="0"/>
              <a:t> of 38</a:t>
            </a:r>
            <a:endParaRPr lang="en-US" dirty="0"/>
          </a:p>
        </p:txBody>
      </p:sp>
      <p:sp>
        <p:nvSpPr>
          <p:cNvPr id="6" name="Content Placeholder 5"/>
          <p:cNvSpPr txBox="1">
            <a:spLocks/>
          </p:cNvSpPr>
          <p:nvPr/>
        </p:nvSpPr>
        <p:spPr>
          <a:xfrm>
            <a:off x="638262" y="1417638"/>
            <a:ext cx="8048538" cy="4525963"/>
          </a:xfrm>
          <a:prstGeom prst="rect">
            <a:avLst/>
          </a:prstGeom>
        </p:spPr>
        <p:txBody>
          <a:bodyPr>
            <a:normAutofit lnSpcReduction="10000"/>
          </a:bodyPr>
          <a:lstStyle>
            <a:lvl1pPr marL="342900" indent="-342900" algn="l" defTabSz="914400" rtl="0" eaLnBrk="1" latinLnBrk="0" hangingPunct="1">
              <a:spcBef>
                <a:spcPct val="20000"/>
              </a:spcBef>
              <a:buFont typeface="Wingdings" panose="05000000000000000000" pitchFamily="2" charset="2"/>
              <a:buChar char="§"/>
              <a:defRPr sz="3200" kern="1200" baseline="0">
                <a:solidFill>
                  <a:schemeClr val="tx2"/>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baseline="0">
                <a:solidFill>
                  <a:schemeClr val="tx2"/>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baseline="0">
                <a:solidFill>
                  <a:schemeClr val="tx2"/>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2000" kern="1200" baseline="0">
                <a:solidFill>
                  <a:schemeClr val="tx2"/>
                </a:solidFill>
                <a:latin typeface="+mn-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2000" kern="120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Partnerships between federal statistical agencies and research institutions</a:t>
            </a:r>
          </a:p>
          <a:p>
            <a:r>
              <a:rPr lang="en-US" dirty="0" smtClean="0"/>
              <a:t>Access to restricted-use microdata for statistical purposes</a:t>
            </a:r>
          </a:p>
          <a:p>
            <a:r>
              <a:rPr lang="en-US" dirty="0" smtClean="0"/>
              <a:t>24 locations and counting (25</a:t>
            </a:r>
            <a:r>
              <a:rPr lang="en-US" baseline="30000" dirty="0" smtClean="0"/>
              <a:t>th</a:t>
            </a:r>
            <a:r>
              <a:rPr lang="en-US" dirty="0" smtClean="0"/>
              <a:t>, at Georgetown, opens tomorrow)</a:t>
            </a:r>
          </a:p>
          <a:p>
            <a:r>
              <a:rPr lang="en-US" dirty="0" smtClean="0"/>
              <a:t>Research proposals and output</a:t>
            </a:r>
            <a:r>
              <a:rPr lang="en-US" dirty="0"/>
              <a:t> </a:t>
            </a:r>
            <a:r>
              <a:rPr lang="en-US" dirty="0" smtClean="0"/>
              <a:t>are reviewed for conformance to disclosure avoidance standards.</a:t>
            </a:r>
            <a:endParaRPr lang="en-US" dirty="0"/>
          </a:p>
        </p:txBody>
      </p:sp>
    </p:spTree>
    <p:extLst>
      <p:ext uri="{BB962C8B-B14F-4D97-AF65-F5344CB8AC3E}">
        <p14:creationId xmlns:p14="http://schemas.microsoft.com/office/powerpoint/2010/main" val="3095914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rmAutofit fontScale="90000"/>
          </a:bodyPr>
          <a:lstStyle/>
          <a:p>
            <a:r>
              <a:rPr lang="en-US" dirty="0"/>
              <a:t>Options for Research on Confidential </a:t>
            </a:r>
            <a:r>
              <a:rPr lang="en-US" dirty="0" smtClean="0"/>
              <a:t>Data </a:t>
            </a:r>
            <a:r>
              <a:rPr lang="en-US" dirty="0"/>
              <a:t>– Remote Stats</a:t>
            </a:r>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15</a:t>
            </a:fld>
            <a:r>
              <a:rPr lang="en-US" dirty="0" smtClean="0"/>
              <a:t> of 38</a:t>
            </a:r>
            <a:endParaRPr lang="en-US" dirty="0"/>
          </a:p>
        </p:txBody>
      </p:sp>
      <p:pic>
        <p:nvPicPr>
          <p:cNvPr id="5" name="Content Placeholder 6"/>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2669" r="12703"/>
          <a:stretch/>
        </p:blipFill>
        <p:spPr>
          <a:xfrm>
            <a:off x="5765785" y="1864505"/>
            <a:ext cx="2957458" cy="1092793"/>
          </a:xfrm>
        </p:spPr>
      </p:pic>
      <p:sp>
        <p:nvSpPr>
          <p:cNvPr id="6" name="TextBox 5"/>
          <p:cNvSpPr txBox="1"/>
          <p:nvPr/>
        </p:nvSpPr>
        <p:spPr>
          <a:xfrm>
            <a:off x="5765785" y="3207659"/>
            <a:ext cx="2940893" cy="646331"/>
          </a:xfrm>
          <a:prstGeom prst="rect">
            <a:avLst/>
          </a:prstGeom>
          <a:noFill/>
        </p:spPr>
        <p:txBody>
          <a:bodyPr wrap="square" rtlCol="0">
            <a:spAutoFit/>
          </a:bodyPr>
          <a:lstStyle/>
          <a:p>
            <a:pPr algn="ctr"/>
            <a:r>
              <a:rPr lang="en-US" b="1" dirty="0" smtClean="0"/>
              <a:t>Organization with confidential data</a:t>
            </a:r>
            <a:endParaRPr lang="en-US" b="1"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12954"/>
          <a:stretch/>
        </p:blipFill>
        <p:spPr>
          <a:xfrm>
            <a:off x="888985" y="1524001"/>
            <a:ext cx="1600200" cy="1371202"/>
          </a:xfrm>
          <a:prstGeom prst="rect">
            <a:avLst/>
          </a:prstGeom>
        </p:spPr>
      </p:pic>
      <p:sp>
        <p:nvSpPr>
          <p:cNvPr id="8" name="TextBox 7"/>
          <p:cNvSpPr txBox="1"/>
          <p:nvPr/>
        </p:nvSpPr>
        <p:spPr>
          <a:xfrm>
            <a:off x="355585" y="3133511"/>
            <a:ext cx="2438400" cy="646331"/>
          </a:xfrm>
          <a:prstGeom prst="rect">
            <a:avLst/>
          </a:prstGeom>
          <a:noFill/>
        </p:spPr>
        <p:txBody>
          <a:bodyPr wrap="square" rtlCol="0">
            <a:spAutoFit/>
          </a:bodyPr>
          <a:lstStyle/>
          <a:p>
            <a:pPr algn="ctr"/>
            <a:r>
              <a:rPr lang="en-US" b="1" dirty="0" smtClean="0"/>
              <a:t>Researchers who want access to the data</a:t>
            </a:r>
            <a:endParaRPr lang="en-US" b="1" dirty="0"/>
          </a:p>
        </p:txBody>
      </p:sp>
      <p:sp>
        <p:nvSpPr>
          <p:cNvPr id="9" name="TextBox 8"/>
          <p:cNvSpPr txBox="1"/>
          <p:nvPr/>
        </p:nvSpPr>
        <p:spPr>
          <a:xfrm>
            <a:off x="450574" y="3975801"/>
            <a:ext cx="8458199" cy="2031325"/>
          </a:xfrm>
          <a:prstGeom prst="rect">
            <a:avLst/>
          </a:prstGeom>
          <a:noFill/>
        </p:spPr>
        <p:txBody>
          <a:bodyPr wrap="square" rtlCol="0">
            <a:spAutoFit/>
          </a:bodyPr>
          <a:lstStyle/>
          <a:p>
            <a:pPr marL="342900" indent="-342900">
              <a:buAutoNum type="arabicPeriod"/>
            </a:pPr>
            <a:r>
              <a:rPr lang="en-US" dirty="0" smtClean="0"/>
              <a:t>Researcher goes to organization, conducts research, results are processed with traditional </a:t>
            </a:r>
            <a:r>
              <a:rPr lang="en-US" i="1" dirty="0" smtClean="0"/>
              <a:t>disclosure avoidance methods </a:t>
            </a:r>
            <a:r>
              <a:rPr lang="en-US" dirty="0" smtClean="0"/>
              <a:t>and returned.</a:t>
            </a:r>
          </a:p>
          <a:p>
            <a:endParaRPr lang="en-US" dirty="0"/>
          </a:p>
          <a:p>
            <a:r>
              <a:rPr lang="en-US" dirty="0" smtClean="0"/>
              <a:t>Advantage: Statistics are run on the confidential data. Some disclosure limitations (e.g., swapping) are not removed, even when the confidential data are used</a:t>
            </a:r>
          </a:p>
          <a:p>
            <a:endParaRPr lang="en-US" dirty="0"/>
          </a:p>
          <a:p>
            <a:r>
              <a:rPr lang="en-US" dirty="0" smtClean="0"/>
              <a:t>Disadvantage: Slow; expensive; privileged researchers. </a:t>
            </a:r>
          </a:p>
        </p:txBody>
      </p:sp>
      <p:cxnSp>
        <p:nvCxnSpPr>
          <p:cNvPr id="10" name="Straight Arrow Connector 9"/>
          <p:cNvCxnSpPr/>
          <p:nvPr/>
        </p:nvCxnSpPr>
        <p:spPr>
          <a:xfrm>
            <a:off x="2590800" y="1621592"/>
            <a:ext cx="2895600" cy="283408"/>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Straight Arrow Connector 10"/>
          <p:cNvCxnSpPr/>
          <p:nvPr/>
        </p:nvCxnSpPr>
        <p:spPr>
          <a:xfrm flipH="1">
            <a:off x="2667000" y="2590800"/>
            <a:ext cx="2819400" cy="38100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9255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Options for Research on Confidential Data - Microdata</a:t>
            </a:r>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16</a:t>
            </a:fld>
            <a:r>
              <a:rPr lang="en-US" dirty="0" smtClean="0"/>
              <a:t> of 38</a:t>
            </a:r>
            <a:endParaRPr lang="en-US" dirty="0"/>
          </a:p>
        </p:txBody>
      </p:sp>
      <p:pic>
        <p:nvPicPr>
          <p:cNvPr id="5" name="Content Placeholder 6"/>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2669" r="12703"/>
          <a:stretch/>
        </p:blipFill>
        <p:spPr>
          <a:xfrm>
            <a:off x="5791200" y="1831914"/>
            <a:ext cx="2957458" cy="1291407"/>
          </a:xfrm>
        </p:spPr>
      </p:pic>
      <p:sp>
        <p:nvSpPr>
          <p:cNvPr id="6" name="TextBox 5"/>
          <p:cNvSpPr txBox="1"/>
          <p:nvPr/>
        </p:nvSpPr>
        <p:spPr>
          <a:xfrm>
            <a:off x="5791200" y="3417981"/>
            <a:ext cx="2940893" cy="646331"/>
          </a:xfrm>
          <a:prstGeom prst="rect">
            <a:avLst/>
          </a:prstGeom>
          <a:noFill/>
        </p:spPr>
        <p:txBody>
          <a:bodyPr wrap="square" rtlCol="0">
            <a:spAutoFit/>
          </a:bodyPr>
          <a:lstStyle/>
          <a:p>
            <a:pPr algn="ctr"/>
            <a:r>
              <a:rPr lang="en-US" b="1" dirty="0" smtClean="0"/>
              <a:t>Organization with confidential data</a:t>
            </a:r>
            <a:endParaRPr lang="en-US" b="1" dirty="0"/>
          </a:p>
        </p:txBody>
      </p:sp>
      <p:sp>
        <p:nvSpPr>
          <p:cNvPr id="7" name="TextBox 6"/>
          <p:cNvSpPr txBox="1"/>
          <p:nvPr/>
        </p:nvSpPr>
        <p:spPr>
          <a:xfrm>
            <a:off x="381000" y="3343833"/>
            <a:ext cx="2438400" cy="646331"/>
          </a:xfrm>
          <a:prstGeom prst="rect">
            <a:avLst/>
          </a:prstGeom>
          <a:noFill/>
        </p:spPr>
        <p:txBody>
          <a:bodyPr wrap="square" rtlCol="0">
            <a:spAutoFit/>
          </a:bodyPr>
          <a:lstStyle/>
          <a:p>
            <a:pPr algn="ctr"/>
            <a:r>
              <a:rPr lang="en-US" b="1" dirty="0" smtClean="0"/>
              <a:t>Researchers who want access to the data</a:t>
            </a:r>
            <a:endParaRPr lang="en-US" b="1" dirty="0"/>
          </a:p>
        </p:txBody>
      </p:sp>
      <p:sp>
        <p:nvSpPr>
          <p:cNvPr id="8" name="TextBox 7"/>
          <p:cNvSpPr txBox="1"/>
          <p:nvPr/>
        </p:nvSpPr>
        <p:spPr>
          <a:xfrm>
            <a:off x="475989" y="4186123"/>
            <a:ext cx="8458199" cy="2031325"/>
          </a:xfrm>
          <a:prstGeom prst="rect">
            <a:avLst/>
          </a:prstGeom>
          <a:noFill/>
        </p:spPr>
        <p:txBody>
          <a:bodyPr wrap="square" rtlCol="0">
            <a:spAutoFit/>
          </a:bodyPr>
          <a:lstStyle/>
          <a:p>
            <a:pPr marL="342900" indent="-342900">
              <a:buAutoNum type="arabicPeriod"/>
            </a:pPr>
            <a:r>
              <a:rPr lang="en-US" dirty="0" smtClean="0"/>
              <a:t>Organization publishes de-identified microdata. </a:t>
            </a:r>
            <a:endParaRPr lang="en-US" dirty="0"/>
          </a:p>
          <a:p>
            <a:r>
              <a:rPr lang="en-US" dirty="0" smtClean="0"/>
              <a:t>Advantage: Researchers can use data at their own offices. </a:t>
            </a:r>
            <a:br>
              <a:rPr lang="en-US" dirty="0" smtClean="0"/>
            </a:br>
            <a:r>
              <a:rPr lang="en-US" dirty="0" smtClean="0"/>
              <a:t>                     Results do not receive further disclosure limitation.</a:t>
            </a:r>
          </a:p>
          <a:p>
            <a:endParaRPr lang="en-US" dirty="0"/>
          </a:p>
          <a:p>
            <a:r>
              <a:rPr lang="en-US" dirty="0" smtClean="0"/>
              <a:t>Disadvantage: Inferences cannot (usually) be corrected to account for the disclosure</a:t>
            </a:r>
            <a:br>
              <a:rPr lang="en-US" dirty="0" smtClean="0"/>
            </a:br>
            <a:r>
              <a:rPr lang="en-US" dirty="0" smtClean="0"/>
              <a:t>                          limitation methods. (See Abowd and Schmutte, BPEA 2015)</a:t>
            </a:r>
          </a:p>
          <a:p>
            <a:r>
              <a:rPr lang="en-US" dirty="0"/>
              <a:t> </a:t>
            </a:r>
            <a:r>
              <a:rPr lang="en-US" dirty="0" smtClean="0"/>
              <a:t>                         De-identified data may still leak sensitive information!</a:t>
            </a: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12954"/>
          <a:stretch/>
        </p:blipFill>
        <p:spPr>
          <a:xfrm>
            <a:off x="914400" y="1429522"/>
            <a:ext cx="1600200" cy="1620417"/>
          </a:xfrm>
          <a:prstGeom prst="rect">
            <a:avLst/>
          </a:prstGeom>
        </p:spPr>
      </p:pic>
      <p:cxnSp>
        <p:nvCxnSpPr>
          <p:cNvPr id="10" name="Straight Arrow Connector 9"/>
          <p:cNvCxnSpPr/>
          <p:nvPr/>
        </p:nvCxnSpPr>
        <p:spPr>
          <a:xfrm flipH="1">
            <a:off x="2763078" y="1832199"/>
            <a:ext cx="2819400" cy="38100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876613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Ongoing Improvements in Legacy Methods</a:t>
            </a:r>
            <a:endParaRPr lang="en-US" dirty="0"/>
          </a:p>
        </p:txBody>
      </p:sp>
      <p:sp>
        <p:nvSpPr>
          <p:cNvPr id="3" name="Content Placeholder 2"/>
          <p:cNvSpPr>
            <a:spLocks noGrp="1"/>
          </p:cNvSpPr>
          <p:nvPr>
            <p:ph idx="1"/>
          </p:nvPr>
        </p:nvSpPr>
        <p:spPr/>
        <p:txBody>
          <a:bodyPr>
            <a:normAutofit/>
          </a:bodyPr>
          <a:lstStyle/>
          <a:p>
            <a:r>
              <a:rPr lang="en-US" dirty="0" smtClean="0"/>
              <a:t>Cell suppression for economic censuses and surveys</a:t>
            </a:r>
          </a:p>
          <a:p>
            <a:r>
              <a:rPr lang="en-US" dirty="0" smtClean="0"/>
              <a:t>Expanded fully and partially synthetic database construction</a:t>
            </a:r>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17</a:t>
            </a:fld>
            <a:r>
              <a:rPr lang="en-US" dirty="0" smtClean="0"/>
              <a:t> of 38</a:t>
            </a:r>
            <a:endParaRPr lang="en-US" dirty="0"/>
          </a:p>
        </p:txBody>
      </p:sp>
    </p:spTree>
    <p:extLst>
      <p:ext uri="{BB962C8B-B14F-4D97-AF65-F5344CB8AC3E}">
        <p14:creationId xmlns:p14="http://schemas.microsoft.com/office/powerpoint/2010/main" val="3200486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Innovation in </a:t>
            </a:r>
            <a:r>
              <a:rPr lang="en-US" dirty="0"/>
              <a:t>SDL at the U.S. Census </a:t>
            </a:r>
            <a:r>
              <a:rPr lang="en-US" dirty="0" smtClean="0"/>
              <a:t>Bureau (Slide 1 of 2)</a:t>
            </a:r>
            <a:endParaRPr lang="en-US" dirty="0"/>
          </a:p>
        </p:txBody>
      </p:sp>
      <p:sp>
        <p:nvSpPr>
          <p:cNvPr id="3" name="Content Placeholder 2"/>
          <p:cNvSpPr>
            <a:spLocks noGrp="1"/>
          </p:cNvSpPr>
          <p:nvPr>
            <p:ph idx="1"/>
          </p:nvPr>
        </p:nvSpPr>
        <p:spPr>
          <a:xfrm>
            <a:off x="304800" y="1600200"/>
            <a:ext cx="8610600" cy="4525963"/>
          </a:xfrm>
        </p:spPr>
        <p:txBody>
          <a:bodyPr>
            <a:normAutofit fontScale="92500" lnSpcReduction="10000"/>
          </a:bodyPr>
          <a:lstStyle/>
          <a:p>
            <a:r>
              <a:rPr lang="en-US" dirty="0" smtClean="0"/>
              <a:t>Formal Privacy and Differential Privacy (DP)</a:t>
            </a:r>
          </a:p>
          <a:p>
            <a:pPr lvl="1"/>
            <a:r>
              <a:rPr lang="en-US" dirty="0" smtClean="0"/>
              <a:t>Randomized response, a survey technique invented in the 1960s, was the first DP mechanism implemented by any statistical agency, although that was not a conscious decision, and the technique is difficult to adapt to modern survey collection methods</a:t>
            </a:r>
          </a:p>
          <a:p>
            <a:pPr lvl="1"/>
            <a:r>
              <a:rPr lang="en-US" dirty="0" smtClean="0"/>
              <a:t>First production application of a formally private disclosure limitation system by any organization was the Census Bureau’s, </a:t>
            </a:r>
            <a:r>
              <a:rPr lang="en-US" dirty="0" err="1" smtClean="0"/>
              <a:t>OnTheMap</a:t>
            </a:r>
            <a:r>
              <a:rPr lang="en-US" dirty="0" smtClean="0"/>
              <a:t>, (residential side only),  a geographic query response system for studying residence and workplace patterns</a:t>
            </a:r>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18</a:t>
            </a:fld>
            <a:r>
              <a:rPr lang="en-US" dirty="0" smtClean="0"/>
              <a:t> of 38 </a:t>
            </a:r>
            <a:endParaRPr lang="en-US" dirty="0"/>
          </a:p>
        </p:txBody>
      </p:sp>
    </p:spTree>
    <p:extLst>
      <p:ext uri="{BB962C8B-B14F-4D97-AF65-F5344CB8AC3E}">
        <p14:creationId xmlns:p14="http://schemas.microsoft.com/office/powerpoint/2010/main" val="1811253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807"/>
            <a:ext cx="8229600" cy="1143000"/>
          </a:xfrm>
        </p:spPr>
        <p:txBody>
          <a:bodyPr>
            <a:normAutofit fontScale="90000"/>
          </a:bodyPr>
          <a:lstStyle/>
          <a:p>
            <a:r>
              <a:rPr lang="en-US" dirty="0"/>
              <a:t>Innovation in SDL at the U.S. Census Bureau (Slide </a:t>
            </a:r>
            <a:r>
              <a:rPr lang="en-US" dirty="0" smtClean="0"/>
              <a:t>2 </a:t>
            </a:r>
            <a:r>
              <a:rPr lang="en-US" dirty="0"/>
              <a:t>of </a:t>
            </a:r>
            <a:r>
              <a:rPr lang="en-US" dirty="0" smtClean="0"/>
              <a:t>2)</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52400" y="1600597"/>
                <a:ext cx="8839200" cy="4525963"/>
              </a:xfrm>
            </p:spPr>
            <p:txBody>
              <a:bodyPr>
                <a:normAutofit fontScale="92500"/>
              </a:bodyPr>
              <a:lstStyle/>
              <a:p>
                <a:r>
                  <a:rPr lang="en-US" dirty="0" smtClean="0"/>
                  <a:t>Differential </a:t>
                </a:r>
                <a:r>
                  <a:rPr lang="en-US" dirty="0" smtClean="0"/>
                  <a:t>Privacy</a:t>
                </a:r>
                <a:endParaRPr lang="en-US" dirty="0"/>
              </a:p>
              <a:p>
                <a:pPr lvl="1"/>
                <a:r>
                  <a:rPr lang="en-US" dirty="0" smtClean="0"/>
                  <a:t>Ensures </a:t>
                </a:r>
                <a:r>
                  <a:rPr lang="en-US" dirty="0"/>
                  <a:t>that the addition or removal of a single row in a</a:t>
                </a:r>
                <a:r>
                  <a:rPr lang="en-US" dirty="0" smtClean="0"/>
                  <a:t> </a:t>
                </a:r>
                <a:r>
                  <a:rPr lang="en-US" dirty="0"/>
                  <a:t>database has a bounded </a:t>
                </a:r>
                <a:r>
                  <a:rPr lang="en-US" dirty="0" smtClean="0"/>
                  <a:t>impact, </a:t>
                </a:r>
                <a14:m>
                  <m:oMath xmlns:m="http://schemas.openxmlformats.org/officeDocument/2006/math">
                    <m:sSup>
                      <m:sSupPr>
                        <m:ctrlPr>
                          <a:rPr lang="en-US" b="1" i="1" smtClean="0">
                            <a:solidFill>
                              <a:srgbClr val="FF0000"/>
                            </a:solidFill>
                            <a:latin typeface="Cambria Math" panose="02040503050406030204" pitchFamily="18" charset="0"/>
                          </a:rPr>
                        </m:ctrlPr>
                      </m:sSupPr>
                      <m:e>
                        <m:r>
                          <a:rPr lang="en-US" b="1" i="1">
                            <a:solidFill>
                              <a:srgbClr val="FF0000"/>
                            </a:solidFill>
                            <a:latin typeface="Cambria Math" panose="02040503050406030204" pitchFamily="18" charset="0"/>
                          </a:rPr>
                          <m:t>𝒆</m:t>
                        </m:r>
                      </m:e>
                      <m:sup>
                        <m:r>
                          <a:rPr lang="en-US" b="1" i="1">
                            <a:solidFill>
                              <a:srgbClr val="FF0000"/>
                            </a:solidFill>
                            <a:latin typeface="Cambria Math" panose="02040503050406030204" pitchFamily="18" charset="0"/>
                          </a:rPr>
                          <m:t>𝜺</m:t>
                        </m:r>
                      </m:sup>
                    </m:sSup>
                  </m:oMath>
                </a14:m>
                <a:r>
                  <a:rPr lang="en-US" dirty="0" smtClean="0"/>
                  <a:t> </a:t>
                </a:r>
                <a:r>
                  <a:rPr lang="en-US" dirty="0"/>
                  <a:t>,</a:t>
                </a:r>
                <a:r>
                  <a:rPr lang="en-US" dirty="0" smtClean="0"/>
                  <a:t>  on </a:t>
                </a:r>
                <a:r>
                  <a:rPr lang="en-US" dirty="0"/>
                  <a:t>the probability distribution of </a:t>
                </a:r>
                <a:r>
                  <a:rPr lang="en-US" dirty="0" smtClean="0"/>
                  <a:t>outputs</a:t>
                </a:r>
              </a:p>
              <a:p>
                <a:pPr lvl="1"/>
                <a:endParaRPr lang="en-US" sz="1000" dirty="0" smtClean="0"/>
              </a:p>
              <a:p>
                <a:pPr marL="457200" lvl="1" indent="0">
                  <a:buNone/>
                </a:pPr>
                <a14:m>
                  <m:oMath xmlns:m="http://schemas.openxmlformats.org/officeDocument/2006/math">
                    <m:func>
                      <m:funcPr>
                        <m:ctrlPr>
                          <a:rPr lang="en-US" b="1" i="1" smtClean="0">
                            <a:latin typeface="Cambria Math" panose="02040503050406030204" pitchFamily="18" charset="0"/>
                          </a:rPr>
                        </m:ctrlPr>
                      </m:funcPr>
                      <m:fName>
                        <m:r>
                          <a:rPr lang="en-US" b="1" i="0" smtClean="0">
                            <a:latin typeface="Cambria Math" panose="02040503050406030204" pitchFamily="18" charset="0"/>
                          </a:rPr>
                          <m:t>𝐏𝐫</m:t>
                        </m:r>
                      </m:fName>
                      <m:e>
                        <m:d>
                          <m:dPr>
                            <m:begChr m:val="["/>
                            <m:endChr m:val="]"/>
                            <m:ctrlPr>
                              <a:rPr lang="en-US" b="1" i="1" smtClean="0">
                                <a:latin typeface="Cambria Math" panose="02040503050406030204" pitchFamily="18" charset="0"/>
                              </a:rPr>
                            </m:ctrlPr>
                          </m:dPr>
                          <m:e>
                            <m:r>
                              <a:rPr lang="en-US" b="1" i="1" smtClean="0">
                                <a:latin typeface="Cambria Math" panose="02040503050406030204" pitchFamily="18" charset="0"/>
                              </a:rPr>
                              <m:t>𝑨</m:t>
                            </m:r>
                            <m:d>
                              <m:dPr>
                                <m:ctrlPr>
                                  <a:rPr lang="en-US" b="1"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𝑫</m:t>
                                    </m:r>
                                  </m:e>
                                  <m:sub>
                                    <m:r>
                                      <a:rPr lang="en-US" b="1" i="1" smtClean="0">
                                        <a:latin typeface="Cambria Math" panose="02040503050406030204" pitchFamily="18" charset="0"/>
                                      </a:rPr>
                                      <m:t>𝟏</m:t>
                                    </m:r>
                                  </m:sub>
                                </m:sSub>
                              </m:e>
                            </m:d>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𝑺</m:t>
                            </m:r>
                          </m:e>
                        </m:d>
                      </m:e>
                    </m:func>
                    <m:r>
                      <a:rPr lang="en-US" b="1" i="1" smtClean="0">
                        <a:latin typeface="Cambria Math" panose="02040503050406030204" pitchFamily="18" charset="0"/>
                        <a:ea typeface="Cambria Math" panose="02040503050406030204" pitchFamily="18" charset="0"/>
                      </a:rPr>
                      <m:t>≤</m:t>
                    </m:r>
                    <m:sSup>
                      <m:sSupPr>
                        <m:ctrlPr>
                          <a:rPr lang="en-US" b="1" i="1" smtClean="0">
                            <a:solidFill>
                              <a:srgbClr val="FF0000"/>
                            </a:solidFill>
                            <a:latin typeface="Cambria Math" panose="02040503050406030204" pitchFamily="18" charset="0"/>
                            <a:ea typeface="Cambria Math" panose="02040503050406030204" pitchFamily="18" charset="0"/>
                          </a:rPr>
                        </m:ctrlPr>
                      </m:sSupPr>
                      <m:e>
                        <m:r>
                          <a:rPr lang="en-US" b="1" i="1" smtClean="0">
                            <a:solidFill>
                              <a:srgbClr val="FF0000"/>
                            </a:solidFill>
                            <a:latin typeface="Cambria Math" panose="02040503050406030204" pitchFamily="18" charset="0"/>
                            <a:ea typeface="Cambria Math" panose="02040503050406030204" pitchFamily="18" charset="0"/>
                          </a:rPr>
                          <m:t>𝒆</m:t>
                        </m:r>
                      </m:e>
                      <m:sup>
                        <m:r>
                          <a:rPr lang="en-US" b="1" i="1" smtClean="0">
                            <a:solidFill>
                              <a:srgbClr val="FF0000"/>
                            </a:solidFill>
                            <a:latin typeface="Cambria Math" panose="02040503050406030204" pitchFamily="18" charset="0"/>
                            <a:ea typeface="Cambria Math" panose="02040503050406030204" pitchFamily="18" charset="0"/>
                          </a:rPr>
                          <m:t>𝜺</m:t>
                        </m:r>
                      </m:sup>
                    </m:sSup>
                    <m:func>
                      <m:funcPr>
                        <m:ctrlPr>
                          <a:rPr lang="en-US" b="1" i="1">
                            <a:latin typeface="Cambria Math" panose="02040503050406030204" pitchFamily="18" charset="0"/>
                          </a:rPr>
                        </m:ctrlPr>
                      </m:funcPr>
                      <m:fName>
                        <m:r>
                          <a:rPr lang="en-US" b="1" i="1">
                            <a:latin typeface="Cambria Math" panose="02040503050406030204" pitchFamily="18" charset="0"/>
                          </a:rPr>
                          <m:t>𝑷𝒓</m:t>
                        </m:r>
                      </m:fName>
                      <m:e>
                        <m:d>
                          <m:dPr>
                            <m:begChr m:val="["/>
                            <m:endChr m:val="]"/>
                            <m:ctrlPr>
                              <a:rPr lang="en-US" b="1" i="1">
                                <a:latin typeface="Cambria Math" panose="02040503050406030204" pitchFamily="18" charset="0"/>
                              </a:rPr>
                            </m:ctrlPr>
                          </m:dPr>
                          <m:e>
                            <m:r>
                              <a:rPr lang="en-US" b="1" i="1">
                                <a:latin typeface="Cambria Math" panose="02040503050406030204" pitchFamily="18" charset="0"/>
                              </a:rPr>
                              <m:t>𝑨</m:t>
                            </m:r>
                            <m:d>
                              <m:dPr>
                                <m:ctrlPr>
                                  <a:rPr lang="en-US" b="1" i="1">
                                    <a:latin typeface="Cambria Math" panose="02040503050406030204" pitchFamily="18" charset="0"/>
                                  </a:rPr>
                                </m:ctrlPr>
                              </m:dPr>
                              <m:e>
                                <m:sSub>
                                  <m:sSubPr>
                                    <m:ctrlPr>
                                      <a:rPr lang="en-US" b="1" i="1">
                                        <a:latin typeface="Cambria Math" panose="02040503050406030204" pitchFamily="18" charset="0"/>
                                      </a:rPr>
                                    </m:ctrlPr>
                                  </m:sSubPr>
                                  <m:e>
                                    <m:r>
                                      <a:rPr lang="en-US" b="1" i="1">
                                        <a:latin typeface="Cambria Math" panose="02040503050406030204" pitchFamily="18" charset="0"/>
                                      </a:rPr>
                                      <m:t>𝑫</m:t>
                                    </m:r>
                                  </m:e>
                                  <m:sub>
                                    <m:r>
                                      <a:rPr lang="en-US" b="1" i="1" smtClean="0">
                                        <a:latin typeface="Cambria Math" panose="02040503050406030204" pitchFamily="18" charset="0"/>
                                      </a:rPr>
                                      <m:t>𝟐</m:t>
                                    </m:r>
                                  </m:sub>
                                </m:sSub>
                              </m:e>
                            </m:d>
                            <m:r>
                              <a:rPr lang="en-US" b="1" i="1">
                                <a:latin typeface="Cambria Math" panose="02040503050406030204" pitchFamily="18" charset="0"/>
                                <a:ea typeface="Cambria Math" panose="02040503050406030204" pitchFamily="18" charset="0"/>
                              </a:rPr>
                              <m:t>∈</m:t>
                            </m:r>
                            <m:r>
                              <a:rPr lang="en-US" b="1" i="1">
                                <a:latin typeface="Cambria Math" panose="02040503050406030204" pitchFamily="18" charset="0"/>
                                <a:ea typeface="Cambria Math" panose="02040503050406030204" pitchFamily="18" charset="0"/>
                              </a:rPr>
                              <m:t>𝑺</m:t>
                            </m:r>
                          </m:e>
                        </m:d>
                      </m:e>
                    </m:func>
                  </m:oMath>
                </a14:m>
                <a:r>
                  <a:rPr lang="en-US" b="1" dirty="0" smtClean="0">
                    <a:ea typeface="Cambria Math" panose="02040503050406030204" pitchFamily="18" charset="0"/>
                  </a:rPr>
                  <a:t> </a:t>
                </a:r>
                <a14:m>
                  <m:oMath xmlns:m="http://schemas.openxmlformats.org/officeDocument/2006/math">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𝑺</m:t>
                    </m:r>
                    <m:r>
                      <a:rPr lang="en-US" b="1" i="1" smtClean="0">
                        <a:latin typeface="Cambria Math" panose="02040503050406030204" pitchFamily="18" charset="0"/>
                        <a:ea typeface="Cambria Math" panose="02040503050406030204" pitchFamily="18" charset="0"/>
                      </a:rPr>
                      <m:t>, </m:t>
                    </m:r>
                    <m:d>
                      <m:dPr>
                        <m:begChr m:val="|"/>
                        <m:endChr m:val="|"/>
                        <m:ctrlPr>
                          <a:rPr lang="en-US" b="1" i="1" smtClean="0">
                            <a:latin typeface="Cambria Math" panose="02040503050406030204" pitchFamily="18" charset="0"/>
                            <a:ea typeface="Cambria Math" panose="02040503050406030204" pitchFamily="18" charset="0"/>
                          </a:rPr>
                        </m:ctrlPr>
                      </m:dPr>
                      <m:e>
                        <m:sSub>
                          <m:sSubPr>
                            <m:ctrlPr>
                              <a:rPr lang="en-US" b="1" i="1">
                                <a:latin typeface="Cambria Math" panose="02040503050406030204" pitchFamily="18" charset="0"/>
                              </a:rPr>
                            </m:ctrlPr>
                          </m:sSubPr>
                          <m:e>
                            <m:r>
                              <a:rPr lang="en-US" b="1" i="1">
                                <a:latin typeface="Cambria Math" panose="02040503050406030204" pitchFamily="18" charset="0"/>
                              </a:rPr>
                              <m:t>𝑫</m:t>
                            </m:r>
                          </m:e>
                          <m:sub>
                            <m:r>
                              <a:rPr lang="en-US" b="1" i="1">
                                <a:latin typeface="Cambria Math" panose="02040503050406030204" pitchFamily="18" charset="0"/>
                              </a:rPr>
                              <m:t>𝟏</m:t>
                            </m:r>
                          </m:sub>
                        </m:sSub>
                        <m:r>
                          <a:rPr lang="en-US" b="1" i="1" smtClean="0">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𝑫</m:t>
                            </m:r>
                          </m:e>
                          <m:sub>
                            <m:r>
                              <a:rPr lang="en-US" b="1" i="1">
                                <a:latin typeface="Cambria Math" panose="02040503050406030204" pitchFamily="18" charset="0"/>
                              </a:rPr>
                              <m:t>𝟐</m:t>
                            </m:r>
                          </m:sub>
                        </m:sSub>
                      </m:e>
                    </m:d>
                  </m:oMath>
                </a14:m>
                <a:r>
                  <a:rPr lang="en-US" b="1" dirty="0" smtClean="0"/>
                  <a:t>=1</a:t>
                </a:r>
              </a:p>
              <a:p>
                <a:pPr marL="457200" lvl="1" indent="0">
                  <a:buNone/>
                </a:pPr>
                <a:endParaRPr lang="en-US" sz="1000" dirty="0" smtClean="0"/>
              </a:p>
              <a:p>
                <a:pPr lvl="1"/>
                <a:r>
                  <a:rPr lang="en-US" dirty="0" smtClean="0"/>
                  <a:t>Implies </a:t>
                </a:r>
                <a:r>
                  <a:rPr lang="en-US" dirty="0"/>
                  <a:t>that the amount of information disclosed about a single </a:t>
                </a:r>
                <a:r>
                  <a:rPr lang="en-US" dirty="0" smtClean="0"/>
                  <a:t>row </a:t>
                </a:r>
                <a:r>
                  <a:rPr lang="en-US" dirty="0"/>
                  <a:t>is </a:t>
                </a:r>
                <a:r>
                  <a:rPr lang="en-US" dirty="0" smtClean="0"/>
                  <a:t>limited relative to what is already known</a:t>
                </a:r>
              </a:p>
              <a:p>
                <a:r>
                  <a:rPr lang="en-US" dirty="0" smtClean="0"/>
                  <a:t>Formal privacy uses generalized semantics for which DP is a special case </a:t>
                </a:r>
                <a:r>
                  <a:rPr lang="en-US" sz="2600" dirty="0" smtClean="0"/>
                  <a:t>(Kifer and Machanavajjhala 2011, 2012)</a:t>
                </a:r>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52400" y="1600597"/>
                <a:ext cx="8839200" cy="4525963"/>
              </a:xfrm>
              <a:blipFill>
                <a:blip r:embed="rId2"/>
                <a:stretch>
                  <a:fillRect l="-1379" t="-1617" b="-377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19</a:t>
            </a:fld>
            <a:r>
              <a:rPr lang="en-US" dirty="0" smtClean="0"/>
              <a:t> of 38</a:t>
            </a:r>
            <a:endParaRPr lang="en-US" dirty="0"/>
          </a:p>
        </p:txBody>
      </p:sp>
    </p:spTree>
    <p:extLst>
      <p:ext uri="{BB962C8B-B14F-4D97-AF65-F5344CB8AC3E}">
        <p14:creationId xmlns:p14="http://schemas.microsoft.com/office/powerpoint/2010/main" val="1583600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Disclaimer</a:t>
            </a:r>
            <a:endParaRPr lang="en-US" dirty="0"/>
          </a:p>
        </p:txBody>
      </p:sp>
      <p:sp>
        <p:nvSpPr>
          <p:cNvPr id="3" name="Content Placeholder 2"/>
          <p:cNvSpPr>
            <a:spLocks noGrp="1"/>
          </p:cNvSpPr>
          <p:nvPr>
            <p:ph idx="1"/>
          </p:nvPr>
        </p:nvSpPr>
        <p:spPr/>
        <p:txBody>
          <a:bodyPr/>
          <a:lstStyle/>
          <a:p>
            <a:pPr marL="0" indent="0">
              <a:buNone/>
            </a:pPr>
            <a:r>
              <a:rPr lang="en-US" altLang="en-US" dirty="0" smtClean="0">
                <a:latin typeface="Arial" panose="020B0604020202020204" pitchFamily="34" charset="0"/>
              </a:rPr>
              <a:t>This </a:t>
            </a:r>
            <a:r>
              <a:rPr lang="en-US" altLang="en-US" dirty="0">
                <a:latin typeface="Arial" panose="020B0604020202020204" pitchFamily="34" charset="0"/>
              </a:rPr>
              <a:t>presentation is released to inform interested parties of ongoing research and to encourage discussion of work in progress. Any views expressed on statistical, methodological, technical, or operational issues are those of the author and not necessarily those of the U.S. Census Bureau</a:t>
            </a:r>
            <a:r>
              <a:rPr lang="en-US" altLang="en-US" dirty="0" smtClean="0">
                <a:latin typeface="Arial" panose="020B0604020202020204" pitchFamily="34" charset="0"/>
              </a:rPr>
              <a:t>.</a:t>
            </a:r>
            <a:endParaRPr lang="en-US" altLang="en-US" dirty="0">
              <a:latin typeface="Arial" panose="020B0604020202020204" pitchFamily="34" charset="0"/>
            </a:endParaRPr>
          </a:p>
          <a:p>
            <a:pPr marL="0" indent="0">
              <a:buNone/>
            </a:pPr>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r>
              <a:rPr lang="en-US" dirty="0" smtClean="0">
                <a:solidFill>
                  <a:schemeClr val="bg1"/>
                </a:solidFill>
              </a:rPr>
              <a:t>Slide </a:t>
            </a:r>
            <a:fld id="{5212C905-FF40-4437-BDDD-7BDE312C732D}" type="slidenum">
              <a:rPr lang="en-US" smtClean="0">
                <a:solidFill>
                  <a:schemeClr val="bg1"/>
                </a:solidFill>
              </a:rPr>
              <a:t>2</a:t>
            </a:fld>
            <a:r>
              <a:rPr lang="en-US" dirty="0" smtClean="0">
                <a:solidFill>
                  <a:schemeClr val="bg1"/>
                </a:solidFill>
              </a:rPr>
              <a:t> of 38</a:t>
            </a:r>
            <a:endParaRPr lang="en-US" dirty="0">
              <a:solidFill>
                <a:schemeClr val="bg1"/>
              </a:solidFill>
            </a:endParaRPr>
          </a:p>
        </p:txBody>
      </p:sp>
    </p:spTree>
    <p:extLst>
      <p:ext uri="{BB962C8B-B14F-4D97-AF65-F5344CB8AC3E}">
        <p14:creationId xmlns:p14="http://schemas.microsoft.com/office/powerpoint/2010/main" val="2094055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normAutofit/>
              </a:bodyPr>
              <a:lstStyle/>
              <a:p>
                <a14:m>
                  <m:oMath xmlns:m="http://schemas.openxmlformats.org/officeDocument/2006/math">
                    <m:r>
                      <a:rPr lang="en-US" b="1" i="1" smtClean="0">
                        <a:solidFill>
                          <a:srgbClr val="FF0000"/>
                        </a:solidFill>
                        <a:latin typeface="Cambria Math" panose="02040503050406030204" pitchFamily="18" charset="0"/>
                        <a:ea typeface="Cambria Math" panose="02040503050406030204" pitchFamily="18" charset="0"/>
                      </a:rPr>
                      <m:t>𝜺</m:t>
                    </m:r>
                  </m:oMath>
                </a14:m>
                <a:r>
                  <a:rPr lang="en-US" dirty="0" smtClean="0"/>
                  <a:t> is the </a:t>
                </a:r>
                <a:r>
                  <a:rPr lang="en-US" dirty="0"/>
                  <a:t>Privacy-loss </a:t>
                </a:r>
                <a:r>
                  <a:rPr lang="en-US" dirty="0" smtClean="0"/>
                  <a:t>Budget</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a:blip r:embed="rId2"/>
                <a:stretch>
                  <a:fillRect b="-7979"/>
                </a:stretch>
              </a:blipFill>
            </p:spPr>
            <p:txBody>
              <a:bodyPr/>
              <a:lstStyle/>
              <a:p>
                <a:r>
                  <a:rPr lang="en-US">
                    <a:noFill/>
                  </a:rPr>
                  <a:t> </a:t>
                </a:r>
              </a:p>
            </p:txBody>
          </p:sp>
        </mc:Fallback>
      </mc:AlternateContent>
      <p:sp>
        <p:nvSpPr>
          <p:cNvPr id="3" name="Content Placeholder 2"/>
          <p:cNvSpPr>
            <a:spLocks noGrp="1"/>
          </p:cNvSpPr>
          <p:nvPr>
            <p:ph idx="1"/>
          </p:nvPr>
        </p:nvSpPr>
        <p:spPr>
          <a:xfrm>
            <a:off x="457200" y="1371600"/>
            <a:ext cx="8229600" cy="4525963"/>
          </a:xfrm>
        </p:spPr>
        <p:txBody>
          <a:bodyPr>
            <a:normAutofit lnSpcReduction="10000"/>
          </a:bodyPr>
          <a:lstStyle/>
          <a:p>
            <a:r>
              <a:rPr lang="en-US" dirty="0" smtClean="0"/>
              <a:t>Budget, or Production Possibilities Frontier, in  economics is equivalent to Receiver Operating Characteristics curve for statisticians</a:t>
            </a:r>
          </a:p>
          <a:p>
            <a:pPr lvl="1"/>
            <a:r>
              <a:rPr lang="en-US" dirty="0"/>
              <a:t>Constrains aggregate risk of partial database reconstruction given all published statistics</a:t>
            </a:r>
          </a:p>
          <a:p>
            <a:pPr lvl="1"/>
            <a:r>
              <a:rPr lang="en-US" dirty="0"/>
              <a:t>Worst-case limit to the inferential disclosure of any identity or item</a:t>
            </a:r>
          </a:p>
          <a:p>
            <a:pPr lvl="1"/>
            <a:r>
              <a:rPr lang="en-US" dirty="0"/>
              <a:t>In differential privacy, worst case is over all possible databases with the same schema for all individuals and items</a:t>
            </a:r>
          </a:p>
          <a:p>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20</a:t>
            </a:fld>
            <a:r>
              <a:rPr lang="en-US" dirty="0" smtClean="0"/>
              <a:t> of 38</a:t>
            </a:r>
            <a:endParaRPr lang="en-US" dirty="0"/>
          </a:p>
        </p:txBody>
      </p:sp>
    </p:spTree>
    <p:extLst>
      <p:ext uri="{BB962C8B-B14F-4D97-AF65-F5344CB8AC3E}">
        <p14:creationId xmlns:p14="http://schemas.microsoft.com/office/powerpoint/2010/main" val="998902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r>
              <a:rPr lang="en-US" dirty="0"/>
              <a:t>Respecting a Privacy-loss Budget</a:t>
            </a:r>
          </a:p>
        </p:txBody>
      </p:sp>
      <p:sp>
        <p:nvSpPr>
          <p:cNvPr id="3" name="Content Placeholder 2"/>
          <p:cNvSpPr>
            <a:spLocks noGrp="1"/>
          </p:cNvSpPr>
          <p:nvPr>
            <p:ph idx="1"/>
          </p:nvPr>
        </p:nvSpPr>
        <p:spPr/>
        <p:txBody>
          <a:bodyPr/>
          <a:lstStyle/>
          <a:p>
            <a:r>
              <a:rPr lang="en-US" dirty="0"/>
              <a:t>All released statistics can </a:t>
            </a:r>
            <a:r>
              <a:rPr lang="en-US" i="1" dirty="0"/>
              <a:t>never</a:t>
            </a:r>
            <a:r>
              <a:rPr lang="en-US" dirty="0"/>
              <a:t> permit a database reconstruction </a:t>
            </a:r>
            <a:r>
              <a:rPr lang="en-US" dirty="0" smtClean="0"/>
              <a:t>more accurate than the budget</a:t>
            </a:r>
            <a:endParaRPr lang="en-US" dirty="0"/>
          </a:p>
          <a:p>
            <a:r>
              <a:rPr lang="en-US" dirty="0"/>
              <a:t>Protection into the indefinite future </a:t>
            </a:r>
          </a:p>
          <a:p>
            <a:r>
              <a:rPr lang="en-US" dirty="0"/>
              <a:t>For differential privacy, guarantee is over all future attackers and any database with the same schema</a:t>
            </a:r>
          </a:p>
          <a:p>
            <a:pPr marL="0" indent="0">
              <a:buNone/>
            </a:pPr>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21</a:t>
            </a:fld>
            <a:r>
              <a:rPr lang="en-US" dirty="0" smtClean="0"/>
              <a:t> of 38</a:t>
            </a:r>
            <a:endParaRPr lang="en-US" dirty="0"/>
          </a:p>
        </p:txBody>
      </p:sp>
    </p:spTree>
    <p:extLst>
      <p:ext uri="{BB962C8B-B14F-4D97-AF65-F5344CB8AC3E}">
        <p14:creationId xmlns:p14="http://schemas.microsoft.com/office/powerpoint/2010/main" val="8527796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SDL </a:t>
            </a:r>
            <a:r>
              <a:rPr lang="en-US" dirty="0"/>
              <a:t>I</a:t>
            </a:r>
            <a:r>
              <a:rPr lang="en-US" dirty="0" smtClean="0"/>
              <a:t>s Technology </a:t>
            </a:r>
            <a:br>
              <a:rPr lang="en-US" dirty="0" smtClean="0"/>
            </a:br>
            <a:r>
              <a:rPr lang="en-US" dirty="0" smtClean="0"/>
              <a:t>Not Preferences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price of increasing data </a:t>
            </a:r>
            <a:r>
              <a:rPr lang="en-US" dirty="0" smtClean="0"/>
              <a:t>accuracy (public “good”) in </a:t>
            </a:r>
            <a:r>
              <a:rPr lang="en-US" dirty="0"/>
              <a:t>terms of increased privacy loss </a:t>
            </a:r>
            <a:r>
              <a:rPr lang="en-US" dirty="0" smtClean="0"/>
              <a:t>(public “bad”) </a:t>
            </a:r>
            <a:r>
              <a:rPr lang="en-US" dirty="0"/>
              <a:t>is the </a:t>
            </a:r>
            <a:r>
              <a:rPr lang="en-US" i="1" dirty="0">
                <a:solidFill>
                  <a:srgbClr val="FF0000"/>
                </a:solidFill>
              </a:rPr>
              <a:t>slope</a:t>
            </a:r>
            <a:r>
              <a:rPr lang="en-US" dirty="0"/>
              <a:t> of the </a:t>
            </a:r>
            <a:r>
              <a:rPr lang="en-US" dirty="0" smtClean="0"/>
              <a:t>PPF</a:t>
            </a:r>
            <a:endParaRPr lang="en-US" dirty="0"/>
          </a:p>
          <a:p>
            <a:pPr lvl="1"/>
            <a:r>
              <a:rPr lang="en-US" dirty="0" smtClean="0"/>
              <a:t>Statistical </a:t>
            </a:r>
            <a:r>
              <a:rPr lang="en-US" dirty="0"/>
              <a:t>Disclosure Limitation: </a:t>
            </a:r>
            <a:r>
              <a:rPr lang="en-US" i="1" dirty="0" smtClean="0">
                <a:solidFill>
                  <a:srgbClr val="FF0000"/>
                </a:solidFill>
              </a:rPr>
              <a:t>Slope</a:t>
            </a:r>
            <a:r>
              <a:rPr lang="en-US" dirty="0" smtClean="0"/>
              <a:t> of the </a:t>
            </a:r>
            <a:r>
              <a:rPr lang="en-US" dirty="0" smtClean="0">
                <a:solidFill>
                  <a:schemeClr val="accent1"/>
                </a:solidFill>
              </a:rPr>
              <a:t>Risk-Utility </a:t>
            </a:r>
            <a:r>
              <a:rPr lang="en-US" dirty="0">
                <a:solidFill>
                  <a:schemeClr val="accent1"/>
                </a:solidFill>
              </a:rPr>
              <a:t>Curve (with </a:t>
            </a:r>
            <a:r>
              <a:rPr lang="en-US" dirty="0" smtClean="0">
                <a:solidFill>
                  <a:schemeClr val="accent1"/>
                </a:solidFill>
              </a:rPr>
              <a:t>privacy-loss on </a:t>
            </a:r>
            <a:r>
              <a:rPr lang="en-US" dirty="0">
                <a:solidFill>
                  <a:schemeClr val="accent1"/>
                </a:solidFill>
              </a:rPr>
              <a:t>the </a:t>
            </a:r>
            <a:r>
              <a:rPr lang="en-US" dirty="0" smtClean="0">
                <a:solidFill>
                  <a:schemeClr val="accent1"/>
                </a:solidFill>
              </a:rPr>
              <a:t>x-axis and data accuracy on the y-axis)</a:t>
            </a:r>
          </a:p>
          <a:p>
            <a:pPr lvl="1"/>
            <a:r>
              <a:rPr lang="en-US" dirty="0" smtClean="0">
                <a:solidFill>
                  <a:schemeClr val="tx1"/>
                </a:solidFill>
              </a:rPr>
              <a:t>The </a:t>
            </a:r>
            <a:r>
              <a:rPr lang="en-US" i="1" dirty="0" smtClean="0">
                <a:solidFill>
                  <a:srgbClr val="FF0000"/>
                </a:solidFill>
              </a:rPr>
              <a:t>slope</a:t>
            </a:r>
            <a:r>
              <a:rPr lang="en-US" dirty="0" smtClean="0">
                <a:solidFill>
                  <a:schemeClr val="tx1"/>
                </a:solidFill>
              </a:rPr>
              <a:t> of the PPF is also called the marginal social cost</a:t>
            </a:r>
            <a:endParaRPr lang="en-US" dirty="0">
              <a:solidFill>
                <a:schemeClr val="tx1"/>
              </a:solidFill>
            </a:endParaRPr>
          </a:p>
          <a:p>
            <a:r>
              <a:rPr lang="en-US" dirty="0" smtClean="0"/>
              <a:t>Difficult to </a:t>
            </a:r>
            <a:r>
              <a:rPr lang="en-US" dirty="0"/>
              <a:t>select an optimal </a:t>
            </a:r>
            <a:r>
              <a:rPr lang="en-US" dirty="0" smtClean="0"/>
              <a:t>point because that requires a model of preferences between data accuracy and privacy loss, which is outside the scope of the disclosure limitation technology</a:t>
            </a:r>
          </a:p>
          <a:p>
            <a:pPr lvl="1"/>
            <a:r>
              <a:rPr lang="en-US" dirty="0" smtClean="0"/>
              <a:t>The optimal choice equates marginal social benefit (MSB, determined by the preference model) with marginal social cost (MSC, determined by the technology) </a:t>
            </a:r>
            <a:endParaRPr lang="en-US" dirty="0"/>
          </a:p>
          <a:p>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22</a:t>
            </a:fld>
            <a:r>
              <a:rPr lang="en-US" dirty="0" smtClean="0"/>
              <a:t> of 38</a:t>
            </a:r>
            <a:endParaRPr lang="en-US" dirty="0"/>
          </a:p>
        </p:txBody>
      </p:sp>
    </p:spTree>
    <p:extLst>
      <p:ext uri="{BB962C8B-B14F-4D97-AF65-F5344CB8AC3E}">
        <p14:creationId xmlns:p14="http://schemas.microsoft.com/office/powerpoint/2010/main" val="3515936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23</a:t>
            </a:fld>
            <a:r>
              <a:rPr lang="en-US" dirty="0" smtClean="0"/>
              <a:t> of 38</a:t>
            </a:r>
            <a:endParaRPr lang="en-US" dirty="0"/>
          </a:p>
        </p:txBody>
      </p:sp>
      <p:graphicFrame>
        <p:nvGraphicFramePr>
          <p:cNvPr id="5" name="Chart 4"/>
          <p:cNvGraphicFramePr>
            <a:graphicFrameLocks noGrp="1"/>
          </p:cNvGraphicFramePr>
          <p:nvPr>
            <p:extLst>
              <p:ext uri="{D42A27DB-BD31-4B8C-83A1-F6EECF244321}">
                <p14:modId xmlns:p14="http://schemas.microsoft.com/office/powerpoint/2010/main" val="2183116070"/>
              </p:ext>
            </p:extLst>
          </p:nvPr>
        </p:nvGraphicFramePr>
        <p:xfrm>
          <a:off x="228600" y="457200"/>
          <a:ext cx="8054765" cy="50344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43819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Prove That a Privacy-loss Budget Was Respected</a:t>
            </a:r>
          </a:p>
        </p:txBody>
      </p:sp>
      <p:sp>
        <p:nvSpPr>
          <p:cNvPr id="3" name="Content Placeholder 2"/>
          <p:cNvSpPr>
            <a:spLocks noGrp="1"/>
          </p:cNvSpPr>
          <p:nvPr>
            <p:ph idx="1"/>
          </p:nvPr>
        </p:nvSpPr>
        <p:spPr/>
        <p:txBody>
          <a:bodyPr/>
          <a:lstStyle/>
          <a:p>
            <a:r>
              <a:rPr lang="en-US" dirty="0"/>
              <a:t>Must quantify the privacy-loss expenditure of each publication</a:t>
            </a:r>
          </a:p>
          <a:p>
            <a:r>
              <a:rPr lang="en-US" dirty="0"/>
              <a:t>The collection of the algorithms taken altogether must satisfy the privacy-loss </a:t>
            </a:r>
            <a:r>
              <a:rPr lang="en-US" dirty="0" smtClean="0"/>
              <a:t>budget</a:t>
            </a:r>
          </a:p>
          <a:p>
            <a:r>
              <a:rPr lang="en-US" dirty="0" smtClean="0"/>
              <a:t>This means that the collection of algorithms used must have known composition properties</a:t>
            </a:r>
            <a:endParaRPr lang="en-US" dirty="0"/>
          </a:p>
          <a:p>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24</a:t>
            </a:fld>
            <a:r>
              <a:rPr lang="en-US" dirty="0" smtClean="0"/>
              <a:t> of 38</a:t>
            </a:r>
            <a:endParaRPr lang="en-US" dirty="0"/>
          </a:p>
        </p:txBody>
      </p:sp>
    </p:spTree>
    <p:extLst>
      <p:ext uri="{BB962C8B-B14F-4D97-AF65-F5344CB8AC3E}">
        <p14:creationId xmlns:p14="http://schemas.microsoft.com/office/powerpoint/2010/main" val="36393580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rmAutofit fontScale="90000"/>
          </a:bodyPr>
          <a:lstStyle/>
          <a:p>
            <a:r>
              <a:rPr lang="en-US" dirty="0" smtClean="0"/>
              <a:t>How to Prove that the Algorithms </a:t>
            </a:r>
            <a:r>
              <a:rPr lang="en-US" dirty="0"/>
              <a:t>are Resistant to All Future Attacks</a:t>
            </a:r>
          </a:p>
        </p:txBody>
      </p:sp>
      <p:sp>
        <p:nvSpPr>
          <p:cNvPr id="3" name="Content Placeholder 2"/>
          <p:cNvSpPr>
            <a:spLocks noGrp="1"/>
          </p:cNvSpPr>
          <p:nvPr>
            <p:ph idx="1"/>
          </p:nvPr>
        </p:nvSpPr>
        <p:spPr>
          <a:xfrm>
            <a:off x="362125" y="1524000"/>
            <a:ext cx="8686800" cy="4525963"/>
          </a:xfrm>
        </p:spPr>
        <p:txBody>
          <a:bodyPr>
            <a:normAutofit lnSpcReduction="10000"/>
          </a:bodyPr>
          <a:lstStyle/>
          <a:p>
            <a:r>
              <a:rPr lang="en-US" dirty="0"/>
              <a:t>Information environment is changing much faster than before</a:t>
            </a:r>
          </a:p>
          <a:p>
            <a:r>
              <a:rPr lang="en-US" i="1" dirty="0"/>
              <a:t>It may no longer be reasonable to assert that a product is empirically safe given best-practice disclosure limitation prior to its release</a:t>
            </a:r>
          </a:p>
          <a:p>
            <a:r>
              <a:rPr lang="en-US" dirty="0"/>
              <a:t>Formal privacy models replace empirical assessment with designed protection</a:t>
            </a:r>
          </a:p>
          <a:p>
            <a:r>
              <a:rPr lang="en-US" dirty="0"/>
              <a:t>Resistance to all future attacks is a property of the design</a:t>
            </a:r>
          </a:p>
          <a:p>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25</a:t>
            </a:fld>
            <a:r>
              <a:rPr lang="en-US" dirty="0" smtClean="0"/>
              <a:t> of 38</a:t>
            </a:r>
            <a:endParaRPr lang="en-US" dirty="0"/>
          </a:p>
        </p:txBody>
      </p:sp>
    </p:spTree>
    <p:extLst>
      <p:ext uri="{BB962C8B-B14F-4D97-AF65-F5344CB8AC3E}">
        <p14:creationId xmlns:p14="http://schemas.microsoft.com/office/powerpoint/2010/main" val="15495324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DP: Properties</a:t>
            </a:r>
            <a:endParaRPr lang="en-US" dirty="0"/>
          </a:p>
        </p:txBody>
      </p:sp>
      <p:sp>
        <p:nvSpPr>
          <p:cNvPr id="3" name="Content Placeholder 2"/>
          <p:cNvSpPr>
            <a:spLocks noGrp="1"/>
          </p:cNvSpPr>
          <p:nvPr>
            <p:ph idx="1"/>
          </p:nvPr>
        </p:nvSpPr>
        <p:spPr/>
        <p:txBody>
          <a:bodyPr/>
          <a:lstStyle/>
          <a:p>
            <a:r>
              <a:rPr lang="en-US" dirty="0" smtClean="0"/>
              <a:t>Is robust to background knowledge of the data</a:t>
            </a:r>
          </a:p>
          <a:p>
            <a:r>
              <a:rPr lang="en-US" dirty="0" smtClean="0"/>
              <a:t>Sequential and parallel composability</a:t>
            </a:r>
          </a:p>
          <a:p>
            <a:r>
              <a:rPr lang="en-US" dirty="0" smtClean="0"/>
              <a:t>Allows for post-processing edits</a:t>
            </a:r>
          </a:p>
          <a:p>
            <a:r>
              <a:rPr lang="en-US" dirty="0" smtClean="0"/>
              <a:t>Privacy proven guarantees hold even if external data sources are published or released later</a:t>
            </a:r>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26</a:t>
            </a:fld>
            <a:r>
              <a:rPr lang="en-US" dirty="0" smtClean="0"/>
              <a:t> of 38 </a:t>
            </a:r>
            <a:endParaRPr lang="en-US" dirty="0"/>
          </a:p>
        </p:txBody>
      </p:sp>
    </p:spTree>
    <p:extLst>
      <p:ext uri="{BB962C8B-B14F-4D97-AF65-F5344CB8AC3E}">
        <p14:creationId xmlns:p14="http://schemas.microsoft.com/office/powerpoint/2010/main" val="157518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143000"/>
          </a:xfrm>
        </p:spPr>
        <p:txBody>
          <a:bodyPr>
            <a:normAutofit fontScale="90000"/>
          </a:bodyPr>
          <a:lstStyle/>
          <a:p>
            <a:r>
              <a:rPr lang="en-US" dirty="0" smtClean="0"/>
              <a:t>Formally Private </a:t>
            </a:r>
            <a:br>
              <a:rPr lang="en-US" dirty="0" smtClean="0"/>
            </a:br>
            <a:r>
              <a:rPr lang="en-US" dirty="0" smtClean="0"/>
              <a:t>Synthetic Microdata</a:t>
            </a:r>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27</a:t>
            </a:fld>
            <a:r>
              <a:rPr lang="en-US" dirty="0" smtClean="0"/>
              <a:t> of 38</a:t>
            </a:r>
            <a:endParaRPr lang="en-US" dirty="0"/>
          </a:p>
        </p:txBody>
      </p:sp>
      <p:sp>
        <p:nvSpPr>
          <p:cNvPr id="5" name="Content Placeholder 2"/>
          <p:cNvSpPr>
            <a:spLocks noGrp="1"/>
          </p:cNvSpPr>
          <p:nvPr>
            <p:ph idx="1"/>
          </p:nvPr>
        </p:nvSpPr>
        <p:spPr>
          <a:xfrm>
            <a:off x="228600" y="3205518"/>
            <a:ext cx="8839200" cy="2920645"/>
          </a:xfrm>
        </p:spPr>
        <p:txBody>
          <a:bodyPr>
            <a:normAutofit/>
          </a:bodyPr>
          <a:lstStyle/>
          <a:p>
            <a:r>
              <a:rPr lang="en-US" dirty="0" smtClean="0"/>
              <a:t>Formally private synthetic microdata</a:t>
            </a:r>
          </a:p>
          <a:p>
            <a:pPr lvl="1"/>
            <a:r>
              <a:rPr lang="en-US" dirty="0" smtClean="0"/>
              <a:t>Model has intentional errors introduced (noise)</a:t>
            </a:r>
          </a:p>
          <a:p>
            <a:pPr lvl="1"/>
            <a:r>
              <a:rPr lang="en-US" dirty="0" smtClean="0"/>
              <a:t>Quantifying privacy loss can be mathematically established and proven.</a:t>
            </a:r>
          </a:p>
          <a:p>
            <a:pPr lvl="1"/>
            <a:endParaRPr lang="en-US" dirty="0" smtClean="0"/>
          </a:p>
          <a:p>
            <a:pPr lvl="1"/>
            <a:endParaRPr lang="en-US" dirty="0" smtClean="0"/>
          </a:p>
        </p:txBody>
      </p:sp>
      <p:grpSp>
        <p:nvGrpSpPr>
          <p:cNvPr id="6" name="Group 5"/>
          <p:cNvGrpSpPr/>
          <p:nvPr/>
        </p:nvGrpSpPr>
        <p:grpSpPr>
          <a:xfrm>
            <a:off x="380999" y="1447799"/>
            <a:ext cx="8686801" cy="1663499"/>
            <a:chOff x="0" y="0"/>
            <a:chExt cx="6288993" cy="800100"/>
          </a:xfrm>
        </p:grpSpPr>
        <p:sp>
          <p:nvSpPr>
            <p:cNvPr id="7" name="Notched Right Arrow 6"/>
            <p:cNvSpPr/>
            <p:nvPr/>
          </p:nvSpPr>
          <p:spPr>
            <a:xfrm>
              <a:off x="1146050" y="0"/>
              <a:ext cx="1142894" cy="800100"/>
            </a:xfrm>
            <a:prstGeom prst="notchedRightArrow">
              <a:avLst>
                <a:gd name="adj1" fmla="val 63853"/>
                <a:gd name="adj2" fmla="val 31009"/>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600"/>
                </a:spcAft>
              </a:pPr>
              <a:r>
                <a:rPr lang="en-US" sz="1300" b="1" dirty="0">
                  <a:effectLst/>
                  <a:ea typeface="Calibri" panose="020F0502020204030204" pitchFamily="34" charset="0"/>
                  <a:cs typeface="Times New Roman" panose="02020603050405020304" pitchFamily="18" charset="0"/>
                </a:rPr>
                <a:t>Model Generation</a:t>
              </a:r>
            </a:p>
          </p:txBody>
        </p:sp>
        <p:sp>
          <p:nvSpPr>
            <p:cNvPr id="8" name="Rounded Rectangle 7"/>
            <p:cNvSpPr/>
            <p:nvPr/>
          </p:nvSpPr>
          <p:spPr>
            <a:xfrm>
              <a:off x="0" y="55418"/>
              <a:ext cx="1028065" cy="6845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600"/>
                </a:spcAft>
              </a:pPr>
              <a:r>
                <a:rPr lang="en-US" sz="1600" b="1" dirty="0">
                  <a:effectLst/>
                  <a:ea typeface="Calibri" panose="020F0502020204030204" pitchFamily="34" charset="0"/>
                  <a:cs typeface="Times New Roman" panose="02020603050405020304" pitchFamily="18" charset="0"/>
                </a:rPr>
                <a:t>Confidential</a:t>
              </a:r>
              <a:br>
                <a:rPr lang="en-US" sz="1600" b="1" dirty="0">
                  <a:effectLst/>
                  <a:ea typeface="Calibri" panose="020F0502020204030204" pitchFamily="34" charset="0"/>
                  <a:cs typeface="Times New Roman" panose="02020603050405020304" pitchFamily="18" charset="0"/>
                </a:rPr>
              </a:br>
              <a:r>
                <a:rPr lang="en-US" sz="1600" b="1" dirty="0">
                  <a:effectLst/>
                  <a:ea typeface="Calibri" panose="020F0502020204030204" pitchFamily="34" charset="0"/>
                  <a:cs typeface="Times New Roman" panose="02020603050405020304" pitchFamily="18" charset="0"/>
                </a:rPr>
                <a:t>Data</a:t>
              </a:r>
            </a:p>
          </p:txBody>
        </p:sp>
        <p:sp>
          <p:nvSpPr>
            <p:cNvPr id="9" name="Rounded Rectangle 8"/>
            <p:cNvSpPr/>
            <p:nvPr/>
          </p:nvSpPr>
          <p:spPr>
            <a:xfrm>
              <a:off x="2403469" y="57958"/>
              <a:ext cx="1204595" cy="68453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600"/>
                </a:spcAft>
              </a:pPr>
              <a:r>
                <a:rPr lang="en-US" sz="2000" b="1" dirty="0">
                  <a:solidFill>
                    <a:srgbClr val="000000"/>
                  </a:solidFill>
                  <a:effectLst/>
                  <a:ea typeface="Calibri" panose="020F0502020204030204" pitchFamily="34" charset="0"/>
                  <a:cs typeface="Times New Roman" panose="02020603050405020304" pitchFamily="18" charset="0"/>
                </a:rPr>
                <a:t>Model with Privacy Guarantees</a:t>
              </a:r>
              <a:endParaRPr lang="en-US" sz="2800" b="1" dirty="0">
                <a:effectLst/>
                <a:ea typeface="Calibri" panose="020F0502020204030204" pitchFamily="34" charset="0"/>
                <a:cs typeface="Times New Roman" panose="02020603050405020304" pitchFamily="18" charset="0"/>
              </a:endParaRPr>
            </a:p>
          </p:txBody>
        </p:sp>
        <p:sp>
          <p:nvSpPr>
            <p:cNvPr id="10" name="Notched Right Arrow 9"/>
            <p:cNvSpPr/>
            <p:nvPr/>
          </p:nvSpPr>
          <p:spPr>
            <a:xfrm>
              <a:off x="3660886" y="0"/>
              <a:ext cx="1360752" cy="800100"/>
            </a:xfrm>
            <a:prstGeom prst="notchedRightArrow">
              <a:avLst>
                <a:gd name="adj1" fmla="val 63853"/>
                <a:gd name="adj2" fmla="val 3101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600"/>
                </a:spcAft>
              </a:pPr>
              <a:r>
                <a:rPr lang="en-US" sz="1400" b="1" dirty="0">
                  <a:solidFill>
                    <a:srgbClr val="000000"/>
                  </a:solidFill>
                  <a:effectLst/>
                  <a:ea typeface="Calibri" panose="020F0502020204030204" pitchFamily="34" charset="0"/>
                  <a:cs typeface="Times New Roman" panose="02020603050405020304" pitchFamily="18" charset="0"/>
                </a:rPr>
                <a:t>Synthetic Data Generation</a:t>
              </a:r>
              <a:endParaRPr lang="en-US" sz="1400" b="1" dirty="0">
                <a:effectLst/>
                <a:ea typeface="Calibri" panose="020F0502020204030204" pitchFamily="34" charset="0"/>
                <a:cs typeface="Times New Roman" panose="02020603050405020304" pitchFamily="18" charset="0"/>
              </a:endParaRPr>
            </a:p>
          </p:txBody>
        </p:sp>
        <p:sp>
          <p:nvSpPr>
            <p:cNvPr id="11" name="Rounded Rectangle 10"/>
            <p:cNvSpPr/>
            <p:nvPr/>
          </p:nvSpPr>
          <p:spPr>
            <a:xfrm>
              <a:off x="5146925" y="57958"/>
              <a:ext cx="1142068" cy="68453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600"/>
                </a:spcAft>
              </a:pPr>
              <a:r>
                <a:rPr lang="en-US" b="1" dirty="0">
                  <a:solidFill>
                    <a:srgbClr val="000000"/>
                  </a:solidFill>
                  <a:effectLst/>
                  <a:ea typeface="Calibri" panose="020F0502020204030204" pitchFamily="34" charset="0"/>
                  <a:cs typeface="Times New Roman" panose="02020603050405020304" pitchFamily="18" charset="0"/>
                </a:rPr>
                <a:t>Formally Private Synthetic Data</a:t>
              </a:r>
              <a:endParaRPr lang="en-US" b="1" dirty="0">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2818557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DP Implementation</a:t>
            </a:r>
            <a:endParaRPr lang="en-US" dirty="0"/>
          </a:p>
        </p:txBody>
      </p:sp>
      <p:sp>
        <p:nvSpPr>
          <p:cNvPr id="3" name="Content Placeholder 2"/>
          <p:cNvSpPr>
            <a:spLocks noGrp="1"/>
          </p:cNvSpPr>
          <p:nvPr>
            <p:ph idx="1"/>
          </p:nvPr>
        </p:nvSpPr>
        <p:spPr>
          <a:xfrm>
            <a:off x="609600" y="1624012"/>
            <a:ext cx="8458200" cy="4525963"/>
          </a:xfrm>
        </p:spPr>
        <p:txBody>
          <a:bodyPr/>
          <a:lstStyle/>
          <a:p>
            <a:r>
              <a:rPr lang="en-US" dirty="0" smtClean="0"/>
              <a:t>Near Term</a:t>
            </a:r>
          </a:p>
          <a:p>
            <a:pPr lvl="1"/>
            <a:r>
              <a:rPr lang="en-US" dirty="0" smtClean="0"/>
              <a:t>2020 Decennial Census of Population and Housing</a:t>
            </a:r>
          </a:p>
          <a:p>
            <a:pPr lvl="1"/>
            <a:r>
              <a:rPr lang="en-US" dirty="0" smtClean="0"/>
              <a:t>American Community Survey (data year TBD)</a:t>
            </a:r>
          </a:p>
          <a:p>
            <a:r>
              <a:rPr lang="en-US" dirty="0" smtClean="0"/>
              <a:t>Long Term (Vision)</a:t>
            </a:r>
          </a:p>
          <a:p>
            <a:pPr lvl="1"/>
            <a:r>
              <a:rPr lang="en-US" dirty="0" smtClean="0"/>
              <a:t>All demographic and economic censuses and surveys</a:t>
            </a:r>
          </a:p>
          <a:p>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28</a:t>
            </a:fld>
            <a:r>
              <a:rPr lang="en-US" dirty="0" smtClean="0"/>
              <a:t> of 38 </a:t>
            </a:r>
            <a:endParaRPr lang="en-US" dirty="0"/>
          </a:p>
        </p:txBody>
      </p:sp>
    </p:spTree>
    <p:extLst>
      <p:ext uri="{BB962C8B-B14F-4D97-AF65-F5344CB8AC3E}">
        <p14:creationId xmlns:p14="http://schemas.microsoft.com/office/powerpoint/2010/main" val="25573449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Differential Privacy: Concerns</a:t>
            </a:r>
          </a:p>
        </p:txBody>
      </p:sp>
      <p:sp>
        <p:nvSpPr>
          <p:cNvPr id="3" name="Content Placeholder 2"/>
          <p:cNvSpPr>
            <a:spLocks noGrp="1"/>
          </p:cNvSpPr>
          <p:nvPr>
            <p:ph idx="1"/>
          </p:nvPr>
        </p:nvSpPr>
        <p:spPr>
          <a:xfrm>
            <a:off x="420848" y="1295400"/>
            <a:ext cx="8229600" cy="4525963"/>
          </a:xfrm>
        </p:spPr>
        <p:txBody>
          <a:bodyPr>
            <a:normAutofit fontScale="77500" lnSpcReduction="20000"/>
          </a:bodyPr>
          <a:lstStyle/>
          <a:p>
            <a:r>
              <a:rPr lang="en-US" dirty="0" smtClean="0"/>
              <a:t>The commonly used, flattened histogram representation of the universe </a:t>
            </a:r>
            <a:r>
              <a:rPr lang="en-US" dirty="0"/>
              <a:t>is calculated as the Cartesian product of all potential combinations of responses for all </a:t>
            </a:r>
            <a:r>
              <a:rPr lang="en-US" dirty="0" smtClean="0"/>
              <a:t>variables</a:t>
            </a:r>
          </a:p>
          <a:p>
            <a:pPr lvl="1"/>
            <a:r>
              <a:rPr lang="en-US" dirty="0" smtClean="0"/>
              <a:t>This is often orders of magnitude </a:t>
            </a:r>
            <a:r>
              <a:rPr lang="en-US" dirty="0"/>
              <a:t>larger than the total </a:t>
            </a:r>
            <a:r>
              <a:rPr lang="en-US" dirty="0" smtClean="0"/>
              <a:t>population even when structural zeros are imposed</a:t>
            </a:r>
            <a:endParaRPr lang="en-US" dirty="0"/>
          </a:p>
          <a:p>
            <a:r>
              <a:rPr lang="en-US" dirty="0" smtClean="0"/>
              <a:t>Policy makers (the Director at the Census Bureau) must have enough information about the privacy-loss/data accuracy tradeoff to make an informed decision about </a:t>
            </a:r>
            <a:r>
              <a:rPr lang="en-US" dirty="0" smtClean="0">
                <a:latin typeface="Symbol" panose="05050102010706020507" pitchFamily="18" charset="2"/>
              </a:rPr>
              <a:t>e</a:t>
            </a:r>
            <a:r>
              <a:rPr lang="en-US" dirty="0"/>
              <a:t> </a:t>
            </a:r>
            <a:endParaRPr lang="en-US" dirty="0" smtClean="0"/>
          </a:p>
          <a:p>
            <a:r>
              <a:rPr lang="en-US" dirty="0" smtClean="0"/>
              <a:t>In some cases, the amount of noise infusion from differential privacy may limit the suitability for use of the published statistics to more narrowly defined domains than has historically been true</a:t>
            </a:r>
            <a:endParaRPr lang="en-US" dirty="0"/>
          </a:p>
          <a:p>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29</a:t>
            </a:fld>
            <a:r>
              <a:rPr lang="en-US" dirty="0" smtClean="0"/>
              <a:t> of 38</a:t>
            </a:r>
            <a:endParaRPr lang="en-US" dirty="0"/>
          </a:p>
        </p:txBody>
      </p:sp>
    </p:spTree>
    <p:extLst>
      <p:ext uri="{BB962C8B-B14F-4D97-AF65-F5344CB8AC3E}">
        <p14:creationId xmlns:p14="http://schemas.microsoft.com/office/powerpoint/2010/main" val="1477340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My colleagues within CDAR who reviewed this presentation, in particular our Center Chief Simson </a:t>
            </a:r>
            <a:r>
              <a:rPr lang="en-US" dirty="0" err="1" smtClean="0"/>
              <a:t>Garfinkel</a:t>
            </a:r>
            <a:r>
              <a:rPr lang="en-US" dirty="0" smtClean="0"/>
              <a:t>.</a:t>
            </a:r>
          </a:p>
          <a:p>
            <a:r>
              <a:rPr lang="en-US" dirty="0" smtClean="0"/>
              <a:t>Associate Director for Research and  Methodology and Chief Scientist John Abowd.</a:t>
            </a:r>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t>3</a:t>
            </a:fld>
            <a:r>
              <a:rPr lang="en-US" dirty="0" smtClean="0"/>
              <a:t> of 38 </a:t>
            </a:r>
            <a:endParaRPr lang="en-US" dirty="0"/>
          </a:p>
        </p:txBody>
      </p:sp>
    </p:spTree>
    <p:extLst>
      <p:ext uri="{BB962C8B-B14F-4D97-AF65-F5344CB8AC3E}">
        <p14:creationId xmlns:p14="http://schemas.microsoft.com/office/powerpoint/2010/main" val="12159930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Algorithmic Obstacles in Generating </a:t>
            </a:r>
            <a:br>
              <a:rPr lang="en-US" dirty="0" smtClean="0"/>
            </a:br>
            <a:r>
              <a:rPr lang="en-US" dirty="0" smtClean="0"/>
              <a:t>High Quality Synthetic Microdata</a:t>
            </a:r>
            <a:endParaRPr lang="en-US" dirty="0"/>
          </a:p>
        </p:txBody>
      </p:sp>
      <p:sp>
        <p:nvSpPr>
          <p:cNvPr id="3" name="Content Placeholder 2"/>
          <p:cNvSpPr>
            <a:spLocks noGrp="1"/>
          </p:cNvSpPr>
          <p:nvPr>
            <p:ph idx="1"/>
          </p:nvPr>
        </p:nvSpPr>
        <p:spPr/>
        <p:txBody>
          <a:bodyPr/>
          <a:lstStyle/>
          <a:p>
            <a:pPr marL="596900" indent="-457200">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800" dirty="0"/>
              <a:t>Integer counts</a:t>
            </a:r>
          </a:p>
          <a:p>
            <a:pPr marL="596900" indent="-457200">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800" dirty="0" smtClean="0"/>
              <a:t>Non-negativity</a:t>
            </a:r>
            <a:endParaRPr lang="en-US" altLang="en-US" sz="2800" dirty="0"/>
          </a:p>
          <a:p>
            <a:pPr marL="596900" indent="-457200">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800" dirty="0"/>
              <a:t>Publicly known counts</a:t>
            </a:r>
          </a:p>
          <a:p>
            <a:pPr marL="596900" indent="-457200">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800" dirty="0"/>
              <a:t>Structural zeros</a:t>
            </a:r>
          </a:p>
          <a:p>
            <a:pPr marL="596900" indent="-457200">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800" dirty="0"/>
              <a:t>Small biases versus large aggregations</a:t>
            </a:r>
          </a:p>
          <a:p>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30</a:t>
            </a:fld>
            <a:r>
              <a:rPr lang="en-US" dirty="0" smtClean="0"/>
              <a:t> of 38</a:t>
            </a:r>
            <a:endParaRPr lang="en-US" dirty="0"/>
          </a:p>
        </p:txBody>
      </p:sp>
    </p:spTree>
    <p:extLst>
      <p:ext uri="{BB962C8B-B14F-4D97-AF65-F5344CB8AC3E}">
        <p14:creationId xmlns:p14="http://schemas.microsoft.com/office/powerpoint/2010/main" val="10080664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143000"/>
          </a:xfrm>
        </p:spPr>
        <p:txBody>
          <a:bodyPr>
            <a:normAutofit fontScale="90000"/>
          </a:bodyPr>
          <a:lstStyle/>
          <a:p>
            <a:r>
              <a:rPr lang="en-US" dirty="0" smtClean="0"/>
              <a:t>Technical Issues Moving Forward</a:t>
            </a:r>
            <a:endParaRPr lang="en-US" dirty="0"/>
          </a:p>
        </p:txBody>
      </p:sp>
      <p:sp>
        <p:nvSpPr>
          <p:cNvPr id="3" name="Content Placeholder 2"/>
          <p:cNvSpPr>
            <a:spLocks noGrp="1"/>
          </p:cNvSpPr>
          <p:nvPr>
            <p:ph idx="1"/>
          </p:nvPr>
        </p:nvSpPr>
        <p:spPr>
          <a:xfrm>
            <a:off x="381000" y="1219200"/>
            <a:ext cx="8610600" cy="4525963"/>
          </a:xfrm>
        </p:spPr>
        <p:txBody>
          <a:bodyPr>
            <a:normAutofit fontScale="85000" lnSpcReduction="20000"/>
          </a:bodyPr>
          <a:lstStyle/>
          <a:p>
            <a:r>
              <a:rPr lang="en-US" dirty="0"/>
              <a:t>Currently, synthetic dataset methods must be created for each confidential </a:t>
            </a:r>
            <a:r>
              <a:rPr lang="en-US" dirty="0" smtClean="0"/>
              <a:t>dataset</a:t>
            </a:r>
            <a:endParaRPr lang="en-US" dirty="0"/>
          </a:p>
          <a:p>
            <a:pPr lvl="1"/>
            <a:r>
              <a:rPr lang="en-US" i="1" dirty="0"/>
              <a:t>We need generic methods that will work on a broader range of </a:t>
            </a:r>
            <a:r>
              <a:rPr lang="en-US" i="1" dirty="0" smtClean="0"/>
              <a:t>datasets</a:t>
            </a:r>
            <a:endParaRPr lang="en-US" i="1" dirty="0"/>
          </a:p>
          <a:p>
            <a:r>
              <a:rPr lang="en-US" dirty="0"/>
              <a:t>It </a:t>
            </a:r>
            <a:r>
              <a:rPr lang="en-US" dirty="0" smtClean="0"/>
              <a:t>may be </a:t>
            </a:r>
            <a:r>
              <a:rPr lang="en-US" dirty="0"/>
              <a:t>difficult to find meaningful correlations not represented in the </a:t>
            </a:r>
            <a:r>
              <a:rPr lang="en-US" dirty="0" smtClean="0"/>
              <a:t>model </a:t>
            </a:r>
            <a:endParaRPr lang="en-US" dirty="0"/>
          </a:p>
          <a:p>
            <a:pPr lvl="1"/>
            <a:r>
              <a:rPr lang="en-US" i="1" dirty="0"/>
              <a:t>The model must anticipate the analysis that will be done.</a:t>
            </a:r>
          </a:p>
          <a:p>
            <a:pPr lvl="1"/>
            <a:r>
              <a:rPr lang="en-US" i="1" dirty="0"/>
              <a:t>We need better model-building </a:t>
            </a:r>
            <a:r>
              <a:rPr lang="en-US" i="1" dirty="0" smtClean="0"/>
              <a:t>tools</a:t>
            </a:r>
          </a:p>
          <a:p>
            <a:pPr lvl="1"/>
            <a:r>
              <a:rPr lang="en-US" i="1" dirty="0" smtClean="0"/>
              <a:t>We also need generic tools for correlating arbitrary models with the ones used to build the synthetic data</a:t>
            </a:r>
            <a:endParaRPr lang="en-US" i="1" dirty="0"/>
          </a:p>
          <a:p>
            <a:r>
              <a:rPr lang="en-US" dirty="0" smtClean="0"/>
              <a:t>Reproducible-science methods will be required to use synthetic data effectively</a:t>
            </a:r>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31</a:t>
            </a:fld>
            <a:r>
              <a:rPr lang="en-US" dirty="0" smtClean="0"/>
              <a:t> of 38</a:t>
            </a:r>
            <a:endParaRPr lang="en-US" dirty="0"/>
          </a:p>
        </p:txBody>
      </p:sp>
    </p:spTree>
    <p:extLst>
      <p:ext uri="{BB962C8B-B14F-4D97-AF65-F5344CB8AC3E}">
        <p14:creationId xmlns:p14="http://schemas.microsoft.com/office/powerpoint/2010/main" val="22806275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Survey Challenges</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r>
              <a:rPr lang="en-US" dirty="0" smtClean="0"/>
              <a:t>Data are often collected with a complex sample design with considerable missing data and in panels of longitudinal data</a:t>
            </a:r>
          </a:p>
          <a:p>
            <a:r>
              <a:rPr lang="en-US" dirty="0" smtClean="0"/>
              <a:t>Research is ongoing to ensure that weighted, longitudinal analysis using differential private data will continue to produce “good results and good science” of value to our data users</a:t>
            </a:r>
          </a:p>
          <a:p>
            <a:pPr lvl="1"/>
            <a:endParaRPr lang="en-US" dirty="0" smtClean="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32</a:t>
            </a:fld>
            <a:r>
              <a:rPr lang="en-US" dirty="0" smtClean="0"/>
              <a:t> of 38</a:t>
            </a:r>
            <a:endParaRPr lang="en-US" dirty="0"/>
          </a:p>
        </p:txBody>
      </p:sp>
    </p:spTree>
    <p:extLst>
      <p:ext uri="{BB962C8B-B14F-4D97-AF65-F5344CB8AC3E}">
        <p14:creationId xmlns:p14="http://schemas.microsoft.com/office/powerpoint/2010/main" val="21353217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a:xfrm>
            <a:off x="457200" y="1600200"/>
            <a:ext cx="8534400" cy="4525963"/>
          </a:xfrm>
        </p:spPr>
        <p:txBody>
          <a:bodyPr/>
          <a:lstStyle/>
          <a:p>
            <a:r>
              <a:rPr lang="en-US" dirty="0" smtClean="0"/>
              <a:t>Differentially private and synthetic data may allow for data at finer granularity:</a:t>
            </a:r>
          </a:p>
          <a:p>
            <a:pPr lvl="1"/>
            <a:r>
              <a:rPr lang="en-US" dirty="0" smtClean="0"/>
              <a:t>Demographic: at lower geographies</a:t>
            </a:r>
          </a:p>
          <a:p>
            <a:pPr lvl="1"/>
            <a:r>
              <a:rPr lang="en-US" dirty="0" smtClean="0"/>
              <a:t>Economic: at more specific industry, sector, and product levels</a:t>
            </a:r>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33</a:t>
            </a:fld>
            <a:r>
              <a:rPr lang="en-US" dirty="0" smtClean="0"/>
              <a:t> of 38 </a:t>
            </a:r>
            <a:endParaRPr lang="en-US" dirty="0"/>
          </a:p>
        </p:txBody>
      </p:sp>
    </p:spTree>
    <p:extLst>
      <p:ext uri="{BB962C8B-B14F-4D97-AF65-F5344CB8AC3E}">
        <p14:creationId xmlns:p14="http://schemas.microsoft.com/office/powerpoint/2010/main" val="31606093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Remarks</a:t>
            </a:r>
            <a:endParaRPr lang="en-US" dirty="0"/>
          </a:p>
        </p:txBody>
      </p:sp>
      <p:sp>
        <p:nvSpPr>
          <p:cNvPr id="3" name="Content Placeholder 2"/>
          <p:cNvSpPr>
            <a:spLocks noGrp="1"/>
          </p:cNvSpPr>
          <p:nvPr>
            <p:ph idx="1"/>
          </p:nvPr>
        </p:nvSpPr>
        <p:spPr/>
        <p:txBody>
          <a:bodyPr/>
          <a:lstStyle/>
          <a:p>
            <a:r>
              <a:rPr lang="en-US" dirty="0" smtClean="0"/>
              <a:t>This transition from legacy to innovation involves retooling of methods for our career mathematical statisticians.</a:t>
            </a:r>
          </a:p>
          <a:p>
            <a:r>
              <a:rPr lang="en-US" dirty="0" smtClean="0"/>
              <a:t>This transition will help the Census Bureau lead similar innovation across the U.S. Federal Government and beyond.</a:t>
            </a:r>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34</a:t>
            </a:fld>
            <a:r>
              <a:rPr lang="en-US" dirty="0" smtClean="0"/>
              <a:t> of 38</a:t>
            </a:r>
            <a:endParaRPr lang="en-US" dirty="0"/>
          </a:p>
        </p:txBody>
      </p:sp>
    </p:spTree>
    <p:extLst>
      <p:ext uri="{BB962C8B-B14F-4D97-AF65-F5344CB8AC3E}">
        <p14:creationId xmlns:p14="http://schemas.microsoft.com/office/powerpoint/2010/main" val="14362796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a:solidFill>
            <a:srgbClr val="FFC000"/>
          </a:solidFill>
        </p:spPr>
        <p:txBody>
          <a:bodyPr/>
          <a:lstStyle/>
          <a:p>
            <a:r>
              <a:rPr lang="en-US" dirty="0" smtClean="0"/>
              <a:t>Thanks!</a:t>
            </a:r>
            <a:endParaRPr lang="en-US" dirty="0"/>
          </a:p>
        </p:txBody>
      </p:sp>
      <p:sp>
        <p:nvSpPr>
          <p:cNvPr id="3" name="Content Placeholder 2"/>
          <p:cNvSpPr>
            <a:spLocks noGrp="1"/>
          </p:cNvSpPr>
          <p:nvPr>
            <p:ph idx="1"/>
          </p:nvPr>
        </p:nvSpPr>
        <p:spPr>
          <a:xfrm>
            <a:off x="457200" y="2195512"/>
            <a:ext cx="8229600" cy="4525963"/>
          </a:xfrm>
        </p:spPr>
        <p:txBody>
          <a:bodyPr/>
          <a:lstStyle/>
          <a:p>
            <a:pPr marL="0" indent="0" algn="ctr">
              <a:buNone/>
            </a:pPr>
            <a:r>
              <a:rPr lang="en-US" dirty="0" smtClean="0"/>
              <a:t>Aref N. Dajani, Ph.D.</a:t>
            </a:r>
          </a:p>
          <a:p>
            <a:pPr marL="0" indent="0" algn="ctr">
              <a:buNone/>
            </a:pPr>
            <a:r>
              <a:rPr lang="en-US" dirty="0" smtClean="0"/>
              <a:t>Center for Disclosure Avoidance Research</a:t>
            </a:r>
          </a:p>
          <a:p>
            <a:pPr marL="0" indent="0" algn="ctr">
              <a:buNone/>
            </a:pPr>
            <a:r>
              <a:rPr lang="en-US" dirty="0" smtClean="0">
                <a:hlinkClick r:id="rId2"/>
              </a:rPr>
              <a:t>Aref.N.Dajani@census.gov</a:t>
            </a:r>
            <a:endParaRPr lang="en-US" dirty="0" smtClean="0"/>
          </a:p>
          <a:p>
            <a:pPr marL="0" indent="0" algn="ctr">
              <a:buNone/>
            </a:pPr>
            <a:r>
              <a:rPr lang="en-US" dirty="0" smtClean="0"/>
              <a:t>(301) 763-1797</a:t>
            </a:r>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35</a:t>
            </a:fld>
            <a:r>
              <a:rPr lang="en-US" dirty="0" smtClean="0"/>
              <a:t> of 38 </a:t>
            </a:r>
            <a:endParaRPr lang="en-US" dirty="0"/>
          </a:p>
        </p:txBody>
      </p:sp>
    </p:spTree>
    <p:extLst>
      <p:ext uri="{BB962C8B-B14F-4D97-AF65-F5344CB8AC3E}">
        <p14:creationId xmlns:p14="http://schemas.microsoft.com/office/powerpoint/2010/main" val="2876426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Roadmap of Presentation</a:t>
            </a:r>
            <a:endParaRPr lang="en-US" dirty="0"/>
          </a:p>
        </p:txBody>
      </p:sp>
      <p:sp>
        <p:nvSpPr>
          <p:cNvPr id="3" name="Content Placeholder 2"/>
          <p:cNvSpPr>
            <a:spLocks noGrp="1"/>
          </p:cNvSpPr>
          <p:nvPr>
            <p:ph idx="1"/>
          </p:nvPr>
        </p:nvSpPr>
        <p:spPr>
          <a:xfrm>
            <a:off x="0" y="1295400"/>
            <a:ext cx="9144000" cy="4525963"/>
          </a:xfrm>
        </p:spPr>
        <p:txBody>
          <a:bodyPr/>
          <a:lstStyle/>
          <a:p>
            <a:r>
              <a:rPr lang="en-US" dirty="0" smtClean="0">
                <a:solidFill>
                  <a:srgbClr val="002060"/>
                </a:solidFill>
              </a:rPr>
              <a:t>Personally Identifiable Information (PII) and Statistical Disclosure Limitation (SDL)</a:t>
            </a:r>
          </a:p>
          <a:p>
            <a:r>
              <a:rPr lang="en-US" dirty="0" smtClean="0">
                <a:solidFill>
                  <a:srgbClr val="002060"/>
                </a:solidFill>
              </a:rPr>
              <a:t>The Census Bureau and Privacy</a:t>
            </a:r>
          </a:p>
          <a:p>
            <a:r>
              <a:rPr lang="en-US" dirty="0" smtClean="0">
                <a:solidFill>
                  <a:srgbClr val="002060"/>
                </a:solidFill>
              </a:rPr>
              <a:t>Legacy Methods of SDL at the U.S. Census Bureau</a:t>
            </a:r>
          </a:p>
          <a:p>
            <a:r>
              <a:rPr lang="en-US" dirty="0" smtClean="0">
                <a:solidFill>
                  <a:srgbClr val="002060"/>
                </a:solidFill>
              </a:rPr>
              <a:t>Ongoing Improvements on Legacy Methods</a:t>
            </a:r>
          </a:p>
          <a:p>
            <a:r>
              <a:rPr lang="en-US" dirty="0" smtClean="0">
                <a:solidFill>
                  <a:srgbClr val="002060"/>
                </a:solidFill>
              </a:rPr>
              <a:t>Innovation in SDL at the U.S. Census Bureau</a:t>
            </a:r>
          </a:p>
          <a:p>
            <a:r>
              <a:rPr lang="en-US" dirty="0" smtClean="0">
                <a:solidFill>
                  <a:srgbClr val="002060"/>
                </a:solidFill>
              </a:rPr>
              <a:t>Challenges, Opportunities, and Final Remarks</a:t>
            </a:r>
          </a:p>
          <a:p>
            <a:endParaRPr lang="en-US" dirty="0" smtClean="0">
              <a:solidFill>
                <a:srgbClr val="002060"/>
              </a:solidFill>
            </a:endParaRPr>
          </a:p>
          <a:p>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4</a:t>
            </a:fld>
            <a:r>
              <a:rPr lang="en-US" dirty="0" smtClean="0"/>
              <a:t> of 38 </a:t>
            </a:r>
            <a:endParaRPr lang="en-US" dirty="0"/>
          </a:p>
        </p:txBody>
      </p:sp>
    </p:spTree>
    <p:extLst>
      <p:ext uri="{BB962C8B-B14F-4D97-AF65-F5344CB8AC3E}">
        <p14:creationId xmlns:p14="http://schemas.microsoft.com/office/powerpoint/2010/main" val="2184349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 of PII</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r>
              <a:rPr lang="en-US" dirty="0" smtClean="0"/>
              <a:t>OMB Memorandum M-17-12, January 3, 2017</a:t>
            </a:r>
          </a:p>
          <a:p>
            <a:r>
              <a:rPr lang="en-US" dirty="0" smtClean="0"/>
              <a:t>“The term PII refers to information that can be used to distinguish or trace an individual’s identity, either alone or when combined with other information that is linked or linkable to a specific individual.”</a:t>
            </a:r>
            <a:endParaRPr lang="en-US" i="1" dirty="0" smtClean="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5</a:t>
            </a:fld>
            <a:r>
              <a:rPr lang="en-US" dirty="0" smtClean="0"/>
              <a:t> of 38 </a:t>
            </a:r>
            <a:endParaRPr lang="en-US" dirty="0"/>
          </a:p>
        </p:txBody>
      </p:sp>
    </p:spTree>
    <p:extLst>
      <p:ext uri="{BB962C8B-B14F-4D97-AF65-F5344CB8AC3E}">
        <p14:creationId xmlns:p14="http://schemas.microsoft.com/office/powerpoint/2010/main" val="2580445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smtClean="0"/>
              <a:t>Privacy Protection Terminology</a:t>
            </a:r>
            <a:endParaRPr lang="en-US" sz="3600" dirty="0"/>
          </a:p>
        </p:txBody>
      </p:sp>
      <p:sp>
        <p:nvSpPr>
          <p:cNvPr id="3" name="Content Placeholder 2"/>
          <p:cNvSpPr>
            <a:spLocks noGrp="1"/>
          </p:cNvSpPr>
          <p:nvPr>
            <p:ph idx="1"/>
          </p:nvPr>
        </p:nvSpPr>
        <p:spPr/>
        <p:txBody>
          <a:bodyPr/>
          <a:lstStyle/>
          <a:p>
            <a:r>
              <a:rPr lang="en-US" dirty="0"/>
              <a:t>Statistical Disclosure Limitation (SDL) and Disclosure Avoidance (DA</a:t>
            </a:r>
            <a:r>
              <a:rPr lang="en-US" dirty="0" smtClean="0"/>
              <a:t>)</a:t>
            </a:r>
          </a:p>
          <a:p>
            <a:pPr lvl="1"/>
            <a:r>
              <a:rPr lang="en-US" dirty="0" smtClean="0"/>
              <a:t>Statistical methods used in the processing of data prior to releasing data products to ensure the confidentiality of responses</a:t>
            </a:r>
          </a:p>
          <a:p>
            <a:r>
              <a:rPr lang="en-US" dirty="0" smtClean="0"/>
              <a:t>De-Identification: Process which removes identifiers</a:t>
            </a:r>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6</a:t>
            </a:fld>
            <a:r>
              <a:rPr lang="en-US" dirty="0" smtClean="0"/>
              <a:t> of 38</a:t>
            </a:r>
            <a:endParaRPr lang="en-US" dirty="0"/>
          </a:p>
        </p:txBody>
      </p:sp>
    </p:spTree>
    <p:extLst>
      <p:ext uri="{BB962C8B-B14F-4D97-AF65-F5344CB8AC3E}">
        <p14:creationId xmlns:p14="http://schemas.microsoft.com/office/powerpoint/2010/main" val="717169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Re-Identification</a:t>
            </a:r>
            <a:endParaRPr lang="en-US" dirty="0"/>
          </a:p>
        </p:txBody>
      </p:sp>
      <p:sp>
        <p:nvSpPr>
          <p:cNvPr id="3" name="Content Placeholder 2"/>
          <p:cNvSpPr>
            <a:spLocks noGrp="1"/>
          </p:cNvSpPr>
          <p:nvPr>
            <p:ph idx="1"/>
          </p:nvPr>
        </p:nvSpPr>
        <p:spPr>
          <a:xfrm>
            <a:off x="457200" y="1295400"/>
            <a:ext cx="8534400" cy="4525963"/>
          </a:xfrm>
        </p:spPr>
        <p:txBody>
          <a:bodyPr>
            <a:normAutofit/>
          </a:bodyPr>
          <a:lstStyle/>
          <a:p>
            <a:r>
              <a:rPr lang="en-US" dirty="0" smtClean="0"/>
              <a:t>A method to avoid </a:t>
            </a:r>
            <a:r>
              <a:rPr lang="en-US" dirty="0"/>
              <a:t>u</a:t>
            </a:r>
            <a:r>
              <a:rPr lang="en-US" dirty="0" smtClean="0"/>
              <a:t>ncovering PII through record linkage</a:t>
            </a:r>
          </a:p>
          <a:p>
            <a:r>
              <a:rPr lang="en-US" dirty="0" smtClean="0"/>
              <a:t>Legacy re-identification studies determine whether we can link specific auxiliary files to our public use files</a:t>
            </a:r>
          </a:p>
          <a:p>
            <a:pPr lvl="1"/>
            <a:r>
              <a:rPr lang="en-US" dirty="0" smtClean="0"/>
              <a:t>These include, for example, GIS shape files and web-scraped files.</a:t>
            </a:r>
          </a:p>
          <a:p>
            <a:pPr lvl="1"/>
            <a:r>
              <a:rPr lang="en-US" dirty="0" smtClean="0"/>
              <a:t>We then use our internal use data to calculate what proportion of suspected links are confirmed.</a:t>
            </a:r>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7</a:t>
            </a:fld>
            <a:r>
              <a:rPr lang="en-US" dirty="0" smtClean="0"/>
              <a:t> of 38 </a:t>
            </a:r>
            <a:endParaRPr lang="en-US" dirty="0"/>
          </a:p>
        </p:txBody>
      </p:sp>
    </p:spTree>
    <p:extLst>
      <p:ext uri="{BB962C8B-B14F-4D97-AF65-F5344CB8AC3E}">
        <p14:creationId xmlns:p14="http://schemas.microsoft.com/office/powerpoint/2010/main" val="1579189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The Database Reconstruction Theorem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Also known </a:t>
                </a:r>
                <a:r>
                  <a:rPr lang="en-US" smtClean="0"/>
                  <a:t>as The </a:t>
                </a:r>
                <a:r>
                  <a:rPr lang="en-US" dirty="0" smtClean="0"/>
                  <a:t>Fundamental Law of Information Recovery</a:t>
                </a:r>
              </a:p>
              <a:p>
                <a:r>
                  <a:rPr lang="en-US" dirty="0" smtClean="0"/>
                  <a:t>Powerful result from </a:t>
                </a:r>
                <a:r>
                  <a:rPr lang="en-US" dirty="0" err="1" smtClean="0"/>
                  <a:t>Dinur</a:t>
                </a:r>
                <a:r>
                  <a:rPr lang="en-US" dirty="0" smtClean="0"/>
                  <a:t> and </a:t>
                </a:r>
                <a:r>
                  <a:rPr lang="en-US" dirty="0" err="1" smtClean="0"/>
                  <a:t>Nissim</a:t>
                </a:r>
                <a:r>
                  <a:rPr lang="en-US" dirty="0" smtClean="0"/>
                  <a:t> (2003)</a:t>
                </a:r>
              </a:p>
              <a:p>
                <a:pPr lvl="1"/>
                <a:r>
                  <a:rPr lang="en-US" i="1" dirty="0" smtClean="0"/>
                  <a:t>Too many statistics published too accurately from a confidential database exposes the entire database with certainty.</a:t>
                </a:r>
              </a:p>
              <a:p>
                <a:r>
                  <a:rPr lang="en-US" dirty="0" smtClean="0"/>
                  <a:t>How accurately is “too accurately”?</a:t>
                </a:r>
              </a:p>
              <a:p>
                <a:pPr lvl="1"/>
                <a:r>
                  <a:rPr lang="en-US" dirty="0" smtClean="0"/>
                  <a:t>Cumulative noise must be of order </a:t>
                </a:r>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𝑁</m:t>
                        </m:r>
                      </m:e>
                    </m:ra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630" t="-175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8</a:t>
            </a:fld>
            <a:r>
              <a:rPr lang="en-US" dirty="0" smtClean="0"/>
              <a:t> of 38</a:t>
            </a:r>
            <a:endParaRPr lang="en-US" dirty="0"/>
          </a:p>
        </p:txBody>
      </p:sp>
    </p:spTree>
    <p:extLst>
      <p:ext uri="{BB962C8B-B14F-4D97-AF65-F5344CB8AC3E}">
        <p14:creationId xmlns:p14="http://schemas.microsoft.com/office/powerpoint/2010/main" val="2051306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Title 13: Census Bureau’s </a:t>
            </a:r>
            <a:br>
              <a:rPr lang="en-US" dirty="0" smtClean="0"/>
            </a:br>
            <a:r>
              <a:rPr lang="en-US" dirty="0" smtClean="0"/>
              <a:t>Privacy Law</a:t>
            </a:r>
            <a:endParaRPr lang="en-US" dirty="0"/>
          </a:p>
        </p:txBody>
      </p:sp>
      <p:sp>
        <p:nvSpPr>
          <p:cNvPr id="3" name="Content Placeholder 2"/>
          <p:cNvSpPr>
            <a:spLocks noGrp="1"/>
          </p:cNvSpPr>
          <p:nvPr>
            <p:ph idx="1"/>
          </p:nvPr>
        </p:nvSpPr>
        <p:spPr>
          <a:xfrm>
            <a:off x="76200" y="1600200"/>
            <a:ext cx="9067800" cy="4525963"/>
          </a:xfrm>
        </p:spPr>
        <p:txBody>
          <a:bodyPr>
            <a:normAutofit fontScale="77500" lnSpcReduction="20000"/>
          </a:bodyPr>
          <a:lstStyle/>
          <a:p>
            <a:r>
              <a:rPr lang="en-US" dirty="0" smtClean="0"/>
              <a:t>The Census Bureau collects data from households and establishments and produces statistical results.</a:t>
            </a:r>
          </a:p>
          <a:p>
            <a:r>
              <a:rPr lang="en-US" dirty="0" smtClean="0"/>
              <a:t>From U.S. Code Title 13, Section 9, the following are prohibited:</a:t>
            </a:r>
          </a:p>
          <a:p>
            <a:pPr marL="514350" indent="-514350">
              <a:buFont typeface="+mj-lt"/>
              <a:buAutoNum type="arabicPeriod"/>
            </a:pPr>
            <a:r>
              <a:rPr lang="en-US" dirty="0" smtClean="0"/>
              <a:t>use </a:t>
            </a:r>
            <a:r>
              <a:rPr lang="en-US" dirty="0"/>
              <a:t>the information furnished under the provisions of this title for any purpose other than the statistical purposes for which it is supplied; or</a:t>
            </a:r>
          </a:p>
          <a:p>
            <a:pPr marL="514350" indent="-514350">
              <a:buFont typeface="+mj-lt"/>
              <a:buAutoNum type="arabicPeriod"/>
            </a:pPr>
            <a:r>
              <a:rPr lang="en-US" dirty="0" smtClean="0"/>
              <a:t>make </a:t>
            </a:r>
            <a:r>
              <a:rPr lang="en-US" dirty="0"/>
              <a:t>any publication whereby the data furnished by any particular establishment or individual under this title can be identified; or</a:t>
            </a:r>
          </a:p>
          <a:p>
            <a:pPr marL="514350" indent="-514350">
              <a:buFont typeface="+mj-lt"/>
              <a:buAutoNum type="arabicPeriod"/>
            </a:pPr>
            <a:r>
              <a:rPr lang="en-US" dirty="0" smtClean="0"/>
              <a:t>permit </a:t>
            </a:r>
            <a:r>
              <a:rPr lang="en-US" dirty="0"/>
              <a:t>anyone other than the sworn officers and employees of the Department or bureau or agency thereof to examine the individual reports</a:t>
            </a:r>
            <a:r>
              <a:rPr lang="en-US" dirty="0" smtClean="0"/>
              <a:t>.</a:t>
            </a:r>
          </a:p>
          <a:p>
            <a:pPr marL="0" indent="0">
              <a:buNone/>
            </a:pPr>
            <a:r>
              <a:rPr lang="en-US" dirty="0">
                <a:hlinkClick r:id="rId2"/>
              </a:rPr>
              <a:t>https://</a:t>
            </a:r>
            <a:r>
              <a:rPr lang="en-US" dirty="0" smtClean="0">
                <a:hlinkClick r:id="rId2"/>
              </a:rPr>
              <a:t>www.law.cornell.edu/uscode/text/13/9</a:t>
            </a:r>
            <a:r>
              <a:rPr lang="en-US" dirty="0" smtClean="0"/>
              <a:t> </a:t>
            </a:r>
            <a:endParaRPr lang="en-US" dirty="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r>
              <a:rPr lang="en-US" dirty="0" smtClean="0"/>
              <a:t>Slide </a:t>
            </a:r>
            <a:fld id="{5212C905-FF40-4437-BDDD-7BDE312C732D}" type="slidenum">
              <a:rPr lang="en-US" smtClean="0"/>
              <a:pPr/>
              <a:t>9</a:t>
            </a:fld>
            <a:r>
              <a:rPr lang="en-US" dirty="0" smtClean="0"/>
              <a:t> of 38</a:t>
            </a:r>
            <a:endParaRPr lang="en-US" dirty="0"/>
          </a:p>
        </p:txBody>
      </p:sp>
    </p:spTree>
    <p:extLst>
      <p:ext uri="{BB962C8B-B14F-4D97-AF65-F5344CB8AC3E}">
        <p14:creationId xmlns:p14="http://schemas.microsoft.com/office/powerpoint/2010/main" val="2608259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External_General_Futurist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43B1F9FA5B2E847971EAB42F3EC9A01" ma:contentTypeVersion="1" ma:contentTypeDescription="Create a new document." ma:contentTypeScope="" ma:versionID="6a05c86d16e1835808316868a7ca6065">
  <xsd:schema xmlns:xsd="http://www.w3.org/2001/XMLSchema" xmlns:xs="http://www.w3.org/2001/XMLSchema" xmlns:p="http://schemas.microsoft.com/office/2006/metadata/properties" xmlns:ns1="http://schemas.microsoft.com/sharepoint/v3" xmlns:ns2="8557a95a-962d-47e7-8af1-548f79049771" targetNamespace="http://schemas.microsoft.com/office/2006/metadata/properties" ma:root="true" ma:fieldsID="2bb8dfbcc59ace8b8b13156065cb8351" ns1:_="" ns2:_="">
    <xsd:import namespace="http://schemas.microsoft.com/sharepoint/v3"/>
    <xsd:import namespace="8557a95a-962d-47e7-8af1-548f7904977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557a95a-962d-47e7-8af1-548f7904977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_dlc_DocId xmlns="8557a95a-962d-47e7-8af1-548f79049771">3J7TJ2AYAA5W-134-24</_dlc_DocId>
    <_dlc_DocIdUrl xmlns="8557a95a-962d-47e7-8af1-548f79049771">
      <Url>https://collab.ecm.census.gov/div/cnmp/intranet/CIDB/_layouts/DocIdRedir.aspx?ID=3J7TJ2AYAA5W-134-24</Url>
      <Description>3J7TJ2AYAA5W-134-24</Description>
    </_dlc_DocIdUrl>
  </documentManagement>
</p:properties>
</file>

<file path=customXml/itemProps1.xml><?xml version="1.0" encoding="utf-8"?>
<ds:datastoreItem xmlns:ds="http://schemas.openxmlformats.org/officeDocument/2006/customXml" ds:itemID="{C7E0F877-7E3E-43F6-9B02-9DDFB93E71AF}">
  <ds:schemaRefs>
    <ds:schemaRef ds:uri="http://schemas.microsoft.com/sharepoint/events"/>
  </ds:schemaRefs>
</ds:datastoreItem>
</file>

<file path=customXml/itemProps2.xml><?xml version="1.0" encoding="utf-8"?>
<ds:datastoreItem xmlns:ds="http://schemas.openxmlformats.org/officeDocument/2006/customXml" ds:itemID="{C8D63E48-455B-4051-B68D-12B9CC1592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557a95a-962d-47e7-8af1-548f790497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786BCB-DE9F-4DFC-8265-993C8C44F97D}">
  <ds:schemaRefs>
    <ds:schemaRef ds:uri="http://schemas.microsoft.com/sharepoint/v3/contenttype/forms"/>
  </ds:schemaRefs>
</ds:datastoreItem>
</file>

<file path=customXml/itemProps4.xml><?xml version="1.0" encoding="utf-8"?>
<ds:datastoreItem xmlns:ds="http://schemas.openxmlformats.org/officeDocument/2006/customXml" ds:itemID="{0A4A22AC-E205-48FC-BF15-E646A6743161}">
  <ds:schemaRefs>
    <ds:schemaRef ds:uri="http://schemas.microsoft.com/sharepoint/v3"/>
    <ds:schemaRef ds:uri="http://www.w3.org/XML/1998/namespace"/>
    <ds:schemaRef ds:uri="http://purl.org/dc/dcmitype/"/>
    <ds:schemaRef ds:uri="8557a95a-962d-47e7-8af1-548f79049771"/>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External_General_Futuristic</Template>
  <TotalTime>1079</TotalTime>
  <Words>1946</Words>
  <Application>Microsoft Office PowerPoint</Application>
  <PresentationFormat>On-screen Show (4:3)</PresentationFormat>
  <Paragraphs>223</Paragraphs>
  <Slides>35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Arial Black</vt:lpstr>
      <vt:lpstr>Calibri</vt:lpstr>
      <vt:lpstr>Cambria Math</vt:lpstr>
      <vt:lpstr>Helvetica</vt:lpstr>
      <vt:lpstr>Symbol</vt:lpstr>
      <vt:lpstr>Times New Roman</vt:lpstr>
      <vt:lpstr>Wingdings</vt:lpstr>
      <vt:lpstr>External_General_Futuristic</vt:lpstr>
      <vt:lpstr>Statistical Disclosure Limitation at the U.S. Census Bureau: From Legacy to Innovation</vt:lpstr>
      <vt:lpstr>Disclaimer</vt:lpstr>
      <vt:lpstr>Acknowledgements</vt:lpstr>
      <vt:lpstr>Roadmap of Presentation</vt:lpstr>
      <vt:lpstr>Definition of PII</vt:lpstr>
      <vt:lpstr>Privacy Protection Terminology</vt:lpstr>
      <vt:lpstr>Re-Identification</vt:lpstr>
      <vt:lpstr>The Database Reconstruction Theorem</vt:lpstr>
      <vt:lpstr>Title 13: Census Bureau’s  Privacy Law</vt:lpstr>
      <vt:lpstr>The Census Bureau and Privacy</vt:lpstr>
      <vt:lpstr>Legacy Methods of SDL at the U.S. Census Bureau</vt:lpstr>
      <vt:lpstr>Information Reduction Methods  at the U.S. Census Bureau</vt:lpstr>
      <vt:lpstr>Data Perturbation Methods  at the U.S. Census Bureau</vt:lpstr>
      <vt:lpstr>FSRDC Overview</vt:lpstr>
      <vt:lpstr>Options for Research on Confidential Data – Remote Stats</vt:lpstr>
      <vt:lpstr>Options for Research on Confidential Data - Microdata</vt:lpstr>
      <vt:lpstr>Ongoing Improvements in Legacy Methods</vt:lpstr>
      <vt:lpstr>Innovation in SDL at the U.S. Census Bureau (Slide 1 of 2)</vt:lpstr>
      <vt:lpstr>Innovation in SDL at the U.S. Census Bureau (Slide 2 of 2)</vt:lpstr>
      <vt:lpstr>ε is the Privacy-loss Budget</vt:lpstr>
      <vt:lpstr>Respecting a Privacy-loss Budget</vt:lpstr>
      <vt:lpstr>SDL Is Technology  Not Preferences</vt:lpstr>
      <vt:lpstr>PowerPoint Presentation</vt:lpstr>
      <vt:lpstr>How to Prove That a Privacy-loss Budget Was Respected</vt:lpstr>
      <vt:lpstr>How to Prove that the Algorithms are Resistant to All Future Attacks</vt:lpstr>
      <vt:lpstr>DP: Properties</vt:lpstr>
      <vt:lpstr>Formally Private  Synthetic Microdata</vt:lpstr>
      <vt:lpstr>DP Implementation</vt:lpstr>
      <vt:lpstr>Differential Privacy: Concerns</vt:lpstr>
      <vt:lpstr>Algorithmic Obstacles in Generating  High Quality Synthetic Microdata</vt:lpstr>
      <vt:lpstr>Technical Issues Moving Forward</vt:lpstr>
      <vt:lpstr>Complex Survey Challenges</vt:lpstr>
      <vt:lpstr>Opportunities</vt:lpstr>
      <vt:lpstr>Final Remarks</vt:lpstr>
      <vt:lpstr>Thanks!</vt:lpstr>
    </vt:vector>
  </TitlesOfParts>
  <Company>U.S. Department of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Haskins (CENSUS/CNMP FED)</dc:creator>
  <cp:lastModifiedBy>John Maron Abowd (CENSUS/ADRM CTR)</cp:lastModifiedBy>
  <cp:revision>158</cp:revision>
  <cp:lastPrinted>2017-04-20T18:10:48Z</cp:lastPrinted>
  <dcterms:created xsi:type="dcterms:W3CDTF">2015-09-23T19:49:02Z</dcterms:created>
  <dcterms:modified xsi:type="dcterms:W3CDTF">2017-04-21T15:03:12Z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aa8563b1-d6a8-4f06-b205-87d480689cda</vt:lpwstr>
  </property>
  <property fmtid="{D5CDD505-2E9C-101B-9397-08002B2CF9AE}" pid="3" name="ContentTypeId">
    <vt:lpwstr>0x010100743B1F9FA5B2E847971EAB42F3EC9A01</vt:lpwstr>
  </property>
</Properties>
</file>