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53"/>
    <p:restoredTop sz="90685" autoAdjust="0"/>
  </p:normalViewPr>
  <p:slideViewPr>
    <p:cSldViewPr>
      <p:cViewPr varScale="1">
        <p:scale>
          <a:sx n="92" d="100"/>
          <a:sy n="92" d="100"/>
        </p:scale>
        <p:origin x="66"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8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6FE1571-22BD-4D5F-8EE6-2F788D40BA4E}" type="datetimeFigureOut">
              <a:rPr lang="en-US" smtClean="0"/>
              <a:t>3/20/2017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C28881-9BA9-45C7-9156-27A33D1D48E4}" type="slidenum">
              <a:rPr lang="en-US" smtClean="0"/>
              <a:t>‹#›</a:t>
            </a:fld>
            <a:endParaRPr lang="en-US"/>
          </a:p>
        </p:txBody>
      </p:sp>
    </p:spTree>
    <p:extLst>
      <p:ext uri="{BB962C8B-B14F-4D97-AF65-F5344CB8AC3E}">
        <p14:creationId xmlns:p14="http://schemas.microsoft.com/office/powerpoint/2010/main" val="3387339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28881-9BA9-45C7-9156-27A33D1D48E4}" type="slidenum">
              <a:rPr lang="en-US" smtClean="0"/>
              <a:t>1</a:t>
            </a:fld>
            <a:endParaRPr lang="en-US"/>
          </a:p>
        </p:txBody>
      </p:sp>
    </p:spTree>
    <p:extLst>
      <p:ext uri="{BB962C8B-B14F-4D97-AF65-F5344CB8AC3E}">
        <p14:creationId xmlns:p14="http://schemas.microsoft.com/office/powerpoint/2010/main" val="388839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210050"/>
            <a:ext cx="6000750" cy="4705350"/>
          </a:xfrm>
        </p:spPr>
        <p:txBody>
          <a:bodyPr/>
          <a:lstStyle/>
          <a:p>
            <a:endParaRPr lang="en-US" dirty="0"/>
          </a:p>
        </p:txBody>
      </p:sp>
      <p:sp>
        <p:nvSpPr>
          <p:cNvPr id="4" name="Slide Number Placeholder 3"/>
          <p:cNvSpPr>
            <a:spLocks noGrp="1"/>
          </p:cNvSpPr>
          <p:nvPr>
            <p:ph type="sldNum" sz="quarter" idx="10"/>
          </p:nvPr>
        </p:nvSpPr>
        <p:spPr/>
        <p:txBody>
          <a:bodyPr/>
          <a:lstStyle/>
          <a:p>
            <a:fld id="{39C28881-9BA9-45C7-9156-27A33D1D48E4}" type="slidenum">
              <a:rPr lang="en-US" smtClean="0"/>
              <a:t>3</a:t>
            </a:fld>
            <a:endParaRPr lang="en-US"/>
          </a:p>
        </p:txBody>
      </p:sp>
    </p:spTree>
    <p:extLst>
      <p:ext uri="{BB962C8B-B14F-4D97-AF65-F5344CB8AC3E}">
        <p14:creationId xmlns:p14="http://schemas.microsoft.com/office/powerpoint/2010/main" val="327941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210050"/>
            <a:ext cx="6000750" cy="4705350"/>
          </a:xfrm>
        </p:spPr>
        <p:txBody>
          <a:bodyPr/>
          <a:lstStyle/>
          <a:p>
            <a:endParaRPr lang="en-US" dirty="0"/>
          </a:p>
        </p:txBody>
      </p:sp>
      <p:sp>
        <p:nvSpPr>
          <p:cNvPr id="4" name="Slide Number Placeholder 3"/>
          <p:cNvSpPr>
            <a:spLocks noGrp="1"/>
          </p:cNvSpPr>
          <p:nvPr>
            <p:ph type="sldNum" sz="quarter" idx="10"/>
          </p:nvPr>
        </p:nvSpPr>
        <p:spPr/>
        <p:txBody>
          <a:bodyPr/>
          <a:lstStyle/>
          <a:p>
            <a:fld id="{39C28881-9BA9-45C7-9156-27A33D1D48E4}" type="slidenum">
              <a:rPr lang="en-US" smtClean="0"/>
              <a:t>4</a:t>
            </a:fld>
            <a:endParaRPr lang="en-US"/>
          </a:p>
        </p:txBody>
      </p:sp>
    </p:spTree>
    <p:extLst>
      <p:ext uri="{BB962C8B-B14F-4D97-AF65-F5344CB8AC3E}">
        <p14:creationId xmlns:p14="http://schemas.microsoft.com/office/powerpoint/2010/main" val="3228665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28881-9BA9-45C7-9156-27A33D1D48E4}" type="slidenum">
              <a:rPr lang="en-US" smtClean="0"/>
              <a:t>8</a:t>
            </a:fld>
            <a:endParaRPr lang="en-US"/>
          </a:p>
        </p:txBody>
      </p:sp>
    </p:spTree>
    <p:extLst>
      <p:ext uri="{BB962C8B-B14F-4D97-AF65-F5344CB8AC3E}">
        <p14:creationId xmlns:p14="http://schemas.microsoft.com/office/powerpoint/2010/main" val="240669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28881-9BA9-45C7-9156-27A33D1D48E4}" type="slidenum">
              <a:rPr lang="en-US" smtClean="0"/>
              <a:t>9</a:t>
            </a:fld>
            <a:endParaRPr lang="en-US"/>
          </a:p>
        </p:txBody>
      </p:sp>
    </p:spTree>
    <p:extLst>
      <p:ext uri="{BB962C8B-B14F-4D97-AF65-F5344CB8AC3E}">
        <p14:creationId xmlns:p14="http://schemas.microsoft.com/office/powerpoint/2010/main" val="722230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5" name="Slide Number Placeholder 6"/>
          <p:cNvSpPr>
            <a:spLocks noGrp="1"/>
          </p:cNvSpPr>
          <p:nvPr>
            <p:ph type="sldNum" sz="quarter" idx="12"/>
          </p:nvPr>
        </p:nvSpPr>
        <p:spPr>
          <a:xfrm>
            <a:off x="3505200" y="6356350"/>
            <a:ext cx="2133600" cy="365125"/>
          </a:xfrm>
        </p:spPr>
        <p:txBody>
          <a:bodyPr/>
          <a:lstStyle>
            <a:lvl1pPr>
              <a:defRPr sz="2400">
                <a:solidFill>
                  <a:schemeClr val="bg1"/>
                </a:solidFill>
              </a:defRPr>
            </a:lvl1pPr>
          </a:lstStyle>
          <a:p>
            <a:fld id="{5212C905-FF40-4437-BDDD-7BDE312C732D}" type="slidenum">
              <a:rPr lang="en-US" smtClean="0"/>
              <a:pPr/>
              <a:t>‹#›</a:t>
            </a:fld>
            <a:endParaRPr lang="en-US"/>
          </a:p>
        </p:txBody>
      </p:sp>
    </p:spTree>
    <p:extLst>
      <p:ext uri="{BB962C8B-B14F-4D97-AF65-F5344CB8AC3E}">
        <p14:creationId xmlns:p14="http://schemas.microsoft.com/office/powerpoint/2010/main" val="257329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lstStyle>
            <a:lvl1pPr marL="0" indent="0">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z="2400">
                <a:solidFill>
                  <a:schemeClr val="bg1"/>
                </a:solidFill>
              </a:defRPr>
            </a:lvl1pPr>
          </a:lstStyle>
          <a:p>
            <a:fld id="{5212C905-FF40-4437-BDDD-7BDE312C732D}" type="slidenum">
              <a:rPr lang="en-US" smtClean="0"/>
              <a:pPr/>
              <a:t>‹#›</a:t>
            </a:fld>
            <a:endParaRPr lang="en-US"/>
          </a:p>
        </p:txBody>
      </p:sp>
    </p:spTree>
    <p:extLst>
      <p:ext uri="{BB962C8B-B14F-4D97-AF65-F5344CB8AC3E}">
        <p14:creationId xmlns:p14="http://schemas.microsoft.com/office/powerpoint/2010/main" val="1303206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sz="2400">
                <a:solidFill>
                  <a:schemeClr val="bg1"/>
                </a:solidFill>
              </a:defRPr>
            </a:lvl1pPr>
          </a:lstStyle>
          <a:p>
            <a:fld id="{5212C905-FF40-4437-BDDD-7BDE312C732D}" type="slidenum">
              <a:rPr lang="en-US" smtClean="0"/>
              <a:pPr/>
              <a:t>‹#›</a:t>
            </a:fld>
            <a:endParaRPr lang="en-US"/>
          </a:p>
        </p:txBody>
      </p:sp>
    </p:spTree>
    <p:extLst>
      <p:ext uri="{BB962C8B-B14F-4D97-AF65-F5344CB8AC3E}">
        <p14:creationId xmlns:p14="http://schemas.microsoft.com/office/powerpoint/2010/main" val="145508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Slide Number Placeholder 6"/>
          <p:cNvSpPr>
            <a:spLocks noGrp="1"/>
          </p:cNvSpPr>
          <p:nvPr>
            <p:ph type="sldNum" sz="quarter" idx="12"/>
          </p:nvPr>
        </p:nvSpPr>
        <p:spPr>
          <a:xfrm>
            <a:off x="3505200" y="6356350"/>
            <a:ext cx="2133600" cy="365125"/>
          </a:xfrm>
        </p:spPr>
        <p:txBody>
          <a:bodyPr/>
          <a:lstStyle>
            <a:lvl1pPr>
              <a:defRPr sz="2400">
                <a:solidFill>
                  <a:schemeClr val="bg1"/>
                </a:solidFill>
              </a:defRPr>
            </a:lvl1pPr>
          </a:lstStyle>
          <a:p>
            <a:fld id="{5212C905-FF40-4437-BDDD-7BDE312C732D}" type="slidenum">
              <a:rPr lang="en-US" smtClean="0"/>
              <a:pPr/>
              <a:t>‹#›</a:t>
            </a:fld>
            <a:endParaRPr lang="en-US"/>
          </a:p>
        </p:txBody>
      </p:sp>
    </p:spTree>
    <p:extLst>
      <p:ext uri="{BB962C8B-B14F-4D97-AF65-F5344CB8AC3E}">
        <p14:creationId xmlns:p14="http://schemas.microsoft.com/office/powerpoint/2010/main" val="238280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6"/>
          <p:cNvSpPr>
            <a:spLocks noGrp="1"/>
          </p:cNvSpPr>
          <p:nvPr>
            <p:ph type="sldNum" sz="quarter" idx="12"/>
          </p:nvPr>
        </p:nvSpPr>
        <p:spPr>
          <a:xfrm>
            <a:off x="3505200" y="6356350"/>
            <a:ext cx="2133600" cy="365125"/>
          </a:xfrm>
        </p:spPr>
        <p:txBody>
          <a:bodyPr/>
          <a:lstStyle>
            <a:lvl1pPr>
              <a:defRPr sz="2400">
                <a:solidFill>
                  <a:schemeClr val="bg1"/>
                </a:solidFill>
              </a:defRPr>
            </a:lvl1pPr>
          </a:lstStyle>
          <a:p>
            <a:fld id="{5212C905-FF40-4437-BDDD-7BDE312C732D}" type="slidenum">
              <a:rPr lang="en-US" smtClean="0"/>
              <a:pPr/>
              <a:t>‹#›</a:t>
            </a:fld>
            <a:endParaRPr lang="en-US"/>
          </a:p>
        </p:txBody>
      </p:sp>
    </p:spTree>
    <p:extLst>
      <p:ext uri="{BB962C8B-B14F-4D97-AF65-F5344CB8AC3E}">
        <p14:creationId xmlns:p14="http://schemas.microsoft.com/office/powerpoint/2010/main" val="323632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417638"/>
            <a:ext cx="9144000" cy="544036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4354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b="1">
                <a:solidFill>
                  <a:schemeClr val="tx2"/>
                </a:solidFill>
              </a:defRPr>
            </a:lvl1pPr>
          </a:lstStyle>
          <a:p>
            <a:fld id="{5212C905-FF40-4437-BDDD-7BDE312C732D}" type="slidenum">
              <a:rPr lang="en-US" smtClean="0"/>
              <a:pPr/>
              <a:t>‹#›</a:t>
            </a:fld>
            <a:endParaRPr lang="en-US" dirty="0"/>
          </a:p>
        </p:txBody>
      </p:sp>
      <p:pic>
        <p:nvPicPr>
          <p:cNvPr id="8" name="Picture 7"/>
          <p:cNvPicPr>
            <a:picLocks noChangeAspect="1"/>
          </p:cNvPicPr>
          <p:nvPr userDrawn="1"/>
        </p:nvPicPr>
        <p:blipFill rotWithShape="1">
          <a:blip r:embed="rId7">
            <a:extLst>
              <a:ext uri="{28A0092B-C50C-407E-A947-70E740481C1C}">
                <a14:useLocalDpi xmlns:a14="http://schemas.microsoft.com/office/drawing/2010/main" val="0"/>
              </a:ext>
            </a:extLst>
          </a:blip>
          <a:srcRect t="90000"/>
          <a:stretch/>
        </p:blipFill>
        <p:spPr>
          <a:xfrm>
            <a:off x="0" y="6172200"/>
            <a:ext cx="9144000" cy="685800"/>
          </a:xfrm>
          <a:prstGeom prst="rect">
            <a:avLst/>
          </a:prstGeom>
        </p:spPr>
      </p:pic>
    </p:spTree>
    <p:extLst>
      <p:ext uri="{BB962C8B-B14F-4D97-AF65-F5344CB8AC3E}">
        <p14:creationId xmlns:p14="http://schemas.microsoft.com/office/powerpoint/2010/main" val="41646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b="1" i="0" kern="1200" baseline="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imson.L.Garfinkel@census.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cornell.edu/johannes/papers/2008/icde2008-privacy.pdf" TargetMode="External"/><Relationship Id="rId2" Type="http://schemas.openxmlformats.org/officeDocument/2006/relationships/hyperlink" Target="https://arxiv.org/pdf/1701.0075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Formally Private Synthetic Data:</a:t>
            </a:r>
            <a:br>
              <a:rPr lang="en-US" sz="3600" dirty="0" smtClean="0"/>
            </a:br>
            <a:r>
              <a:rPr lang="en-US" sz="2400" dirty="0" smtClean="0"/>
              <a:t>Empowering research on confidential data while providing for privacy and security</a:t>
            </a:r>
            <a:endParaRPr lang="en-US" sz="2400" dirty="0"/>
          </a:p>
        </p:txBody>
      </p:sp>
      <p:sp>
        <p:nvSpPr>
          <p:cNvPr id="3" name="Subtitle 2"/>
          <p:cNvSpPr>
            <a:spLocks noGrp="1"/>
          </p:cNvSpPr>
          <p:nvPr>
            <p:ph type="subTitle" idx="1"/>
          </p:nvPr>
        </p:nvSpPr>
        <p:spPr>
          <a:xfrm>
            <a:off x="1066800" y="3886200"/>
            <a:ext cx="7010400" cy="1676400"/>
          </a:xfrm>
        </p:spPr>
        <p:txBody>
          <a:bodyPr>
            <a:normAutofit/>
          </a:bodyPr>
          <a:lstStyle/>
          <a:p>
            <a:r>
              <a:rPr lang="en-US" dirty="0" smtClean="0">
                <a:solidFill>
                  <a:schemeClr val="accent1">
                    <a:lumMod val="50000"/>
                  </a:schemeClr>
                </a:solidFill>
              </a:rPr>
              <a:t>April 2017</a:t>
            </a:r>
          </a:p>
          <a:p>
            <a:r>
              <a:rPr lang="en-US" dirty="0" smtClean="0">
                <a:solidFill>
                  <a:schemeClr val="accent1">
                    <a:lumMod val="50000"/>
                  </a:schemeClr>
                </a:solidFill>
              </a:rPr>
              <a:t>Simson L. Garfinkel</a:t>
            </a:r>
          </a:p>
          <a:p>
            <a:r>
              <a:rPr lang="en-US" sz="2600" dirty="0" smtClean="0"/>
              <a:t>Center for Research on Disclosure Avoidance</a:t>
            </a:r>
            <a:endParaRPr lang="en-US" sz="2600" dirty="0"/>
          </a:p>
        </p:txBody>
      </p:sp>
      <p:sp>
        <p:nvSpPr>
          <p:cNvPr id="4" name="TextBox 3"/>
          <p:cNvSpPr txBox="1"/>
          <p:nvPr/>
        </p:nvSpPr>
        <p:spPr>
          <a:xfrm>
            <a:off x="3200400" y="6457890"/>
            <a:ext cx="5943600" cy="400110"/>
          </a:xfrm>
          <a:prstGeom prst="rect">
            <a:avLst/>
          </a:prstGeom>
          <a:noFill/>
        </p:spPr>
        <p:txBody>
          <a:bodyPr wrap="square" rtlCol="0">
            <a:spAutoFit/>
          </a:bodyPr>
          <a:lstStyle/>
          <a:p>
            <a:r>
              <a:rPr lang="en-US" sz="1000" b="1" dirty="0" smtClean="0"/>
              <a:t>DISCLAIMER: The views expressed in this presentation are those of the author and do not necessarily reflect the policy of the US Census Bureau, the US Department of Commerce, or the United States Government.</a:t>
            </a:r>
            <a:endParaRPr lang="en-US" sz="1000" b="1" dirty="0"/>
          </a:p>
        </p:txBody>
      </p:sp>
    </p:spTree>
    <p:extLst>
      <p:ext uri="{BB962C8B-B14F-4D97-AF65-F5344CB8AC3E}">
        <p14:creationId xmlns:p14="http://schemas.microsoft.com/office/powerpoint/2010/main" val="64078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Formally private synthetic data</a:t>
            </a:r>
            <a:endParaRPr lang="en-US" dirty="0"/>
          </a:p>
        </p:txBody>
      </p:sp>
      <p:sp>
        <p:nvSpPr>
          <p:cNvPr id="7" name="Content Placeholder 6"/>
          <p:cNvSpPr>
            <a:spLocks noGrp="1"/>
          </p:cNvSpPr>
          <p:nvPr>
            <p:ph idx="1"/>
          </p:nvPr>
        </p:nvSpPr>
        <p:spPr/>
        <p:txBody>
          <a:bodyPr/>
          <a:lstStyle/>
          <a:p>
            <a:r>
              <a:rPr lang="en-US" dirty="0" smtClean="0"/>
              <a:t>Advantages:</a:t>
            </a:r>
          </a:p>
          <a:p>
            <a:pPr lvl="1"/>
            <a:r>
              <a:rPr lang="en-US" dirty="0" smtClean="0"/>
              <a:t>No </a:t>
            </a:r>
            <a:r>
              <a:rPr lang="en-US" i="1" dirty="0" smtClean="0"/>
              <a:t>privacy </a:t>
            </a:r>
            <a:r>
              <a:rPr lang="en-US" dirty="0" smtClean="0"/>
              <a:t>reason to control release.</a:t>
            </a:r>
          </a:p>
          <a:p>
            <a:pPr lvl="1"/>
            <a:r>
              <a:rPr lang="en-US" dirty="0" smtClean="0"/>
              <a:t>Empowers researchers, students, &amp; community.</a:t>
            </a:r>
          </a:p>
          <a:p>
            <a:r>
              <a:rPr lang="en-US" dirty="0" smtClean="0"/>
              <a:t>Disadvantages:</a:t>
            </a:r>
          </a:p>
          <a:p>
            <a:pPr lvl="1"/>
            <a:r>
              <a:rPr lang="en-US" dirty="0" smtClean="0"/>
              <a:t>FPSD can still cause harm.</a:t>
            </a:r>
          </a:p>
          <a:p>
            <a:pPr lvl="1"/>
            <a:r>
              <a:rPr lang="en-US" dirty="0" smtClean="0"/>
              <a:t>FPSD are </a:t>
            </a:r>
            <a:r>
              <a:rPr lang="en-US" i="1" dirty="0" smtClean="0"/>
              <a:t>less accurate </a:t>
            </a:r>
            <a:r>
              <a:rPr lang="en-US" dirty="0" smtClean="0"/>
              <a:t>than the confidential data</a:t>
            </a:r>
          </a:p>
          <a:p>
            <a:pPr lvl="1"/>
            <a:r>
              <a:rPr lang="en-US" dirty="0" smtClean="0"/>
              <a:t>Public may not accept FPSD as “open data.”</a:t>
            </a:r>
            <a:endParaRPr lang="en-US" dirty="0"/>
          </a:p>
        </p:txBody>
      </p:sp>
      <p:sp>
        <p:nvSpPr>
          <p:cNvPr id="5" name="Slide Number Placeholder 4"/>
          <p:cNvSpPr>
            <a:spLocks noGrp="1"/>
          </p:cNvSpPr>
          <p:nvPr>
            <p:ph type="sldNum" sz="quarter" idx="12"/>
          </p:nvPr>
        </p:nvSpPr>
        <p:spPr/>
        <p:txBody>
          <a:bodyPr/>
          <a:lstStyle/>
          <a:p>
            <a:fld id="{5212C905-FF40-4437-BDDD-7BDE312C732D}" type="slidenum">
              <a:rPr lang="en-US" smtClean="0"/>
              <a:t>10</a:t>
            </a:fld>
            <a:endParaRPr lang="en-US"/>
          </a:p>
        </p:txBody>
      </p:sp>
    </p:spTree>
    <p:extLst>
      <p:ext uri="{BB962C8B-B14F-4D97-AF65-F5344CB8AC3E}">
        <p14:creationId xmlns:p14="http://schemas.microsoft.com/office/powerpoint/2010/main" val="3173452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Verification &amp; Validation Servers</a:t>
            </a:r>
            <a:endParaRPr lang="en-US" dirty="0"/>
          </a:p>
        </p:txBody>
      </p:sp>
      <p:sp>
        <p:nvSpPr>
          <p:cNvPr id="3" name="Content Placeholder 2"/>
          <p:cNvSpPr>
            <a:spLocks noGrp="1"/>
          </p:cNvSpPr>
          <p:nvPr>
            <p:ph idx="1"/>
          </p:nvPr>
        </p:nvSpPr>
        <p:spPr>
          <a:xfrm>
            <a:off x="457200" y="3581400"/>
            <a:ext cx="8229600" cy="2454275"/>
          </a:xfrm>
        </p:spPr>
        <p:txBody>
          <a:bodyPr>
            <a:normAutofit fontScale="85000" lnSpcReduction="20000"/>
          </a:bodyPr>
          <a:lstStyle/>
          <a:p>
            <a:r>
              <a:rPr lang="en-US" dirty="0" smtClean="0"/>
              <a:t>Validation server — Runs code on the actual confidential data, applies disclosure limitation, then releases to public.</a:t>
            </a:r>
          </a:p>
          <a:p>
            <a:endParaRPr lang="en-US" dirty="0"/>
          </a:p>
          <a:p>
            <a:r>
              <a:rPr lang="en-US" dirty="0" smtClean="0"/>
              <a:t>Verification Server — Runs code on the actual data, provides a (potentially formally private) statistics on how close the synthetic data are to the confidential data.</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11</a:t>
            </a:fld>
            <a:endParaRPr lang="en-US"/>
          </a:p>
        </p:txBody>
      </p:sp>
      <p:pic>
        <p:nvPicPr>
          <p:cNvPr id="5"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2669" r="12703"/>
          <a:stretch/>
        </p:blipFill>
        <p:spPr>
          <a:xfrm>
            <a:off x="5765785" y="1621592"/>
            <a:ext cx="2957458" cy="1579441"/>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12954"/>
          <a:stretch/>
        </p:blipFill>
        <p:spPr>
          <a:xfrm>
            <a:off x="888985" y="1219200"/>
            <a:ext cx="1600200" cy="1981833"/>
          </a:xfrm>
          <a:prstGeom prst="rect">
            <a:avLst/>
          </a:prstGeom>
        </p:spPr>
      </p:pic>
      <p:cxnSp>
        <p:nvCxnSpPr>
          <p:cNvPr id="7" name="Straight Arrow Connector 6"/>
          <p:cNvCxnSpPr/>
          <p:nvPr/>
        </p:nvCxnSpPr>
        <p:spPr>
          <a:xfrm flipH="1">
            <a:off x="2737663" y="1621877"/>
            <a:ext cx="2819400" cy="38100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Straight Arrow Connector 7"/>
          <p:cNvCxnSpPr/>
          <p:nvPr/>
        </p:nvCxnSpPr>
        <p:spPr>
          <a:xfrm flipH="1">
            <a:off x="2697907" y="2743200"/>
            <a:ext cx="2819400" cy="381000"/>
          </a:xfrm>
          <a:prstGeom prst="straightConnector1">
            <a:avLst/>
          </a:prstGeom>
          <a:ln w="50800"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 name="Straight Arrow Connector 8"/>
          <p:cNvCxnSpPr/>
          <p:nvPr/>
        </p:nvCxnSpPr>
        <p:spPr>
          <a:xfrm>
            <a:off x="2699563" y="2265004"/>
            <a:ext cx="2895600" cy="283408"/>
          </a:xfrm>
          <a:prstGeom prst="straightConnector1">
            <a:avLst/>
          </a:prstGeom>
          <a:ln w="508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TextBox 9"/>
          <p:cNvSpPr txBox="1"/>
          <p:nvPr/>
        </p:nvSpPr>
        <p:spPr>
          <a:xfrm>
            <a:off x="3778831" y="1457849"/>
            <a:ext cx="657552" cy="369332"/>
          </a:xfrm>
          <a:prstGeom prst="rect">
            <a:avLst/>
          </a:prstGeom>
          <a:noFill/>
        </p:spPr>
        <p:txBody>
          <a:bodyPr wrap="none" rtlCol="0">
            <a:spAutoFit/>
          </a:bodyPr>
          <a:lstStyle/>
          <a:p>
            <a:r>
              <a:rPr lang="en-US" dirty="0" smtClean="0"/>
              <a:t>FPSD</a:t>
            </a:r>
            <a:endParaRPr lang="en-US" dirty="0"/>
          </a:p>
        </p:txBody>
      </p:sp>
      <p:sp>
        <p:nvSpPr>
          <p:cNvPr id="11" name="TextBox 10"/>
          <p:cNvSpPr txBox="1"/>
          <p:nvPr/>
        </p:nvSpPr>
        <p:spPr>
          <a:xfrm>
            <a:off x="3810561" y="2053193"/>
            <a:ext cx="667170" cy="369332"/>
          </a:xfrm>
          <a:prstGeom prst="rect">
            <a:avLst/>
          </a:prstGeom>
          <a:noFill/>
        </p:spPr>
        <p:txBody>
          <a:bodyPr wrap="none" rtlCol="0">
            <a:spAutoFit/>
          </a:bodyPr>
          <a:lstStyle/>
          <a:p>
            <a:r>
              <a:rPr lang="en-US" dirty="0" smtClean="0"/>
              <a:t>Code</a:t>
            </a:r>
            <a:endParaRPr lang="en-US" dirty="0"/>
          </a:p>
        </p:txBody>
      </p:sp>
      <p:sp>
        <p:nvSpPr>
          <p:cNvPr id="12" name="TextBox 11"/>
          <p:cNvSpPr txBox="1"/>
          <p:nvPr/>
        </p:nvSpPr>
        <p:spPr>
          <a:xfrm>
            <a:off x="3506624" y="2661778"/>
            <a:ext cx="1081515" cy="369332"/>
          </a:xfrm>
          <a:prstGeom prst="rect">
            <a:avLst/>
          </a:prstGeom>
          <a:noFill/>
        </p:spPr>
        <p:txBody>
          <a:bodyPr wrap="none" rtlCol="0">
            <a:spAutoFit/>
          </a:bodyPr>
          <a:lstStyle/>
          <a:p>
            <a:r>
              <a:rPr lang="en-US" dirty="0" smtClean="0"/>
              <a:t>Response</a:t>
            </a:r>
            <a:endParaRPr lang="en-US" dirty="0"/>
          </a:p>
        </p:txBody>
      </p:sp>
    </p:spTree>
    <p:extLst>
      <p:ext uri="{BB962C8B-B14F-4D97-AF65-F5344CB8AC3E}">
        <p14:creationId xmlns:p14="http://schemas.microsoft.com/office/powerpoint/2010/main" val="676570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not a new idea!</a:t>
            </a:r>
            <a:endParaRPr lang="en-US" dirty="0"/>
          </a:p>
        </p:txBody>
      </p:sp>
      <p:sp>
        <p:nvSpPr>
          <p:cNvPr id="3" name="Content Placeholder 2"/>
          <p:cNvSpPr>
            <a:spLocks noGrp="1"/>
          </p:cNvSpPr>
          <p:nvPr>
            <p:ph idx="1"/>
          </p:nvPr>
        </p:nvSpPr>
        <p:spPr/>
        <p:txBody>
          <a:bodyPr>
            <a:normAutofit fontScale="92500"/>
          </a:bodyPr>
          <a:lstStyle/>
          <a:p>
            <a:r>
              <a:rPr lang="en-US" dirty="0" smtClean="0"/>
              <a:t>US Census Bureau Survey of Income and Program Participation (SIPP) Synthetic Beta (SSB). </a:t>
            </a:r>
          </a:p>
          <a:p>
            <a:pPr lvl="1"/>
            <a:r>
              <a:rPr lang="en-US" dirty="0" smtClean="0"/>
              <a:t>Available with validation servers</a:t>
            </a:r>
          </a:p>
          <a:p>
            <a:r>
              <a:rPr lang="en-US" dirty="0" smtClean="0"/>
              <a:t>US Census Bureau’s Synthetic Longitudinal Business Database (</a:t>
            </a:r>
            <a:r>
              <a:rPr lang="en-US" dirty="0" err="1" smtClean="0"/>
              <a:t>SynLBD</a:t>
            </a:r>
            <a:r>
              <a:rPr lang="en-US" dirty="0" smtClean="0"/>
              <a:t>) Beta.</a:t>
            </a:r>
          </a:p>
          <a:p>
            <a:pPr lvl="1"/>
            <a:r>
              <a:rPr lang="en-US" dirty="0" smtClean="0"/>
              <a:t>Provides data on 21 million synthetic establishments.</a:t>
            </a:r>
          </a:p>
          <a:p>
            <a:pPr lvl="1"/>
            <a:r>
              <a:rPr lang="en-US" dirty="0" smtClean="0"/>
              <a:t>Covers years 1976-2000</a:t>
            </a:r>
          </a:p>
          <a:p>
            <a:pPr lvl="1"/>
            <a:r>
              <a:rPr lang="en-US" dirty="0" smtClean="0"/>
              <a:t>No geographic or firm-level information.</a:t>
            </a:r>
          </a:p>
          <a:p>
            <a:pPr lvl="1"/>
            <a:r>
              <a:rPr lang="en-US" dirty="0" smtClean="0"/>
              <a:t>Validation servers accept SAS or STATA code.</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12</a:t>
            </a:fld>
            <a:endParaRPr lang="en-US"/>
          </a:p>
        </p:txBody>
      </p:sp>
    </p:spTree>
    <p:extLst>
      <p:ext uri="{BB962C8B-B14F-4D97-AF65-F5344CB8AC3E}">
        <p14:creationId xmlns:p14="http://schemas.microsoft.com/office/powerpoint/2010/main" val="808907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moving forward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Currently, synthetic dataset methods must be created for each confidential dataset.</a:t>
            </a:r>
          </a:p>
          <a:p>
            <a:pPr lvl="1"/>
            <a:r>
              <a:rPr lang="en-US" i="1" dirty="0" smtClean="0"/>
              <a:t>We need generic methods that will work on a broader range of datasets.</a:t>
            </a:r>
          </a:p>
          <a:p>
            <a:r>
              <a:rPr lang="en-US" dirty="0" smtClean="0"/>
              <a:t>It is difficult to find meaningful correlations not represented in the model. </a:t>
            </a:r>
          </a:p>
          <a:p>
            <a:pPr lvl="1"/>
            <a:r>
              <a:rPr lang="en-US" i="1" dirty="0" smtClean="0"/>
              <a:t>The model must anticipate the analysis that will be done.</a:t>
            </a:r>
          </a:p>
          <a:p>
            <a:pPr lvl="1"/>
            <a:r>
              <a:rPr lang="en-US" i="1" dirty="0" smtClean="0"/>
              <a:t>We need better model-building tools.</a:t>
            </a:r>
            <a:endParaRPr lang="en-US" i="1" dirty="0"/>
          </a:p>
          <a:p>
            <a:r>
              <a:rPr lang="en-US" dirty="0" smtClean="0"/>
              <a:t>Users require training to work with synthetic data.</a:t>
            </a:r>
          </a:p>
          <a:p>
            <a:endParaRPr lang="en-US" dirty="0"/>
          </a:p>
          <a:p>
            <a:r>
              <a:rPr lang="en-US" dirty="0" smtClean="0"/>
              <a:t>Questions? </a:t>
            </a:r>
            <a:r>
              <a:rPr lang="en-US" smtClean="0"/>
              <a:t>— </a:t>
            </a:r>
            <a:r>
              <a:rPr lang="en-US" smtClean="0">
                <a:hlinkClick r:id="rId2"/>
              </a:rPr>
              <a:t>Simson.L.Garfinkel@census.gov</a:t>
            </a:r>
            <a:endParaRPr lang="en-US" smtClean="0"/>
          </a:p>
          <a:p>
            <a:endParaRPr lang="en-US" smtClean="0"/>
          </a:p>
        </p:txBody>
      </p:sp>
      <p:sp>
        <p:nvSpPr>
          <p:cNvPr id="4" name="Slide Number Placeholder 3"/>
          <p:cNvSpPr>
            <a:spLocks noGrp="1"/>
          </p:cNvSpPr>
          <p:nvPr>
            <p:ph type="sldNum" sz="quarter" idx="12"/>
          </p:nvPr>
        </p:nvSpPr>
        <p:spPr/>
        <p:txBody>
          <a:bodyPr/>
          <a:lstStyle/>
          <a:p>
            <a:fld id="{5212C905-FF40-4437-BDDD-7BDE312C732D}" type="slidenum">
              <a:rPr lang="en-US" smtClean="0"/>
              <a:t>13</a:t>
            </a:fld>
            <a:endParaRPr lang="en-US"/>
          </a:p>
        </p:txBody>
      </p:sp>
    </p:spTree>
    <p:extLst>
      <p:ext uri="{BB962C8B-B14F-4D97-AF65-F5344CB8AC3E}">
        <p14:creationId xmlns:p14="http://schemas.microsoft.com/office/powerpoint/2010/main" val="766699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Privacy-Preserving Data Analysis for the Federal Statistical Agencies, John </a:t>
            </a:r>
            <a:r>
              <a:rPr lang="en-US" dirty="0" err="1"/>
              <a:t>Abowd</a:t>
            </a:r>
            <a:r>
              <a:rPr lang="en-US" dirty="0"/>
              <a:t>, Lorenzo </a:t>
            </a:r>
            <a:r>
              <a:rPr lang="en-US" dirty="0" err="1"/>
              <a:t>Alvisi</a:t>
            </a:r>
            <a:r>
              <a:rPr lang="en-US" dirty="0"/>
              <a:t>, Cynthia </a:t>
            </a:r>
            <a:r>
              <a:rPr lang="en-US" dirty="0" err="1"/>
              <a:t>Dwork</a:t>
            </a:r>
            <a:r>
              <a:rPr lang="en-US" dirty="0"/>
              <a:t>, </a:t>
            </a:r>
            <a:r>
              <a:rPr lang="en-US" dirty="0" err="1"/>
              <a:t>Sampath</a:t>
            </a:r>
            <a:r>
              <a:rPr lang="en-US" dirty="0"/>
              <a:t> Kannan, </a:t>
            </a:r>
            <a:r>
              <a:rPr lang="en-US" dirty="0" err="1"/>
              <a:t>Ashwin</a:t>
            </a:r>
            <a:r>
              <a:rPr lang="en-US" dirty="0"/>
              <a:t> </a:t>
            </a:r>
            <a:r>
              <a:rPr lang="en-US" dirty="0" err="1"/>
              <a:t>Machanavajjhala</a:t>
            </a:r>
            <a:r>
              <a:rPr lang="en-US" dirty="0"/>
              <a:t>, and Jerome Reiter, January 2017, Computing Community Consortium. </a:t>
            </a:r>
            <a:r>
              <a:rPr lang="en-US" u="sng" dirty="0">
                <a:hlinkClick r:id="rId2"/>
              </a:rPr>
              <a:t>https://arxiv.org/pdf/1701.00752.pdf</a:t>
            </a:r>
            <a:endParaRPr lang="en-US" dirty="0"/>
          </a:p>
          <a:p>
            <a:r>
              <a:rPr lang="en-US" dirty="0" err="1"/>
              <a:t>Ashwin</a:t>
            </a:r>
            <a:r>
              <a:rPr lang="en-US" dirty="0"/>
              <a:t> </a:t>
            </a:r>
            <a:r>
              <a:rPr lang="en-US" dirty="0" err="1"/>
              <a:t>Machanavajjhala</a:t>
            </a:r>
            <a:r>
              <a:rPr lang="en-US" dirty="0"/>
              <a:t>, Daniel </a:t>
            </a:r>
            <a:r>
              <a:rPr lang="en-US" dirty="0" err="1"/>
              <a:t>Kifer</a:t>
            </a:r>
            <a:r>
              <a:rPr lang="en-US" dirty="0"/>
              <a:t>, John </a:t>
            </a:r>
            <a:r>
              <a:rPr lang="en-US" dirty="0" err="1"/>
              <a:t>Abowd</a:t>
            </a:r>
            <a:r>
              <a:rPr lang="en-US" dirty="0"/>
              <a:t>, Johannes </a:t>
            </a:r>
            <a:r>
              <a:rPr lang="en-US" dirty="0" err="1"/>
              <a:t>Gehrke</a:t>
            </a:r>
            <a:r>
              <a:rPr lang="en-US" dirty="0"/>
              <a:t>, and Lars </a:t>
            </a:r>
            <a:r>
              <a:rPr lang="en-US" dirty="0" err="1"/>
              <a:t>Vilhuber</a:t>
            </a:r>
            <a:r>
              <a:rPr lang="en-US" dirty="0"/>
              <a:t>. </a:t>
            </a:r>
            <a:r>
              <a:rPr lang="en-US" u="sng" dirty="0">
                <a:hlinkClick r:id="rId3"/>
              </a:rPr>
              <a:t>Privacy: From Theory to Practice on the Map.</a:t>
            </a:r>
            <a:r>
              <a:rPr lang="en-US" dirty="0"/>
              <a:t> In </a:t>
            </a:r>
            <a:r>
              <a:rPr lang="en-US" i="1" dirty="0"/>
              <a:t>Proceedings of the 24th IEEE International Conference on Data Engineering (ICDE 2008)</a:t>
            </a:r>
            <a:r>
              <a:rPr lang="en-US" dirty="0"/>
              <a:t>, Cancun, Mexico, April 2008</a:t>
            </a:r>
          </a:p>
          <a:p>
            <a:r>
              <a:rPr lang="en-US" dirty="0"/>
              <a:t>Li, H., </a:t>
            </a:r>
            <a:r>
              <a:rPr lang="en-US" dirty="0" err="1"/>
              <a:t>Xiong</a:t>
            </a:r>
            <a:r>
              <a:rPr lang="en-US" dirty="0"/>
              <a:t>, L., Zhang, L., &amp; Jiang, X. (2014). </a:t>
            </a:r>
            <a:r>
              <a:rPr lang="en-US" dirty="0" err="1"/>
              <a:t>DPSynthesizer</a:t>
            </a:r>
            <a:r>
              <a:rPr lang="en-US" dirty="0"/>
              <a:t>: Differentially Private Data Synthesizer for Privacy Preserving Data Sharing. </a:t>
            </a:r>
            <a:r>
              <a:rPr lang="en-US" i="1" dirty="0"/>
              <a:t>Proceedings of the VLDB Endowment International Conference on Very Large Data Bases</a:t>
            </a:r>
            <a:r>
              <a:rPr lang="en-US" dirty="0"/>
              <a:t>, </a:t>
            </a:r>
            <a:r>
              <a:rPr lang="en-US" i="1" dirty="0"/>
              <a:t>7</a:t>
            </a:r>
            <a:r>
              <a:rPr lang="en-US" dirty="0"/>
              <a:t>(13), 1677–1680. http://doi.org/10.14778/2733004.2733059</a:t>
            </a:r>
          </a:p>
          <a:p>
            <a:r>
              <a:rPr lang="en-US" dirty="0"/>
              <a:t>Vincent </a:t>
            </a:r>
            <a:r>
              <a:rPr lang="en-US" dirty="0" err="1"/>
              <a:t>Bindschaedler</a:t>
            </a:r>
            <a:r>
              <a:rPr lang="en-US" dirty="0"/>
              <a:t>, Reza </a:t>
            </a:r>
            <a:r>
              <a:rPr lang="en-US" dirty="0" err="1"/>
              <a:t>Shokri</a:t>
            </a:r>
            <a:r>
              <a:rPr lang="en-US" dirty="0"/>
              <a:t>, and Carl A. Gunter. 2017. Plausible deniability for privacy-preserving data synthesis. </a:t>
            </a:r>
            <a:r>
              <a:rPr lang="en-US" i="1" dirty="0"/>
              <a:t>Proc. VLDB Endow.</a:t>
            </a:r>
            <a:r>
              <a:rPr lang="en-US" dirty="0"/>
              <a:t> 10, 5 (January 2017), 481-492. DOI: https://</a:t>
            </a:r>
            <a:r>
              <a:rPr lang="en-US" dirty="0" smtClean="0"/>
              <a:t>doi.org/10.14778/3055540.3055542</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14</a:t>
            </a:fld>
            <a:endParaRPr lang="en-US"/>
          </a:p>
        </p:txBody>
      </p:sp>
    </p:spTree>
    <p:extLst>
      <p:ext uri="{BB962C8B-B14F-4D97-AF65-F5344CB8AC3E}">
        <p14:creationId xmlns:p14="http://schemas.microsoft.com/office/powerpoint/2010/main" val="172343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High-quality data can help accelerate empirical research in cancer and other areas.</a:t>
            </a:r>
            <a:br>
              <a:rPr lang="en-US" sz="2800" dirty="0" smtClean="0"/>
            </a:b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With high-quality data, we can:</a:t>
            </a:r>
          </a:p>
          <a:p>
            <a:pPr lvl="1"/>
            <a:r>
              <a:rPr lang="en-US" dirty="0" smtClean="0"/>
              <a:t>Perform large-scale retrospective studies.</a:t>
            </a:r>
          </a:p>
          <a:p>
            <a:pPr lvl="1"/>
            <a:r>
              <a:rPr lang="en-US" dirty="0" smtClean="0"/>
              <a:t>Identify drugs that may be highly effective in select populations.</a:t>
            </a:r>
          </a:p>
          <a:p>
            <a:pPr lvl="1"/>
            <a:r>
              <a:rPr lang="en-US" dirty="0" smtClean="0"/>
              <a:t>Discover populations that have been excluded from the benefits of research.</a:t>
            </a:r>
          </a:p>
          <a:p>
            <a:r>
              <a:rPr lang="en-US" dirty="0" smtClean="0"/>
              <a:t>High-quality data requires high-quality privacy protection!</a:t>
            </a:r>
          </a:p>
          <a:p>
            <a:pPr lvl="1"/>
            <a:r>
              <a:rPr lang="en-US" dirty="0" smtClean="0"/>
              <a:t>HIPAA limits the ability to share data with identifiers.</a:t>
            </a:r>
          </a:p>
          <a:p>
            <a:pPr lvl="1"/>
            <a:r>
              <a:rPr lang="en-US" dirty="0" smtClean="0"/>
              <a:t>HIPAA privacy protections may be insufficient for community acceptance.</a:t>
            </a:r>
          </a:p>
          <a:p>
            <a:pPr lvl="1"/>
            <a:r>
              <a:rPr lang="en-US" dirty="0" smtClean="0"/>
              <a:t>There may be additional issues resulting from the Common Rule. </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2</a:t>
            </a:fld>
            <a:endParaRPr lang="en-US" dirty="0"/>
          </a:p>
        </p:txBody>
      </p:sp>
    </p:spTree>
    <p:extLst>
      <p:ext uri="{BB962C8B-B14F-4D97-AF65-F5344CB8AC3E}">
        <p14:creationId xmlns:p14="http://schemas.microsoft.com/office/powerpoint/2010/main" val="423068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95"/>
            <a:ext cx="8229600" cy="1143000"/>
          </a:xfrm>
        </p:spPr>
        <p:txBody>
          <a:bodyPr>
            <a:normAutofit fontScale="90000"/>
          </a:bodyPr>
          <a:lstStyle/>
          <a:p>
            <a:r>
              <a:rPr lang="en-US" sz="4000" smtClean="0"/>
              <a:t>Options for Research on Confidential Data 1 – Remote Stats</a:t>
            </a:r>
            <a:endParaRPr lang="en-US" sz="4000" dirty="0"/>
          </a:p>
        </p:txBody>
      </p:sp>
      <p:pic>
        <p:nvPicPr>
          <p:cNvPr id="7" name="Content Placeholder 6"/>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2669" r="12703"/>
          <a:stretch/>
        </p:blipFill>
        <p:spPr>
          <a:xfrm>
            <a:off x="5765785" y="1621592"/>
            <a:ext cx="2957458" cy="1579441"/>
          </a:xfrm>
        </p:spPr>
      </p:pic>
      <p:sp>
        <p:nvSpPr>
          <p:cNvPr id="8" name="TextBox 7"/>
          <p:cNvSpPr txBox="1"/>
          <p:nvPr/>
        </p:nvSpPr>
        <p:spPr>
          <a:xfrm>
            <a:off x="5765785" y="3207659"/>
            <a:ext cx="2940893" cy="646331"/>
          </a:xfrm>
          <a:prstGeom prst="rect">
            <a:avLst/>
          </a:prstGeom>
          <a:noFill/>
        </p:spPr>
        <p:txBody>
          <a:bodyPr wrap="square" rtlCol="0">
            <a:spAutoFit/>
          </a:bodyPr>
          <a:lstStyle/>
          <a:p>
            <a:pPr algn="ctr"/>
            <a:r>
              <a:rPr lang="en-US" b="1" dirty="0" smtClean="0"/>
              <a:t>Organization with confidential data</a:t>
            </a:r>
            <a:endParaRPr lang="en-US" b="1" dirty="0"/>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t="12954"/>
          <a:stretch/>
        </p:blipFill>
        <p:spPr>
          <a:xfrm>
            <a:off x="888985" y="1219200"/>
            <a:ext cx="1600200" cy="1981833"/>
          </a:xfrm>
          <a:prstGeom prst="rect">
            <a:avLst/>
          </a:prstGeom>
        </p:spPr>
      </p:pic>
      <p:sp>
        <p:nvSpPr>
          <p:cNvPr id="11" name="TextBox 10"/>
          <p:cNvSpPr txBox="1"/>
          <p:nvPr/>
        </p:nvSpPr>
        <p:spPr>
          <a:xfrm>
            <a:off x="355585" y="3133511"/>
            <a:ext cx="2438400" cy="646331"/>
          </a:xfrm>
          <a:prstGeom prst="rect">
            <a:avLst/>
          </a:prstGeom>
          <a:noFill/>
        </p:spPr>
        <p:txBody>
          <a:bodyPr wrap="square" rtlCol="0">
            <a:spAutoFit/>
          </a:bodyPr>
          <a:lstStyle/>
          <a:p>
            <a:pPr algn="ctr"/>
            <a:r>
              <a:rPr lang="en-US" b="1" dirty="0" smtClean="0"/>
              <a:t>Statisticians who want access to the data</a:t>
            </a:r>
            <a:endParaRPr lang="en-US" b="1" dirty="0"/>
          </a:p>
        </p:txBody>
      </p:sp>
      <p:sp>
        <p:nvSpPr>
          <p:cNvPr id="13" name="TextBox 12"/>
          <p:cNvSpPr txBox="1"/>
          <p:nvPr/>
        </p:nvSpPr>
        <p:spPr>
          <a:xfrm>
            <a:off x="450574" y="3975801"/>
            <a:ext cx="8458199" cy="1754326"/>
          </a:xfrm>
          <a:prstGeom prst="rect">
            <a:avLst/>
          </a:prstGeom>
          <a:noFill/>
        </p:spPr>
        <p:txBody>
          <a:bodyPr wrap="square" rtlCol="0">
            <a:spAutoFit/>
          </a:bodyPr>
          <a:lstStyle/>
          <a:p>
            <a:pPr marL="342900" indent="-342900">
              <a:buAutoNum type="arabicPeriod"/>
            </a:pPr>
            <a:r>
              <a:rPr lang="en-US" dirty="0" smtClean="0"/>
              <a:t>Statistician goes to organization, does research, results are processed with </a:t>
            </a:r>
            <a:r>
              <a:rPr lang="en-US" i="1" dirty="0" smtClean="0"/>
              <a:t>disclosure avoidance </a:t>
            </a:r>
            <a:r>
              <a:rPr lang="en-US" dirty="0" smtClean="0"/>
              <a:t>and returned.</a:t>
            </a:r>
          </a:p>
          <a:p>
            <a:endParaRPr lang="en-US" dirty="0"/>
          </a:p>
          <a:p>
            <a:r>
              <a:rPr lang="en-US" dirty="0" smtClean="0"/>
              <a:t>Advantage: Stats run on the real data.</a:t>
            </a:r>
          </a:p>
          <a:p>
            <a:endParaRPr lang="en-US" dirty="0"/>
          </a:p>
          <a:p>
            <a:r>
              <a:rPr lang="en-US" dirty="0" smtClean="0"/>
              <a:t>Disadvantage: Slow; expensive; privileged statisticians . </a:t>
            </a:r>
          </a:p>
        </p:txBody>
      </p:sp>
      <p:cxnSp>
        <p:nvCxnSpPr>
          <p:cNvPr id="16" name="Straight Arrow Connector 15"/>
          <p:cNvCxnSpPr/>
          <p:nvPr/>
        </p:nvCxnSpPr>
        <p:spPr>
          <a:xfrm>
            <a:off x="2590800" y="1621592"/>
            <a:ext cx="2895600" cy="283408"/>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Arrow Connector 16"/>
          <p:cNvCxnSpPr/>
          <p:nvPr/>
        </p:nvCxnSpPr>
        <p:spPr>
          <a:xfrm flipH="1">
            <a:off x="2667000" y="2590800"/>
            <a:ext cx="2819400" cy="38100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5" name="Slide Number Placeholder 14"/>
          <p:cNvSpPr>
            <a:spLocks noGrp="1"/>
          </p:cNvSpPr>
          <p:nvPr>
            <p:ph type="sldNum" sz="quarter" idx="12"/>
          </p:nvPr>
        </p:nvSpPr>
        <p:spPr/>
        <p:txBody>
          <a:bodyPr/>
          <a:lstStyle/>
          <a:p>
            <a:fld id="{5212C905-FF40-4437-BDDD-7BDE312C732D}" type="slidenum">
              <a:rPr lang="en-US" smtClean="0"/>
              <a:t>3</a:t>
            </a:fld>
            <a:endParaRPr lang="en-US"/>
          </a:p>
        </p:txBody>
      </p:sp>
    </p:spTree>
    <p:extLst>
      <p:ext uri="{BB962C8B-B14F-4D97-AF65-F5344CB8AC3E}">
        <p14:creationId xmlns:p14="http://schemas.microsoft.com/office/powerpoint/2010/main" val="173793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95"/>
            <a:ext cx="8229600" cy="1143000"/>
          </a:xfrm>
        </p:spPr>
        <p:txBody>
          <a:bodyPr>
            <a:normAutofit fontScale="90000"/>
          </a:bodyPr>
          <a:lstStyle/>
          <a:p>
            <a:r>
              <a:rPr lang="en-US" sz="4000" dirty="0" smtClean="0"/>
              <a:t>Options for Research on Confidential Data - Microdata</a:t>
            </a:r>
            <a:endParaRPr lang="en-US" sz="4000" dirty="0"/>
          </a:p>
        </p:txBody>
      </p:sp>
      <p:pic>
        <p:nvPicPr>
          <p:cNvPr id="7" name="Content Placeholder 6"/>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2669" r="12703"/>
          <a:stretch/>
        </p:blipFill>
        <p:spPr>
          <a:xfrm>
            <a:off x="5765785" y="1621592"/>
            <a:ext cx="2957458" cy="1579441"/>
          </a:xfrm>
        </p:spPr>
      </p:pic>
      <p:sp>
        <p:nvSpPr>
          <p:cNvPr id="8" name="TextBox 7"/>
          <p:cNvSpPr txBox="1"/>
          <p:nvPr/>
        </p:nvSpPr>
        <p:spPr>
          <a:xfrm>
            <a:off x="5765785" y="3207659"/>
            <a:ext cx="2940893" cy="646331"/>
          </a:xfrm>
          <a:prstGeom prst="rect">
            <a:avLst/>
          </a:prstGeom>
          <a:noFill/>
        </p:spPr>
        <p:txBody>
          <a:bodyPr wrap="square" rtlCol="0">
            <a:spAutoFit/>
          </a:bodyPr>
          <a:lstStyle/>
          <a:p>
            <a:pPr algn="ctr"/>
            <a:r>
              <a:rPr lang="en-US" b="1" dirty="0" smtClean="0"/>
              <a:t>Organization with confidential data</a:t>
            </a:r>
            <a:endParaRPr lang="en-US" b="1" dirty="0"/>
          </a:p>
        </p:txBody>
      </p:sp>
      <p:sp>
        <p:nvSpPr>
          <p:cNvPr id="11" name="TextBox 10"/>
          <p:cNvSpPr txBox="1"/>
          <p:nvPr/>
        </p:nvSpPr>
        <p:spPr>
          <a:xfrm>
            <a:off x="355585" y="3133511"/>
            <a:ext cx="2438400" cy="646331"/>
          </a:xfrm>
          <a:prstGeom prst="rect">
            <a:avLst/>
          </a:prstGeom>
          <a:noFill/>
        </p:spPr>
        <p:txBody>
          <a:bodyPr wrap="square" rtlCol="0">
            <a:spAutoFit/>
          </a:bodyPr>
          <a:lstStyle/>
          <a:p>
            <a:pPr algn="ctr"/>
            <a:r>
              <a:rPr lang="en-US" b="1" dirty="0" smtClean="0"/>
              <a:t>Statisticians who want access to the data</a:t>
            </a:r>
            <a:endParaRPr lang="en-US" b="1" dirty="0"/>
          </a:p>
        </p:txBody>
      </p:sp>
      <p:sp>
        <p:nvSpPr>
          <p:cNvPr id="13" name="TextBox 12"/>
          <p:cNvSpPr txBox="1"/>
          <p:nvPr/>
        </p:nvSpPr>
        <p:spPr>
          <a:xfrm>
            <a:off x="450574" y="3975801"/>
            <a:ext cx="8458199" cy="1754326"/>
          </a:xfrm>
          <a:prstGeom prst="rect">
            <a:avLst/>
          </a:prstGeom>
          <a:noFill/>
        </p:spPr>
        <p:txBody>
          <a:bodyPr wrap="square" rtlCol="0">
            <a:spAutoFit/>
          </a:bodyPr>
          <a:lstStyle/>
          <a:p>
            <a:pPr marL="342900" indent="-342900">
              <a:buAutoNum type="arabicPeriod"/>
            </a:pPr>
            <a:r>
              <a:rPr lang="en-US" dirty="0" smtClean="0"/>
              <a:t>Organization publishes de-identified microdata. </a:t>
            </a:r>
            <a:endParaRPr lang="en-US" dirty="0"/>
          </a:p>
          <a:p>
            <a:r>
              <a:rPr lang="en-US" dirty="0" smtClean="0"/>
              <a:t>Advantage: Statistician can use data at their own offices. </a:t>
            </a:r>
            <a:br>
              <a:rPr lang="en-US" dirty="0" smtClean="0"/>
            </a:br>
            <a:r>
              <a:rPr lang="en-US" dirty="0" smtClean="0"/>
              <a:t>                     Results do not need disclosure avoidance.</a:t>
            </a:r>
          </a:p>
          <a:p>
            <a:endParaRPr lang="en-US" dirty="0"/>
          </a:p>
          <a:p>
            <a:r>
              <a:rPr lang="en-US" dirty="0" smtClean="0"/>
              <a:t>Disadvantage: Accuracy may be insufficient — and you can’t tell what’s not accurate.</a:t>
            </a:r>
          </a:p>
          <a:p>
            <a:r>
              <a:rPr lang="en-US" dirty="0"/>
              <a:t> </a:t>
            </a:r>
            <a:r>
              <a:rPr lang="en-US" dirty="0" smtClean="0"/>
              <a:t>                         De-identified data may still leak sensitive information!</a:t>
            </a:r>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t="12954"/>
          <a:stretch/>
        </p:blipFill>
        <p:spPr>
          <a:xfrm>
            <a:off x="888985" y="1219200"/>
            <a:ext cx="1600200" cy="1981833"/>
          </a:xfrm>
          <a:prstGeom prst="rect">
            <a:avLst/>
          </a:prstGeom>
        </p:spPr>
      </p:pic>
      <p:cxnSp>
        <p:nvCxnSpPr>
          <p:cNvPr id="15" name="Straight Arrow Connector 14"/>
          <p:cNvCxnSpPr/>
          <p:nvPr/>
        </p:nvCxnSpPr>
        <p:spPr>
          <a:xfrm flipH="1">
            <a:off x="2737663" y="1621877"/>
            <a:ext cx="2819400" cy="38100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 name="Slide Number Placeholder 15"/>
          <p:cNvSpPr>
            <a:spLocks noGrp="1"/>
          </p:cNvSpPr>
          <p:nvPr>
            <p:ph type="sldNum" sz="quarter" idx="12"/>
          </p:nvPr>
        </p:nvSpPr>
        <p:spPr/>
        <p:txBody>
          <a:bodyPr/>
          <a:lstStyle/>
          <a:p>
            <a:fld id="{5212C905-FF40-4437-BDDD-7BDE312C732D}" type="slidenum">
              <a:rPr lang="en-US" smtClean="0"/>
              <a:t>4</a:t>
            </a:fld>
            <a:endParaRPr lang="en-US"/>
          </a:p>
        </p:txBody>
      </p:sp>
    </p:spTree>
    <p:extLst>
      <p:ext uri="{BB962C8B-B14F-4D97-AF65-F5344CB8AC3E}">
        <p14:creationId xmlns:p14="http://schemas.microsoft.com/office/powerpoint/2010/main" val="182185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microdata: </a:t>
            </a:r>
            <a:br>
              <a:rPr lang="en-US" dirty="0" smtClean="0"/>
            </a:br>
            <a:r>
              <a:rPr lang="en-US" dirty="0" smtClean="0"/>
              <a:t>de-identification</a:t>
            </a:r>
            <a:endParaRPr lang="en-US" dirty="0"/>
          </a:p>
        </p:txBody>
      </p:sp>
      <p:sp>
        <p:nvSpPr>
          <p:cNvPr id="3" name="Content Placeholder 2"/>
          <p:cNvSpPr>
            <a:spLocks noGrp="1"/>
          </p:cNvSpPr>
          <p:nvPr>
            <p:ph idx="1"/>
          </p:nvPr>
        </p:nvSpPr>
        <p:spPr/>
        <p:txBody>
          <a:bodyPr/>
          <a:lstStyle/>
          <a:p>
            <a:r>
              <a:rPr lang="en-US" dirty="0" smtClean="0"/>
              <a:t>De-identified microdata:</a:t>
            </a:r>
          </a:p>
          <a:p>
            <a:pPr lvl="1"/>
            <a:r>
              <a:rPr lang="en-US" dirty="0" smtClean="0"/>
              <a:t>Direct Identifiers: Remove</a:t>
            </a:r>
          </a:p>
          <a:p>
            <a:pPr lvl="1"/>
            <a:r>
              <a:rPr lang="en-US" dirty="0" smtClean="0"/>
              <a:t>Quasi-Identifiers: Generalize / suppress / infuse noise / swap </a:t>
            </a:r>
          </a:p>
          <a:p>
            <a:pPr lvl="1"/>
            <a:r>
              <a:rPr lang="en-US" dirty="0" smtClean="0"/>
              <a:t>Data accuracy: degrades.</a:t>
            </a:r>
          </a:p>
          <a:p>
            <a:r>
              <a:rPr lang="en-US" dirty="0" smtClean="0"/>
              <a:t>Problems:</a:t>
            </a:r>
          </a:p>
          <a:p>
            <a:pPr lvl="1"/>
            <a:r>
              <a:rPr lang="en-US" dirty="0" smtClean="0"/>
              <a:t>De-identification can be incomplete.</a:t>
            </a:r>
          </a:p>
          <a:p>
            <a:pPr lvl="1"/>
            <a:r>
              <a:rPr lang="en-US" dirty="0" smtClean="0"/>
              <a:t>Impact on accuracy is frequently not released.</a:t>
            </a:r>
          </a:p>
        </p:txBody>
      </p:sp>
      <p:sp>
        <p:nvSpPr>
          <p:cNvPr id="4" name="Slide Number Placeholder 3"/>
          <p:cNvSpPr>
            <a:spLocks noGrp="1"/>
          </p:cNvSpPr>
          <p:nvPr>
            <p:ph type="sldNum" sz="quarter" idx="12"/>
          </p:nvPr>
        </p:nvSpPr>
        <p:spPr/>
        <p:txBody>
          <a:bodyPr/>
          <a:lstStyle/>
          <a:p>
            <a:fld id="{5212C905-FF40-4437-BDDD-7BDE312C732D}" type="slidenum">
              <a:rPr lang="en-US" smtClean="0"/>
              <a:t>5</a:t>
            </a:fld>
            <a:endParaRPr lang="en-US"/>
          </a:p>
        </p:txBody>
      </p:sp>
    </p:spTree>
    <p:extLst>
      <p:ext uri="{BB962C8B-B14F-4D97-AF65-F5344CB8AC3E}">
        <p14:creationId xmlns:p14="http://schemas.microsoft.com/office/powerpoint/2010/main" val="849136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Options for microdata: </a:t>
            </a:r>
            <a:br>
              <a:rPr lang="en-US" dirty="0" smtClean="0"/>
            </a:br>
            <a:r>
              <a:rPr lang="en-US" dirty="0" smtClean="0"/>
              <a:t>synthetic data</a:t>
            </a:r>
            <a:endParaRPr lang="en-US" dirty="0"/>
          </a:p>
        </p:txBody>
      </p:sp>
      <p:sp>
        <p:nvSpPr>
          <p:cNvPr id="3" name="Content Placeholder 2"/>
          <p:cNvSpPr>
            <a:spLocks noGrp="1"/>
          </p:cNvSpPr>
          <p:nvPr>
            <p:ph idx="1"/>
          </p:nvPr>
        </p:nvSpPr>
        <p:spPr/>
        <p:txBody>
          <a:bodyPr>
            <a:normAutofit/>
          </a:bodyPr>
          <a:lstStyle/>
          <a:p>
            <a:r>
              <a:rPr lang="en-US" i="1" dirty="0" smtClean="0"/>
              <a:t>Partially synthetic: </a:t>
            </a:r>
            <a:r>
              <a:rPr lang="en-US" dirty="0" smtClean="0"/>
              <a:t>Sample an existing dataset and add noise.</a:t>
            </a:r>
          </a:p>
          <a:p>
            <a:pPr lvl="1"/>
            <a:r>
              <a:rPr lang="en-US" dirty="0" smtClean="0"/>
              <a:t>Similar to de-identification</a:t>
            </a:r>
          </a:p>
          <a:p>
            <a:pPr lvl="1"/>
            <a:r>
              <a:rPr lang="en-US" dirty="0" smtClean="0"/>
              <a:t>May not have strong privacy guarantees</a:t>
            </a:r>
            <a:endParaRPr lang="en-US" dirty="0"/>
          </a:p>
          <a:p>
            <a:pPr lvl="1"/>
            <a:endParaRPr lang="en-US" dirty="0" smtClean="0"/>
          </a:p>
          <a:p>
            <a:r>
              <a:rPr lang="en-US" i="1" dirty="0" smtClean="0"/>
              <a:t>Fully synthetic: </a:t>
            </a:r>
            <a:r>
              <a:rPr lang="en-US" dirty="0" smtClean="0"/>
              <a:t>create a model, use the model to create the synthetic data.</a:t>
            </a:r>
          </a:p>
          <a:p>
            <a:pPr lvl="1"/>
            <a:endParaRPr lang="en-US" dirty="0" smtClean="0"/>
          </a:p>
          <a:p>
            <a:pPr lvl="1"/>
            <a:endParaRPr lang="en-US" dirty="0" smtClean="0"/>
          </a:p>
        </p:txBody>
      </p:sp>
      <p:sp>
        <p:nvSpPr>
          <p:cNvPr id="10" name="Slide Number Placeholder 9"/>
          <p:cNvSpPr>
            <a:spLocks noGrp="1"/>
          </p:cNvSpPr>
          <p:nvPr>
            <p:ph type="sldNum" sz="quarter" idx="12"/>
          </p:nvPr>
        </p:nvSpPr>
        <p:spPr/>
        <p:txBody>
          <a:bodyPr/>
          <a:lstStyle/>
          <a:p>
            <a:fld id="{5212C905-FF40-4437-BDDD-7BDE312C732D}" type="slidenum">
              <a:rPr lang="en-US" smtClean="0"/>
              <a:t>6</a:t>
            </a:fld>
            <a:endParaRPr lang="en-US"/>
          </a:p>
        </p:txBody>
      </p:sp>
    </p:spTree>
    <p:extLst>
      <p:ext uri="{BB962C8B-B14F-4D97-AF65-F5344CB8AC3E}">
        <p14:creationId xmlns:p14="http://schemas.microsoft.com/office/powerpoint/2010/main" val="1805633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Fully Synthetic Microdata</a:t>
            </a:r>
            <a:endParaRPr lang="en-US" dirty="0"/>
          </a:p>
        </p:txBody>
      </p:sp>
      <p:sp>
        <p:nvSpPr>
          <p:cNvPr id="3" name="Content Placeholder 2"/>
          <p:cNvSpPr>
            <a:spLocks noGrp="1"/>
          </p:cNvSpPr>
          <p:nvPr>
            <p:ph idx="1"/>
          </p:nvPr>
        </p:nvSpPr>
        <p:spPr>
          <a:xfrm>
            <a:off x="457200" y="3205518"/>
            <a:ext cx="8229600" cy="2920645"/>
          </a:xfrm>
        </p:spPr>
        <p:txBody>
          <a:bodyPr>
            <a:normAutofit fontScale="85000" lnSpcReduction="10000"/>
          </a:bodyPr>
          <a:lstStyle/>
          <a:p>
            <a:r>
              <a:rPr lang="en-US" dirty="0" smtClean="0"/>
              <a:t>Traditional synthetic microdata</a:t>
            </a:r>
          </a:p>
          <a:p>
            <a:pPr lvl="1"/>
            <a:r>
              <a:rPr lang="en-US" dirty="0" smtClean="0"/>
              <a:t>Model can be highly accurate.</a:t>
            </a:r>
          </a:p>
          <a:p>
            <a:pPr lvl="1"/>
            <a:r>
              <a:rPr lang="en-US" dirty="0" smtClean="0"/>
              <a:t>Synthetic data have possibly unknown impact on privacy.</a:t>
            </a:r>
          </a:p>
          <a:p>
            <a:r>
              <a:rPr lang="en-US" dirty="0" smtClean="0"/>
              <a:t>Formally private synthetic microdata</a:t>
            </a:r>
          </a:p>
          <a:p>
            <a:pPr lvl="1"/>
            <a:r>
              <a:rPr lang="en-US" dirty="0" smtClean="0"/>
              <a:t>Model has intentional errors introduced (noise)</a:t>
            </a:r>
          </a:p>
          <a:p>
            <a:pPr lvl="1"/>
            <a:r>
              <a:rPr lang="en-US" dirty="0" smtClean="0"/>
              <a:t>Privacy guarantees can be mathematically established and proven.</a:t>
            </a:r>
          </a:p>
          <a:p>
            <a:pPr lvl="1"/>
            <a:endParaRPr lang="en-US" dirty="0" smtClean="0"/>
          </a:p>
          <a:p>
            <a:pPr lvl="1"/>
            <a:endParaRPr lang="en-US" dirty="0" smtClean="0"/>
          </a:p>
        </p:txBody>
      </p:sp>
      <p:grpSp>
        <p:nvGrpSpPr>
          <p:cNvPr id="4" name="Group 3"/>
          <p:cNvGrpSpPr/>
          <p:nvPr/>
        </p:nvGrpSpPr>
        <p:grpSpPr>
          <a:xfrm>
            <a:off x="457201" y="1392829"/>
            <a:ext cx="8229600" cy="1718470"/>
            <a:chOff x="0" y="0"/>
            <a:chExt cx="6288993" cy="800100"/>
          </a:xfrm>
        </p:grpSpPr>
        <p:sp>
          <p:nvSpPr>
            <p:cNvPr id="5" name="Notched Right Arrow 4"/>
            <p:cNvSpPr/>
            <p:nvPr/>
          </p:nvSpPr>
          <p:spPr>
            <a:xfrm>
              <a:off x="1146050" y="0"/>
              <a:ext cx="1142894" cy="800100"/>
            </a:xfrm>
            <a:prstGeom prst="notchedRightArrow">
              <a:avLst>
                <a:gd name="adj1" fmla="val 63853"/>
                <a:gd name="adj2" fmla="val 3100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200" dirty="0">
                  <a:effectLst/>
                  <a:ea typeface="Calibri" panose="020F0502020204030204" pitchFamily="34" charset="0"/>
                  <a:cs typeface="Times New Roman" panose="02020603050405020304" pitchFamily="18" charset="0"/>
                </a:rPr>
                <a:t>Model Generation</a:t>
              </a:r>
            </a:p>
          </p:txBody>
        </p:sp>
        <p:sp>
          <p:nvSpPr>
            <p:cNvPr id="6" name="Rounded Rectangle 5"/>
            <p:cNvSpPr/>
            <p:nvPr/>
          </p:nvSpPr>
          <p:spPr>
            <a:xfrm>
              <a:off x="0" y="55418"/>
              <a:ext cx="1028065" cy="684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600" dirty="0">
                  <a:effectLst/>
                  <a:ea typeface="Calibri" panose="020F0502020204030204" pitchFamily="34" charset="0"/>
                  <a:cs typeface="Times New Roman" panose="02020603050405020304" pitchFamily="18" charset="0"/>
                </a:rPr>
                <a:t>Confidential</a:t>
              </a:r>
              <a:br>
                <a:rPr lang="en-US" sz="1600" dirty="0">
                  <a:effectLst/>
                  <a:ea typeface="Calibri" panose="020F0502020204030204" pitchFamily="34" charset="0"/>
                  <a:cs typeface="Times New Roman" panose="02020603050405020304" pitchFamily="18" charset="0"/>
                </a:rPr>
              </a:br>
              <a:r>
                <a:rPr lang="en-US" sz="1600" dirty="0">
                  <a:effectLst/>
                  <a:ea typeface="Calibri" panose="020F0502020204030204" pitchFamily="34" charset="0"/>
                  <a:cs typeface="Times New Roman" panose="02020603050405020304" pitchFamily="18" charset="0"/>
                </a:rPr>
                <a:t>Data</a:t>
              </a:r>
            </a:p>
          </p:txBody>
        </p:sp>
        <p:sp>
          <p:nvSpPr>
            <p:cNvPr id="7" name="Rounded Rectangle 6"/>
            <p:cNvSpPr/>
            <p:nvPr/>
          </p:nvSpPr>
          <p:spPr>
            <a:xfrm>
              <a:off x="2403469" y="57958"/>
              <a:ext cx="1204595" cy="68453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2000" dirty="0">
                  <a:solidFill>
                    <a:srgbClr val="000000"/>
                  </a:solidFill>
                  <a:effectLst/>
                  <a:ea typeface="Calibri" panose="020F0502020204030204" pitchFamily="34" charset="0"/>
                  <a:cs typeface="Times New Roman" panose="02020603050405020304" pitchFamily="18" charset="0"/>
                </a:rPr>
                <a:t>Model with Privacy Guarantees</a:t>
              </a:r>
              <a:endParaRPr lang="en-US" sz="2800" dirty="0">
                <a:effectLst/>
                <a:ea typeface="Calibri" panose="020F0502020204030204" pitchFamily="34" charset="0"/>
                <a:cs typeface="Times New Roman" panose="02020603050405020304" pitchFamily="18" charset="0"/>
              </a:endParaRPr>
            </a:p>
          </p:txBody>
        </p:sp>
        <p:sp>
          <p:nvSpPr>
            <p:cNvPr id="8" name="Notched Right Arrow 7"/>
            <p:cNvSpPr/>
            <p:nvPr/>
          </p:nvSpPr>
          <p:spPr>
            <a:xfrm>
              <a:off x="3660886" y="0"/>
              <a:ext cx="1360752" cy="800100"/>
            </a:xfrm>
            <a:prstGeom prst="notchedRightArrow">
              <a:avLst>
                <a:gd name="adj1" fmla="val 63853"/>
                <a:gd name="adj2" fmla="val 31011"/>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400" dirty="0">
                  <a:solidFill>
                    <a:srgbClr val="000000"/>
                  </a:solidFill>
                  <a:effectLst/>
                  <a:ea typeface="Calibri" panose="020F0502020204030204" pitchFamily="34" charset="0"/>
                  <a:cs typeface="Times New Roman" panose="02020603050405020304" pitchFamily="18" charset="0"/>
                </a:rPr>
                <a:t>Synthetic Data Generation</a:t>
              </a:r>
              <a:endParaRPr lang="en-US" sz="1400" dirty="0">
                <a:effectLst/>
                <a:ea typeface="Calibri" panose="020F0502020204030204" pitchFamily="34" charset="0"/>
                <a:cs typeface="Times New Roman" panose="02020603050405020304" pitchFamily="18" charset="0"/>
              </a:endParaRPr>
            </a:p>
          </p:txBody>
        </p:sp>
        <p:sp>
          <p:nvSpPr>
            <p:cNvPr id="9" name="Rounded Rectangle 8"/>
            <p:cNvSpPr/>
            <p:nvPr/>
          </p:nvSpPr>
          <p:spPr>
            <a:xfrm>
              <a:off x="5146925" y="57958"/>
              <a:ext cx="1142068" cy="684530"/>
            </a:xfrm>
            <a:prstGeom prst="round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600"/>
                </a:spcAft>
              </a:pPr>
              <a:r>
                <a:rPr lang="en-US" dirty="0">
                  <a:solidFill>
                    <a:srgbClr val="000000"/>
                  </a:solidFill>
                  <a:effectLst/>
                  <a:ea typeface="Calibri" panose="020F0502020204030204" pitchFamily="34" charset="0"/>
                  <a:cs typeface="Times New Roman" panose="02020603050405020304" pitchFamily="18" charset="0"/>
                </a:rPr>
                <a:t>Formally Private Synthetic Data</a:t>
              </a:r>
              <a:endParaRPr lang="en-US" dirty="0">
                <a:effectLst/>
                <a:ea typeface="Calibri" panose="020F0502020204030204" pitchFamily="34" charset="0"/>
                <a:cs typeface="Times New Roman" panose="02020603050405020304" pitchFamily="18" charset="0"/>
              </a:endParaRPr>
            </a:p>
          </p:txBody>
        </p:sp>
      </p:grpSp>
      <p:sp>
        <p:nvSpPr>
          <p:cNvPr id="10" name="Slide Number Placeholder 9"/>
          <p:cNvSpPr>
            <a:spLocks noGrp="1"/>
          </p:cNvSpPr>
          <p:nvPr>
            <p:ph type="sldNum" sz="quarter" idx="12"/>
          </p:nvPr>
        </p:nvSpPr>
        <p:spPr/>
        <p:txBody>
          <a:bodyPr/>
          <a:lstStyle/>
          <a:p>
            <a:fld id="{5212C905-FF40-4437-BDDD-7BDE312C732D}" type="slidenum">
              <a:rPr lang="en-US" smtClean="0"/>
              <a:t>7</a:t>
            </a:fld>
            <a:endParaRPr lang="en-US"/>
          </a:p>
        </p:txBody>
      </p:sp>
    </p:spTree>
    <p:extLst>
      <p:ext uri="{BB962C8B-B14F-4D97-AF65-F5344CB8AC3E}">
        <p14:creationId xmlns:p14="http://schemas.microsoft.com/office/powerpoint/2010/main" val="2481595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Formally Privacy Synthetic Data (FPSD) Example</a:t>
            </a:r>
            <a:endParaRPr lang="en-US" sz="3200"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85800" y="1451504"/>
            <a:ext cx="2926080" cy="1936865"/>
          </a:xfrm>
        </p:spPr>
      </p:pic>
      <p:pic>
        <p:nvPicPr>
          <p:cNvPr id="8" name="Content Placeholder 7"/>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74853" y="3588430"/>
            <a:ext cx="2937027" cy="2202770"/>
          </a:xfrm>
        </p:spPr>
      </p:pic>
      <p:sp>
        <p:nvSpPr>
          <p:cNvPr id="4" name="Slide Number Placeholder 3"/>
          <p:cNvSpPr>
            <a:spLocks noGrp="1"/>
          </p:cNvSpPr>
          <p:nvPr>
            <p:ph type="sldNum" sz="quarter" idx="12"/>
          </p:nvPr>
        </p:nvSpPr>
        <p:spPr/>
        <p:txBody>
          <a:bodyPr/>
          <a:lstStyle/>
          <a:p>
            <a:fld id="{5212C905-FF40-4437-BDDD-7BDE312C732D}" type="slidenum">
              <a:rPr lang="en-US" smtClean="0"/>
              <a:t>8</a:t>
            </a:fld>
            <a:endParaRPr lang="en-US"/>
          </a:p>
        </p:txBody>
      </p:sp>
      <p:sp>
        <p:nvSpPr>
          <p:cNvPr id="6" name="Rectangle 5"/>
          <p:cNvSpPr/>
          <p:nvPr/>
        </p:nvSpPr>
        <p:spPr>
          <a:xfrm>
            <a:off x="609600" y="3342209"/>
            <a:ext cx="4572000" cy="246221"/>
          </a:xfrm>
          <a:prstGeom prst="rect">
            <a:avLst/>
          </a:prstGeom>
        </p:spPr>
        <p:txBody>
          <a:bodyPr>
            <a:spAutoFit/>
          </a:bodyPr>
          <a:lstStyle/>
          <a:p>
            <a:r>
              <a:rPr lang="en-US" sz="1000" dirty="0"/>
              <a:t>https://pixabay.com/en/hospital-bed-doctor-surgery-1802679/</a:t>
            </a:r>
          </a:p>
        </p:txBody>
      </p:sp>
      <p:sp>
        <p:nvSpPr>
          <p:cNvPr id="9" name="Rectangle 8"/>
          <p:cNvSpPr/>
          <p:nvPr/>
        </p:nvSpPr>
        <p:spPr>
          <a:xfrm>
            <a:off x="609600" y="5791206"/>
            <a:ext cx="4800600" cy="246221"/>
          </a:xfrm>
          <a:prstGeom prst="rect">
            <a:avLst/>
          </a:prstGeom>
        </p:spPr>
        <p:txBody>
          <a:bodyPr wrap="square">
            <a:spAutoFit/>
          </a:bodyPr>
          <a:lstStyle/>
          <a:p>
            <a:r>
              <a:rPr lang="en-US" sz="1000" dirty="0"/>
              <a:t>https://commons.wikimedia.org/wiki/Hospitals#/media/File:Hospital_room_ubt.jpeg</a:t>
            </a:r>
          </a:p>
        </p:txBody>
      </p:sp>
      <p:sp>
        <p:nvSpPr>
          <p:cNvPr id="10" name="TextBox 9"/>
          <p:cNvSpPr txBox="1"/>
          <p:nvPr/>
        </p:nvSpPr>
        <p:spPr>
          <a:xfrm>
            <a:off x="3962400" y="1600200"/>
            <a:ext cx="5029200" cy="3693319"/>
          </a:xfrm>
          <a:prstGeom prst="rect">
            <a:avLst/>
          </a:prstGeom>
          <a:noFill/>
        </p:spPr>
        <p:txBody>
          <a:bodyPr wrap="square" rtlCol="0">
            <a:spAutoFit/>
          </a:bodyPr>
          <a:lstStyle/>
          <a:p>
            <a:r>
              <a:rPr lang="en-US" dirty="0" smtClean="0"/>
              <a:t>Hospital creates FPSD from admissions &amp; outcomes.</a:t>
            </a:r>
          </a:p>
          <a:p>
            <a:endParaRPr lang="en-US" dirty="0"/>
          </a:p>
          <a:p>
            <a:endParaRPr lang="en-US" dirty="0" smtClean="0"/>
          </a:p>
          <a:p>
            <a:endParaRPr lang="en-US" dirty="0" smtClean="0"/>
          </a:p>
          <a:p>
            <a:r>
              <a:rPr lang="en-US" dirty="0" smtClean="0"/>
              <a:t>Dataset is made available to public—no PHI!</a:t>
            </a:r>
          </a:p>
          <a:p>
            <a:endParaRPr lang="en-US" dirty="0" smtClean="0"/>
          </a:p>
          <a:p>
            <a:r>
              <a:rPr lang="en-US" dirty="0" smtClean="0"/>
              <a:t>Researchers, students, and the public downloads the dataset and:</a:t>
            </a:r>
          </a:p>
          <a:p>
            <a:pPr marL="742950" lvl="1" indent="-285750">
              <a:buFont typeface="Arial" panose="020B0604020202020204" pitchFamily="34" charset="0"/>
              <a:buChar char="•"/>
            </a:pPr>
            <a:r>
              <a:rPr lang="en-US" dirty="0" smtClean="0"/>
              <a:t>Learn about healthcare utilization costs</a:t>
            </a:r>
          </a:p>
          <a:p>
            <a:pPr marL="742950" lvl="1" indent="-285750">
              <a:buFont typeface="Arial" panose="020B0604020202020204" pitchFamily="34" charset="0"/>
              <a:buChar char="•"/>
            </a:pPr>
            <a:r>
              <a:rPr lang="en-US" dirty="0" smtClean="0"/>
              <a:t>Build statistical models predicting outcomes from treatments.</a:t>
            </a:r>
          </a:p>
          <a:p>
            <a:pPr marL="742950" lvl="1" indent="-285750">
              <a:buFont typeface="Arial" panose="020B0604020202020204" pitchFamily="34" charset="0"/>
              <a:buChar char="•"/>
            </a:pPr>
            <a:r>
              <a:rPr lang="en-US" dirty="0" smtClean="0"/>
              <a:t>Do original research about hospital acquired infections. </a:t>
            </a:r>
            <a:endParaRPr lang="en-US" dirty="0"/>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1710" y="1981200"/>
            <a:ext cx="902970" cy="685800"/>
          </a:xfrm>
          <a:prstGeom prst="rect">
            <a:avLst/>
          </a:prstGeom>
        </p:spPr>
      </p:pic>
    </p:spTree>
    <p:extLst>
      <p:ext uri="{BB962C8B-B14F-4D97-AF65-F5344CB8AC3E}">
        <p14:creationId xmlns:p14="http://schemas.microsoft.com/office/powerpoint/2010/main" val="2328005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journalist downloads the formally private synthetic data!</a:t>
            </a:r>
            <a:endParaRPr lang="en-US" dirty="0"/>
          </a:p>
        </p:txBody>
      </p:sp>
      <p:pic>
        <p:nvPicPr>
          <p:cNvPr id="7" name="Content Placeholder 6"/>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8400" t="30452" r="6267" b="13530"/>
          <a:stretch/>
        </p:blipFill>
        <p:spPr>
          <a:xfrm>
            <a:off x="1828800" y="1828800"/>
            <a:ext cx="2438400" cy="2438400"/>
          </a:xfrm>
        </p:spPr>
      </p:pic>
      <p:sp>
        <p:nvSpPr>
          <p:cNvPr id="5" name="Slide Number Placeholder 4"/>
          <p:cNvSpPr>
            <a:spLocks noGrp="1"/>
          </p:cNvSpPr>
          <p:nvPr>
            <p:ph type="sldNum" sz="quarter" idx="12"/>
          </p:nvPr>
        </p:nvSpPr>
        <p:spPr/>
        <p:txBody>
          <a:bodyPr/>
          <a:lstStyle/>
          <a:p>
            <a:fld id="{5212C905-FF40-4437-BDDD-7BDE312C732D}" type="slidenum">
              <a:rPr lang="en-US" smtClean="0"/>
              <a:t>9</a:t>
            </a:fld>
            <a:endParaRPr lang="en-US"/>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1828800"/>
            <a:ext cx="902970" cy="685800"/>
          </a:xfrm>
          <a:prstGeom prst="rect">
            <a:avLst/>
          </a:prstGeom>
        </p:spPr>
      </p:pic>
      <p:sp>
        <p:nvSpPr>
          <p:cNvPr id="8" name="TextBox 7"/>
          <p:cNvSpPr txBox="1"/>
          <p:nvPr/>
        </p:nvSpPr>
        <p:spPr>
          <a:xfrm>
            <a:off x="4724400" y="1828800"/>
            <a:ext cx="3962400" cy="3970318"/>
          </a:xfrm>
          <a:prstGeom prst="rect">
            <a:avLst/>
          </a:prstGeom>
          <a:noFill/>
        </p:spPr>
        <p:txBody>
          <a:bodyPr wrap="square" rtlCol="0">
            <a:spAutoFit/>
          </a:bodyPr>
          <a:lstStyle/>
          <a:p>
            <a:r>
              <a:rPr lang="en-US" dirty="0" smtClean="0"/>
              <a:t>The journalists:</a:t>
            </a:r>
          </a:p>
          <a:p>
            <a:pPr marL="285750" indent="-285750">
              <a:buFont typeface="Arial" panose="020B0604020202020204" pitchFamily="34" charset="0"/>
              <a:buChar char="•"/>
            </a:pPr>
            <a:r>
              <a:rPr lang="en-US" dirty="0" smtClean="0"/>
              <a:t>Identify the hospital has a problem with clostridium difficile (C. diff)</a:t>
            </a:r>
          </a:p>
          <a:p>
            <a:pPr marL="285750" indent="-285750">
              <a:buFont typeface="Arial" panose="020B0604020202020204" pitchFamily="34" charset="0"/>
              <a:buChar char="•"/>
            </a:pPr>
            <a:r>
              <a:rPr lang="en-US" dirty="0" smtClean="0"/>
              <a:t>Determine that there are:</a:t>
            </a:r>
          </a:p>
          <a:p>
            <a:pPr marL="742950" lvl="1" indent="-285750">
              <a:buFont typeface="Arial" panose="020B0604020202020204" pitchFamily="34" charset="0"/>
              <a:buChar char="•"/>
            </a:pPr>
            <a:r>
              <a:rPr lang="en-US" dirty="0" smtClean="0"/>
              <a:t>Rooms with high infection rates.</a:t>
            </a:r>
          </a:p>
          <a:p>
            <a:pPr marL="742950" lvl="1" indent="-285750">
              <a:buFont typeface="Arial" panose="020B0604020202020204" pitchFamily="34" charset="0"/>
              <a:buChar char="•"/>
            </a:pPr>
            <a:r>
              <a:rPr lang="en-US" dirty="0" smtClean="0"/>
              <a:t>Nurses and doctors associated with high infection rates.</a:t>
            </a:r>
          </a:p>
          <a:p>
            <a:endParaRPr lang="en-US" dirty="0"/>
          </a:p>
          <a:p>
            <a:r>
              <a:rPr lang="en-US" dirty="0" smtClean="0"/>
              <a:t>But:</a:t>
            </a:r>
          </a:p>
          <a:p>
            <a:pPr marL="285750" indent="-285750">
              <a:buFont typeface="Arial" panose="020B0604020202020204" pitchFamily="34" charset="0"/>
              <a:buChar char="•"/>
            </a:pPr>
            <a:r>
              <a:rPr lang="en-US" dirty="0" smtClean="0"/>
              <a:t>The actual rooms &amp; staff that the journalists identify </a:t>
            </a:r>
            <a:r>
              <a:rPr lang="en-US" i="1" dirty="0" smtClean="0"/>
              <a:t>don’t exist! </a:t>
            </a:r>
          </a:p>
          <a:p>
            <a:pPr marL="285750" indent="-285750">
              <a:buFont typeface="Arial" panose="020B0604020202020204" pitchFamily="34" charset="0"/>
              <a:buChar char="•"/>
            </a:pPr>
            <a:r>
              <a:rPr lang="en-US" dirty="0" smtClean="0"/>
              <a:t>The patients </a:t>
            </a:r>
            <a:r>
              <a:rPr lang="en-US" i="1" dirty="0" smtClean="0"/>
              <a:t>don’t exist either!</a:t>
            </a:r>
          </a:p>
          <a:p>
            <a:endParaRPr lang="en-US" i="1" dirty="0"/>
          </a:p>
          <a:p>
            <a:r>
              <a:rPr lang="en-US" i="1" dirty="0" smtClean="0"/>
              <a:t>Because they’re synthetic!</a:t>
            </a:r>
            <a:endParaRPr lang="en-US" i="1" dirty="0"/>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9231" y="5257799"/>
            <a:ext cx="1188188" cy="1584251"/>
          </a:xfrm>
          <a:prstGeom prst="rect">
            <a:avLst/>
          </a:prstGeom>
        </p:spPr>
      </p:pic>
      <p:sp>
        <p:nvSpPr>
          <p:cNvPr id="11" name="TextBox 10"/>
          <p:cNvSpPr txBox="1"/>
          <p:nvPr/>
        </p:nvSpPr>
        <p:spPr>
          <a:xfrm>
            <a:off x="1752600" y="4249579"/>
            <a:ext cx="1361270" cy="246221"/>
          </a:xfrm>
          <a:prstGeom prst="rect">
            <a:avLst/>
          </a:prstGeom>
          <a:noFill/>
        </p:spPr>
        <p:txBody>
          <a:bodyPr wrap="none" rtlCol="0">
            <a:spAutoFit/>
          </a:bodyPr>
          <a:lstStyle/>
          <a:p>
            <a:r>
              <a:rPr lang="en-US" sz="1000" dirty="0" smtClean="0"/>
              <a:t>Images from </a:t>
            </a:r>
            <a:r>
              <a:rPr lang="en-US" sz="1000" dirty="0" err="1" smtClean="0"/>
              <a:t>wikipedia</a:t>
            </a:r>
            <a:endParaRPr lang="en-US" sz="1000" dirty="0"/>
          </a:p>
        </p:txBody>
      </p:sp>
    </p:spTree>
    <p:extLst>
      <p:ext uri="{BB962C8B-B14F-4D97-AF65-F5344CB8AC3E}">
        <p14:creationId xmlns:p14="http://schemas.microsoft.com/office/powerpoint/2010/main" val="1748868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rnal_General_Futurist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External_General_Futuristic</Template>
  <TotalTime>4516</TotalTime>
  <Words>823</Words>
  <Application>Microsoft Office PowerPoint</Application>
  <PresentationFormat>On-screen Show (4:3)</PresentationFormat>
  <Paragraphs>137</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External_General_Futuristic</vt:lpstr>
      <vt:lpstr>Formally Private Synthetic Data: Empowering research on confidential data while providing for privacy and security</vt:lpstr>
      <vt:lpstr>High-quality data can help accelerate empirical research in cancer and other areas. </vt:lpstr>
      <vt:lpstr>Options for Research on Confidential Data 1 – Remote Stats</vt:lpstr>
      <vt:lpstr>Options for Research on Confidential Data - Microdata</vt:lpstr>
      <vt:lpstr>Options for microdata:  de-identification</vt:lpstr>
      <vt:lpstr>Options for microdata:  synthetic data</vt:lpstr>
      <vt:lpstr>Fully Synthetic Microdata</vt:lpstr>
      <vt:lpstr>Formally Privacy Synthetic Data (FPSD) Example</vt:lpstr>
      <vt:lpstr>Two journalist downloads the formally private synthetic data!</vt:lpstr>
      <vt:lpstr>Formally private synthetic data</vt:lpstr>
      <vt:lpstr>Verification &amp; Validation Servers</vt:lpstr>
      <vt:lpstr>This is not a new idea!</vt:lpstr>
      <vt:lpstr>Issues moving forward</vt:lpstr>
      <vt:lpstr>References</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Veteran Statistics from the U.S. Census Bureau</dc:title>
  <dc:creator>Kelly A Holder</dc:creator>
  <cp:lastModifiedBy>Simson Garfinkel (CENSUS/CDAR FED)</cp:lastModifiedBy>
  <cp:revision>139</cp:revision>
  <cp:lastPrinted>2014-07-23T12:56:30Z</cp:lastPrinted>
  <dcterms:created xsi:type="dcterms:W3CDTF">2014-04-07T14:10:53Z</dcterms:created>
  <dcterms:modified xsi:type="dcterms:W3CDTF">2017-03-20T16:01:13Z</dcterms:modified>
</cp:coreProperties>
</file>