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57799" marR="57799" indent="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1pPr>
    <a:lvl2pPr marL="57799" marR="57799" indent="2667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2pPr>
    <a:lvl3pPr marL="57799" marR="57799" indent="5334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3pPr>
    <a:lvl4pPr marL="57799" marR="57799" indent="8001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4pPr>
    <a:lvl5pPr marL="57799" marR="57799" indent="10668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5pPr>
    <a:lvl6pPr marL="57799" marR="57799" indent="13335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6pPr>
    <a:lvl7pPr marL="57799" marR="57799" indent="16129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7pPr>
    <a:lvl8pPr marL="57799" marR="57799" indent="18796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8pPr>
    <a:lvl9pPr marL="57799" marR="57799" indent="214630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Trebuchet MS"/>
          <a:ea typeface="Trebuchet MS"/>
          <a:cs typeface="Trebuchet MS"/>
        </a:font>
        <a:srgbClr val="006DA2"/>
      </a:tcTxStyle>
      <a:tcStyle>
        <a:tcBdr>
          <a:left>
            <a:ln w="12700" cap="flat">
              <a:solidFill>
                <a:srgbClr val="006DA2"/>
              </a:solidFill>
              <a:prstDash val="solid"/>
              <a:miter lim="400000"/>
            </a:ln>
          </a:left>
          <a:right>
            <a:ln w="12700" cap="flat">
              <a:solidFill>
                <a:srgbClr val="006DA2"/>
              </a:solidFill>
              <a:prstDash val="solid"/>
              <a:miter lim="400000"/>
            </a:ln>
          </a:right>
          <a:top>
            <a:ln w="12700" cap="flat">
              <a:solidFill>
                <a:srgbClr val="006DA2"/>
              </a:solidFill>
              <a:prstDash val="solid"/>
              <a:miter lim="400000"/>
            </a:ln>
          </a:top>
          <a:bottom>
            <a:ln w="12700"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noFill/>
        </a:fill>
      </a:tcStyle>
    </a:wholeTbl>
    <a:band2H>
      <a:tcTxStyle b="def" i="def"/>
      <a:tcStyle>
        <a:tcBdr/>
        <a:fill>
          <a:solidFill>
            <a:srgbClr val="EFF1F3"/>
          </a:solidFill>
        </a:fill>
      </a:tcStyle>
    </a:band2H>
    <a:firstCol>
      <a:tcTxStyle b="off" i="off">
        <a:font>
          <a:latin typeface="Trebuchet MS"/>
          <a:ea typeface="Trebuchet MS"/>
          <a:cs typeface="Trebuchet MS"/>
        </a:font>
        <a:srgbClr val="006DA2"/>
      </a:tcTxStyle>
      <a:tcStyle>
        <a:tcBdr>
          <a:left>
            <a:ln w="28575" cap="flat">
              <a:solidFill>
                <a:srgbClr val="006DA2"/>
              </a:solidFill>
              <a:prstDash val="solid"/>
              <a:miter lim="400000"/>
            </a:ln>
          </a:left>
          <a:right>
            <a:ln w="12700" cap="flat">
              <a:solidFill>
                <a:srgbClr val="006DA2"/>
              </a:solidFill>
              <a:prstDash val="solid"/>
              <a:miter lim="400000"/>
            </a:ln>
          </a:right>
          <a:top>
            <a:ln w="12700" cap="flat">
              <a:solidFill>
                <a:srgbClr val="006DA2"/>
              </a:solidFill>
              <a:prstDash val="solid"/>
              <a:miter lim="400000"/>
            </a:ln>
          </a:top>
          <a:bottom>
            <a:ln w="12700"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solidFill>
            <a:srgbClr val="000000">
              <a:alpha val="25000"/>
            </a:srgbClr>
          </a:solidFill>
        </a:fill>
      </a:tcStyle>
    </a:firstCol>
    <a:lastRow>
      <a:tcTxStyle b="off" i="off">
        <a:font>
          <a:latin typeface="Trebuchet MS"/>
          <a:ea typeface="Trebuchet MS"/>
          <a:cs typeface="Trebuchet MS"/>
        </a:font>
        <a:srgbClr val="006DA2"/>
      </a:tcTxStyle>
      <a:tcStyle>
        <a:tcBdr>
          <a:left>
            <a:ln w="12700" cap="flat">
              <a:solidFill>
                <a:srgbClr val="006DA2"/>
              </a:solidFill>
              <a:prstDash val="solid"/>
              <a:miter lim="400000"/>
            </a:ln>
          </a:left>
          <a:right>
            <a:ln w="12700" cap="flat">
              <a:solidFill>
                <a:srgbClr val="006DA2"/>
              </a:solidFill>
              <a:prstDash val="solid"/>
              <a:miter lim="400000"/>
            </a:ln>
          </a:right>
          <a:top>
            <a:ln w="12700" cap="flat">
              <a:solidFill>
                <a:srgbClr val="006DA2"/>
              </a:solidFill>
              <a:prstDash val="solid"/>
              <a:miter lim="400000"/>
            </a:ln>
          </a:top>
          <a:bottom>
            <a:ln w="28575"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solidFill>
            <a:srgbClr val="000000">
              <a:alpha val="25000"/>
            </a:srgbClr>
          </a:solidFill>
        </a:fill>
      </a:tcStyle>
    </a:lastRow>
    <a:firstRow>
      <a:tcTxStyle b="off" i="off">
        <a:font>
          <a:latin typeface="Trebuchet MS"/>
          <a:ea typeface="Trebuchet MS"/>
          <a:cs typeface="Trebuchet MS"/>
        </a:font>
        <a:srgbClr val="006DA2"/>
      </a:tcTxStyle>
      <a:tcStyle>
        <a:tcBdr>
          <a:left>
            <a:ln w="12700" cap="flat">
              <a:solidFill>
                <a:srgbClr val="006DA2"/>
              </a:solidFill>
              <a:prstDash val="solid"/>
              <a:miter lim="400000"/>
            </a:ln>
          </a:left>
          <a:right>
            <a:ln w="12700" cap="flat">
              <a:solidFill>
                <a:srgbClr val="006DA2"/>
              </a:solidFill>
              <a:prstDash val="solid"/>
              <a:miter lim="400000"/>
            </a:ln>
          </a:right>
          <a:top>
            <a:ln w="28575" cap="flat">
              <a:solidFill>
                <a:srgbClr val="006DA2"/>
              </a:solidFill>
              <a:prstDash val="solid"/>
              <a:miter lim="400000"/>
            </a:ln>
          </a:top>
          <a:bottom>
            <a:ln w="12700"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rebuchet MS"/>
          <a:ea typeface="Trebuchet MS"/>
          <a:cs typeface="Trebuchet MS"/>
        </a:font>
        <a:srgbClr val="006DA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rebuchet MS"/>
          <a:ea typeface="Trebuchet MS"/>
          <a:cs typeface="Trebuchet MS"/>
        </a:font>
        <a:srgbClr val="006DA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rebuchet MS"/>
          <a:ea typeface="Trebuchet MS"/>
          <a:cs typeface="Trebuchet MS"/>
        </a:font>
        <a:srgbClr val="006DA2"/>
      </a:tcTxStyle>
      <a:tcStyle>
        <a:tcBdr>
          <a:left>
            <a:ln w="12700" cap="flat">
              <a:solidFill>
                <a:srgbClr val="006DA2"/>
              </a:solidFill>
              <a:prstDash val="solid"/>
              <a:miter lim="400000"/>
            </a:ln>
          </a:left>
          <a:right>
            <a:ln w="12700" cap="flat">
              <a:solidFill>
                <a:srgbClr val="006DA2"/>
              </a:solidFill>
              <a:prstDash val="solid"/>
              <a:miter lim="400000"/>
            </a:ln>
          </a:right>
          <a:top>
            <a:ln w="12700" cap="flat">
              <a:solidFill>
                <a:srgbClr val="006DA2"/>
              </a:solidFill>
              <a:prstDash val="solid"/>
              <a:miter lim="400000"/>
            </a:ln>
          </a:top>
          <a:bottom>
            <a:ln w="28575"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solidFill>
            <a:srgbClr val="000000">
              <a:alpha val="25000"/>
            </a:srgbClr>
          </a:solidFill>
        </a:fill>
      </a:tcStyle>
    </a:lastRow>
    <a:firstRow>
      <a:tcTxStyle b="off" i="off">
        <a:font>
          <a:latin typeface="Trebuchet MS"/>
          <a:ea typeface="Trebuchet MS"/>
          <a:cs typeface="Trebuchet MS"/>
        </a:font>
        <a:srgbClr val="006DA2"/>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BBFC77FB-9ED0-4EC9-95AA-A1379042E648}" styleName="">
    <a:tblBg/>
    <a:wholeTbl>
      <a:tcTxStyle b="off" i="off">
        <a:font>
          <a:latin typeface="Trebuchet MS"/>
          <a:ea typeface="Trebuchet MS"/>
          <a:cs typeface="Trebuchet MS"/>
        </a:font>
        <a:srgbClr val="232323"/>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rebuchet MS"/>
          <a:ea typeface="Trebuchet MS"/>
          <a:cs typeface="Trebuchet MS"/>
        </a:font>
        <a:srgbClr val="006DA2"/>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rebuchet MS"/>
          <a:ea typeface="Trebuchet MS"/>
          <a:cs typeface="Trebuchet MS"/>
        </a:font>
        <a:srgbClr val="006DA2"/>
      </a:tcTxStyle>
      <a:tcStyle>
        <a:tcBdr>
          <a:left>
            <a:ln w="12700" cap="flat">
              <a:solidFill>
                <a:srgbClr val="006DA2"/>
              </a:solidFill>
              <a:prstDash val="solid"/>
              <a:miter lim="400000"/>
            </a:ln>
          </a:left>
          <a:right>
            <a:ln w="12700" cap="flat">
              <a:solidFill>
                <a:srgbClr val="006DA2"/>
              </a:solidFill>
              <a:prstDash val="solid"/>
              <a:miter lim="400000"/>
            </a:ln>
          </a:right>
          <a:top>
            <a:ln w="12700" cap="flat">
              <a:solidFill>
                <a:srgbClr val="006DA2"/>
              </a:solidFill>
              <a:prstDash val="solid"/>
              <a:miter lim="400000"/>
            </a:ln>
          </a:top>
          <a:bottom>
            <a:ln w="28575" cap="flat">
              <a:solidFill>
                <a:srgbClr val="006DA2"/>
              </a:solidFill>
              <a:prstDash val="solid"/>
              <a:miter lim="400000"/>
            </a:ln>
          </a:bottom>
          <a:insideH>
            <a:ln w="12700" cap="flat">
              <a:solidFill>
                <a:srgbClr val="006DA2"/>
              </a:solidFill>
              <a:prstDash val="solid"/>
              <a:miter lim="400000"/>
            </a:ln>
          </a:insideH>
          <a:insideV>
            <a:ln w="12700" cap="flat">
              <a:solidFill>
                <a:srgbClr val="006DA2"/>
              </a:solidFill>
              <a:prstDash val="solid"/>
              <a:miter lim="400000"/>
            </a:ln>
          </a:insideV>
        </a:tcBdr>
        <a:fill>
          <a:solidFill>
            <a:srgbClr val="000000">
              <a:alpha val="25000"/>
            </a:srgbClr>
          </a:solidFill>
        </a:fill>
      </a:tcStyle>
    </a:lastRow>
    <a:firstRow>
      <a:tcTxStyle b="off" i="off">
        <a:font>
          <a:latin typeface="Trebuchet MS"/>
          <a:ea typeface="Trebuchet MS"/>
          <a:cs typeface="Trebuchet MS"/>
        </a:font>
        <a:srgbClr val="232323"/>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ph type="sldImg"/>
          </p:nvPr>
        </p:nvSpPr>
        <p:spPr>
          <a:xfrm>
            <a:off x="1143000" y="685800"/>
            <a:ext cx="4572000" cy="3429000"/>
          </a:xfrm>
          <a:prstGeom prst="rect">
            <a:avLst/>
          </a:prstGeom>
        </p:spPr>
        <p:txBody>
          <a:bodyPr/>
          <a:lstStyle/>
          <a:p>
            <a:pPr/>
          </a:p>
        </p:txBody>
      </p:sp>
      <p:sp>
        <p:nvSpPr>
          <p:cNvPr id="51" name="Shape 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7700" latinLnBrk="0">
      <a:defRPr sz="1400">
        <a:latin typeface="Lucida Grande"/>
        <a:ea typeface="Lucida Grande"/>
        <a:cs typeface="Lucida Grande"/>
        <a:sym typeface="Lucida Grande"/>
      </a:defRPr>
    </a:lvl1pPr>
    <a:lvl2pPr indent="228600" defTabSz="647700" latinLnBrk="0">
      <a:defRPr sz="1400">
        <a:latin typeface="Lucida Grande"/>
        <a:ea typeface="Lucida Grande"/>
        <a:cs typeface="Lucida Grande"/>
        <a:sym typeface="Lucida Grande"/>
      </a:defRPr>
    </a:lvl2pPr>
    <a:lvl3pPr indent="457200" defTabSz="647700" latinLnBrk="0">
      <a:defRPr sz="1400">
        <a:latin typeface="Lucida Grande"/>
        <a:ea typeface="Lucida Grande"/>
        <a:cs typeface="Lucida Grande"/>
        <a:sym typeface="Lucida Grande"/>
      </a:defRPr>
    </a:lvl3pPr>
    <a:lvl4pPr indent="685800" defTabSz="647700" latinLnBrk="0">
      <a:defRPr sz="1400">
        <a:latin typeface="Lucida Grande"/>
        <a:ea typeface="Lucida Grande"/>
        <a:cs typeface="Lucida Grande"/>
        <a:sym typeface="Lucida Grande"/>
      </a:defRPr>
    </a:lvl4pPr>
    <a:lvl5pPr indent="914400" defTabSz="647700" latinLnBrk="0">
      <a:defRPr sz="1400">
        <a:latin typeface="Lucida Grande"/>
        <a:ea typeface="Lucida Grande"/>
        <a:cs typeface="Lucida Grande"/>
        <a:sym typeface="Lucida Grande"/>
      </a:defRPr>
    </a:lvl5pPr>
    <a:lvl6pPr indent="1143000" defTabSz="647700" latinLnBrk="0">
      <a:defRPr sz="1400">
        <a:latin typeface="Lucida Grande"/>
        <a:ea typeface="Lucida Grande"/>
        <a:cs typeface="Lucida Grande"/>
        <a:sym typeface="Lucida Grande"/>
      </a:defRPr>
    </a:lvl6pPr>
    <a:lvl7pPr indent="1371600" defTabSz="647700" latinLnBrk="0">
      <a:defRPr sz="1400">
        <a:latin typeface="Lucida Grande"/>
        <a:ea typeface="Lucida Grande"/>
        <a:cs typeface="Lucida Grande"/>
        <a:sym typeface="Lucida Grande"/>
      </a:defRPr>
    </a:lvl7pPr>
    <a:lvl8pPr indent="1600200" defTabSz="647700" latinLnBrk="0">
      <a:defRPr sz="1400">
        <a:latin typeface="Lucida Grande"/>
        <a:ea typeface="Lucida Grande"/>
        <a:cs typeface="Lucida Grande"/>
        <a:sym typeface="Lucida Grande"/>
      </a:defRPr>
    </a:lvl8pPr>
    <a:lvl9pPr indent="1828800" defTabSz="647700" latinLnBrk="0">
      <a:defRPr sz="14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Cover">
    <p:spTree>
      <p:nvGrpSpPr>
        <p:cNvPr id="1" name=""/>
        <p:cNvGrpSpPr/>
        <p:nvPr/>
      </p:nvGrpSpPr>
      <p:grpSpPr>
        <a:xfrm>
          <a:off x="0" y="0"/>
          <a:ext cx="0" cy="0"/>
          <a:chOff x="0" y="0"/>
          <a:chExt cx="0" cy="0"/>
        </a:xfrm>
      </p:grpSpPr>
      <p:pic>
        <p:nvPicPr>
          <p:cNvPr id="12" name="image1.jpg" descr="image1.jpg"/>
          <p:cNvPicPr>
            <a:picLocks noChangeAspect="1"/>
          </p:cNvPicPr>
          <p:nvPr/>
        </p:nvPicPr>
        <p:blipFill>
          <a:blip r:embed="rId2">
            <a:extLst/>
          </a:blip>
          <a:srcRect l="0" t="0" r="0" b="22516"/>
          <a:stretch>
            <a:fillRect/>
          </a:stretch>
        </p:blipFill>
        <p:spPr>
          <a:xfrm>
            <a:off x="-3253426" y="3465894"/>
            <a:ext cx="19298279" cy="2242936"/>
          </a:xfrm>
          <a:prstGeom prst="rect">
            <a:avLst/>
          </a:prstGeom>
          <a:ln w="12700"/>
        </p:spPr>
      </p:pic>
      <p:pic>
        <p:nvPicPr>
          <p:cNvPr id="13" name="droppedImage.pdf" descr="droppedImage.pdf"/>
          <p:cNvPicPr>
            <a:picLocks noChangeAspect="0"/>
          </p:cNvPicPr>
          <p:nvPr/>
        </p:nvPicPr>
        <p:blipFill>
          <a:blip r:embed="rId3">
            <a:extLst/>
          </a:blip>
          <a:stretch>
            <a:fillRect/>
          </a:stretch>
        </p:blipFill>
        <p:spPr>
          <a:xfrm>
            <a:off x="-25400" y="5929405"/>
            <a:ext cx="13055600" cy="3937001"/>
          </a:xfrm>
          <a:prstGeom prst="rect">
            <a:avLst/>
          </a:prstGeom>
          <a:ln w="12700"/>
        </p:spPr>
      </p:pic>
      <p:sp>
        <p:nvSpPr>
          <p:cNvPr id="14" name="Rectangle"/>
          <p:cNvSpPr/>
          <p:nvPr/>
        </p:nvSpPr>
        <p:spPr>
          <a:xfrm>
            <a:off x="0" y="0"/>
            <a:ext cx="13004800" cy="215900"/>
          </a:xfrm>
          <a:prstGeom prst="rect">
            <a:avLst/>
          </a:prstGeom>
          <a:solidFill>
            <a:srgbClr val="FFC63D"/>
          </a:solidFill>
          <a:ln w="12700"/>
        </p:spPr>
        <p:txBody>
          <a:bodyPr lIns="50800" tIns="50800" rIns="50800" bIns="50800" anchor="ctr"/>
          <a:lstStyle/>
          <a:p>
            <a:pPr>
              <a:defRPr b="0" sz="2200">
                <a:solidFill>
                  <a:srgbClr val="FFFFFF"/>
                </a:solidFill>
                <a:uFill>
                  <a:solidFill>
                    <a:srgbClr val="FFFFFF"/>
                  </a:solidFill>
                </a:uFill>
              </a:defRPr>
            </a:pPr>
          </a:p>
        </p:txBody>
      </p:sp>
      <p:sp>
        <p:nvSpPr>
          <p:cNvPr id="15" name="Line"/>
          <p:cNvSpPr/>
          <p:nvPr/>
        </p:nvSpPr>
        <p:spPr>
          <a:xfrm flipV="1">
            <a:off x="1282700" y="9372317"/>
            <a:ext cx="11099238" cy="4517"/>
          </a:xfrm>
          <a:prstGeom prst="line">
            <a:avLst/>
          </a:prstGeom>
          <a:ln w="12700">
            <a:solidFill>
              <a:srgbClr val="002C55"/>
            </a:solidFill>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16" name="Title Text"/>
          <p:cNvSpPr/>
          <p:nvPr>
            <p:ph type="title"/>
          </p:nvPr>
        </p:nvSpPr>
        <p:spPr>
          <a:xfrm>
            <a:off x="744220" y="3644900"/>
            <a:ext cx="11303001" cy="1955800"/>
          </a:xfrm>
          <a:prstGeom prst="rect">
            <a:avLst/>
          </a:prstGeom>
        </p:spPr>
        <p:txBody>
          <a:bodyPr/>
          <a:lstStyle>
            <a:lvl1pPr>
              <a:defRPr sz="4900"/>
            </a:lvl1pPr>
          </a:lstStyle>
          <a:p>
            <a:pPr/>
            <a:r>
              <a:t>Title Text</a:t>
            </a:r>
          </a:p>
        </p:txBody>
      </p:sp>
      <p:sp>
        <p:nvSpPr>
          <p:cNvPr id="17" name="Body Level One…"/>
          <p:cNvSpPr/>
          <p:nvPr>
            <p:ph type="body" sz="half" idx="1"/>
          </p:nvPr>
        </p:nvSpPr>
        <p:spPr>
          <a:xfrm>
            <a:off x="749864" y="5930900"/>
            <a:ext cx="11303001" cy="3213100"/>
          </a:xfrm>
          <a:prstGeom prst="rect">
            <a:avLst/>
          </a:prstGeom>
        </p:spPr>
        <p:txBody>
          <a:bodyPr/>
          <a:lstStyle>
            <a:lvl1pPr>
              <a:buFont typeface="Arial"/>
              <a:defRPr>
                <a:latin typeface="+mn-lt"/>
                <a:ea typeface="+mn-ea"/>
                <a:cs typeface="+mn-cs"/>
                <a:sym typeface="Helvetica"/>
              </a:defRPr>
            </a:lvl1pPr>
            <a:lvl2pPr>
              <a:defRPr sz="2200">
                <a:latin typeface="+mn-lt"/>
                <a:ea typeface="+mn-ea"/>
                <a:cs typeface="+mn-cs"/>
                <a:sym typeface="Helvetica"/>
              </a:defRPr>
            </a:lvl2pPr>
            <a:lvl3pPr>
              <a:defRPr sz="2200">
                <a:latin typeface="+mn-lt"/>
                <a:ea typeface="+mn-ea"/>
                <a:cs typeface="+mn-cs"/>
                <a:sym typeface="Helvetica"/>
              </a:defRPr>
            </a:lvl3pPr>
            <a:lvl4pPr>
              <a:defRPr b="0"/>
            </a:lvl4pPr>
            <a:lvl5pPr>
              <a:defRPr>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Cyber">
    <p:spTree>
      <p:nvGrpSpPr>
        <p:cNvPr id="1" name=""/>
        <p:cNvGrpSpPr/>
        <p:nvPr/>
      </p:nvGrpSpPr>
      <p:grpSpPr>
        <a:xfrm>
          <a:off x="0" y="0"/>
          <a:ext cx="0" cy="0"/>
          <a:chOff x="0" y="0"/>
          <a:chExt cx="0" cy="0"/>
        </a:xfrm>
      </p:grpSpPr>
      <p:sp>
        <p:nvSpPr>
          <p:cNvPr id="25" name="Title Text"/>
          <p:cNvSpPr/>
          <p:nvPr>
            <p:ph type="title"/>
          </p:nvPr>
        </p:nvSpPr>
        <p:spPr>
          <a:prstGeom prst="rect">
            <a:avLst/>
          </a:prstGeom>
        </p:spPr>
        <p:txBody>
          <a:bodyPr/>
          <a:lstStyle/>
          <a:p>
            <a:pPr/>
            <a:r>
              <a:t>Title Text</a:t>
            </a:r>
          </a:p>
        </p:txBody>
      </p:sp>
      <p:sp>
        <p:nvSpPr>
          <p:cNvPr id="26"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Cyber 2">
    <p:spTree>
      <p:nvGrpSpPr>
        <p:cNvPr id="1" name=""/>
        <p:cNvGrpSpPr/>
        <p:nvPr/>
      </p:nvGrpSpPr>
      <p:grpSpPr>
        <a:xfrm>
          <a:off x="0" y="0"/>
          <a:ext cx="0" cy="0"/>
          <a:chOff x="0" y="0"/>
          <a:chExt cx="0" cy="0"/>
        </a:xfrm>
      </p:grpSpPr>
      <p:pic>
        <p:nvPicPr>
          <p:cNvPr id="34" name="image1.jpg" descr="image1.jpg"/>
          <p:cNvPicPr>
            <a:picLocks noChangeAspect="1"/>
          </p:cNvPicPr>
          <p:nvPr/>
        </p:nvPicPr>
        <p:blipFill>
          <a:blip r:embed="rId2">
            <a:extLst/>
          </a:blip>
          <a:stretch>
            <a:fillRect/>
          </a:stretch>
        </p:blipFill>
        <p:spPr>
          <a:xfrm>
            <a:off x="0" y="0"/>
            <a:ext cx="13038667" cy="1955800"/>
          </a:xfrm>
          <a:prstGeom prst="rect">
            <a:avLst/>
          </a:prstGeom>
          <a:ln w="12700"/>
        </p:spPr>
      </p:pic>
      <p:sp>
        <p:nvSpPr>
          <p:cNvPr id="35" name="Title Text"/>
          <p:cNvSpPr/>
          <p:nvPr>
            <p:ph type="title"/>
          </p:nvPr>
        </p:nvSpPr>
        <p:spPr>
          <a:xfrm>
            <a:off x="977900" y="3029937"/>
            <a:ext cx="11049000" cy="2090704"/>
          </a:xfrm>
          <a:prstGeom prst="rect">
            <a:avLst/>
          </a:prstGeom>
          <a:ln>
            <a:round/>
          </a:ln>
        </p:spPr>
        <p:txBody>
          <a:bodyPr lIns="38100" tIns="38100" rIns="38100" bIns="38100"/>
          <a:lstStyle>
            <a:lvl1pPr marL="0" marR="0" defTabSz="647700">
              <a:defRPr b="1" sz="5000">
                <a:latin typeface="+mj-lt"/>
                <a:ea typeface="+mj-ea"/>
                <a:cs typeface="+mj-cs"/>
                <a:sym typeface="Arial"/>
              </a:defRPr>
            </a:lvl1pPr>
          </a:lstStyle>
          <a:p>
            <a:pPr/>
            <a:r>
              <a:t>Title Text</a:t>
            </a:r>
          </a:p>
        </p:txBody>
      </p:sp>
      <p:sp>
        <p:nvSpPr>
          <p:cNvPr id="36" name="Body Level One…"/>
          <p:cNvSpPr/>
          <p:nvPr>
            <p:ph type="body" sz="quarter" idx="1"/>
          </p:nvPr>
        </p:nvSpPr>
        <p:spPr>
          <a:xfrm>
            <a:off x="1955800" y="5524500"/>
            <a:ext cx="9105900" cy="2489200"/>
          </a:xfrm>
          <a:prstGeom prst="rect">
            <a:avLst/>
          </a:prstGeom>
          <a:ln>
            <a:round/>
          </a:ln>
        </p:spPr>
        <p:txBody>
          <a:bodyPr lIns="38100" tIns="38100" rIns="38100" bIns="38100"/>
          <a:lstStyle>
            <a:lvl1pPr marR="0" algn="ctr" defTabSz="647700">
              <a:spcBef>
                <a:spcPts val="800"/>
              </a:spcBef>
              <a:buClr>
                <a:srgbClr val="9A9A9A"/>
              </a:buClr>
              <a:defRPr sz="3400">
                <a:solidFill>
                  <a:srgbClr val="9A9A9A"/>
                </a:solidFill>
                <a:uFill>
                  <a:solidFill>
                    <a:srgbClr val="9A9A9A"/>
                  </a:solidFill>
                </a:uFill>
              </a:defRPr>
            </a:lvl1pPr>
            <a:lvl2pPr marL="647700" marR="0" indent="0" algn="ctr" defTabSz="647700">
              <a:spcBef>
                <a:spcPts val="800"/>
              </a:spcBef>
              <a:buClr>
                <a:srgbClr val="9A9A9A"/>
              </a:buClr>
              <a:buSzTx/>
              <a:buNone/>
              <a:defRPr sz="3400">
                <a:solidFill>
                  <a:srgbClr val="9A9A9A"/>
                </a:solidFill>
                <a:uFill>
                  <a:solidFill>
                    <a:srgbClr val="9A9A9A"/>
                  </a:solidFill>
                </a:uFill>
              </a:defRPr>
            </a:lvl2pPr>
            <a:lvl3pPr marL="1295400" marR="0" indent="0" algn="ctr" defTabSz="647700">
              <a:spcBef>
                <a:spcPts val="800"/>
              </a:spcBef>
              <a:buClr>
                <a:srgbClr val="9A9A9A"/>
              </a:buClr>
              <a:buSzTx/>
              <a:buNone/>
              <a:defRPr i="0" sz="3400">
                <a:solidFill>
                  <a:srgbClr val="9A9A9A"/>
                </a:solidFill>
                <a:uFill>
                  <a:solidFill>
                    <a:srgbClr val="9A9A9A"/>
                  </a:solidFill>
                </a:uFill>
              </a:defRPr>
            </a:lvl3pPr>
            <a:lvl4pPr marL="1955800" marR="0" indent="0" algn="ctr" defTabSz="647700">
              <a:spcBef>
                <a:spcPts val="800"/>
              </a:spcBef>
              <a:buClr>
                <a:srgbClr val="9A9A9A"/>
              </a:buClr>
              <a:defRPr b="0" sz="3400">
                <a:solidFill>
                  <a:srgbClr val="9A9A9A"/>
                </a:solidFill>
                <a:uFill>
                  <a:solidFill>
                    <a:srgbClr val="9A9A9A"/>
                  </a:solidFill>
                </a:uFill>
                <a:latin typeface="+mj-lt"/>
                <a:ea typeface="+mj-ea"/>
                <a:cs typeface="+mj-cs"/>
                <a:sym typeface="Arial"/>
              </a:defRPr>
            </a:lvl4pPr>
            <a:lvl5pPr marL="2603500" marR="0" indent="0" algn="ctr" defTabSz="647700">
              <a:spcBef>
                <a:spcPts val="800"/>
              </a:spcBef>
              <a:buClr>
                <a:srgbClr val="9A9A9A"/>
              </a:buClr>
              <a:buSzTx/>
              <a:buNone/>
              <a:defRPr sz="3400">
                <a:solidFill>
                  <a:srgbClr val="9A9A9A"/>
                </a:solidFill>
                <a:uFill>
                  <a:solidFill>
                    <a:srgbClr val="9A9A9A"/>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7" name="Slide Number"/>
          <p:cNvSpPr/>
          <p:nvPr>
            <p:ph type="sldNum" sz="quarter" idx="2"/>
          </p:nvPr>
        </p:nvSpPr>
        <p:spPr>
          <a:xfrm>
            <a:off x="12059680" y="9236286"/>
            <a:ext cx="294880" cy="317501"/>
          </a:xfrm>
          <a:prstGeom prst="rect">
            <a:avLst/>
          </a:prstGeom>
          <a:ln>
            <a:round/>
          </a:ln>
        </p:spPr>
        <p:txBody>
          <a:bodyPr lIns="38100" tIns="38100" rIns="38100" bIns="38100" anchor="b"/>
          <a:lstStyle>
            <a:lvl1pPr algn="r">
              <a:defRPr b="0" sz="1600">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44" name="Slide Number"/>
          <p:cNvSpPr/>
          <p:nvPr>
            <p:ph type="sldNum" sz="quarter" idx="2"/>
          </p:nvPr>
        </p:nvSpPr>
        <p:spPr>
          <a:xfrm>
            <a:off x="6352590" y="8195733"/>
            <a:ext cx="292846" cy="295488"/>
          </a:xfrm>
          <a:prstGeom prst="rect">
            <a:avLst/>
          </a:prstGeom>
        </p:spPr>
        <p:txBody>
          <a:bodyPr lIns="27093" tIns="27093" rIns="27093" bIns="27093"/>
          <a:lstStyle>
            <a:lvl1pPr defTabSz="587022">
              <a:defRPr b="0" sz="16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 name="Title Text"/>
          <p:cNvSpPr/>
          <p:nvPr>
            <p:ph type="title"/>
          </p:nvPr>
        </p:nvSpPr>
        <p:spPr>
          <a:xfrm>
            <a:off x="5635" y="-8732"/>
            <a:ext cx="12780368" cy="1532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Body Level One…"/>
          <p:cNvSpPr/>
          <p:nvPr>
            <p:ph type="body" idx="1"/>
          </p:nvPr>
        </p:nvSpPr>
        <p:spPr>
          <a:xfrm>
            <a:off x="635564" y="1600200"/>
            <a:ext cx="11722101" cy="754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497840" indent="-228600">
              <a:spcBef>
                <a:spcPts val="700"/>
              </a:spcBef>
              <a:buSzPct val="100000"/>
              <a:buChar char="•"/>
              <a:defRPr sz="2600"/>
            </a:lvl2pPr>
            <a:lvl3pPr marL="955039" indent="-228599">
              <a:spcBef>
                <a:spcPts val="700"/>
              </a:spcBef>
              <a:buSzPct val="100000"/>
              <a:buChar char="—"/>
              <a:defRPr i="1" sz="2400"/>
            </a:lvl3pPr>
            <a:lvl4pPr>
              <a:spcBef>
                <a:spcPts val="0"/>
              </a:spcBef>
              <a:defRPr b="1" sz="1800">
                <a:latin typeface="Courier"/>
                <a:ea typeface="Courier"/>
                <a:cs typeface="Courier"/>
                <a:sym typeface="Courier"/>
              </a:defRPr>
            </a:lvl4pPr>
            <a:lvl5pPr marL="1869439" indent="-228600">
              <a:spcBef>
                <a:spcPts val="700"/>
              </a:spcBef>
              <a:buSzPct val="100000"/>
              <a:buChar char="•"/>
              <a:defRPr sz="1800"/>
            </a:lvl5pPr>
          </a:lstStyle>
          <a:p>
            <a:pPr/>
            <a:r>
              <a:t>Body Level One</a:t>
            </a:r>
          </a:p>
          <a:p>
            <a:pPr lvl="1"/>
            <a:r>
              <a:t>Body Level Two</a:t>
            </a:r>
          </a:p>
          <a:p>
            <a:pPr lvl="2"/>
            <a:r>
              <a:t>Body Level Three</a:t>
            </a:r>
          </a:p>
          <a:p>
            <a:pPr lvl="3"/>
            <a:r>
              <a:t>Body Level Four</a:t>
            </a:r>
          </a:p>
          <a:p>
            <a:pPr lvl="4"/>
            <a:r>
              <a:t>Body Level Five</a:t>
            </a:r>
          </a:p>
        </p:txBody>
      </p:sp>
      <p:sp>
        <p:nvSpPr>
          <p:cNvPr id="5" name="Slide Number"/>
          <p:cNvSpPr/>
          <p:nvPr>
            <p:ph type="sldNum" sz="quarter" idx="2"/>
          </p:nvPr>
        </p:nvSpPr>
        <p:spPr>
          <a:xfrm>
            <a:off x="12271837" y="9360748"/>
            <a:ext cx="382192" cy="368301"/>
          </a:xfrm>
          <a:prstGeom prst="rect">
            <a:avLst/>
          </a:prstGeom>
          <a:ln w="12700">
            <a:miter lim="400000"/>
          </a:ln>
        </p:spPr>
        <p:txBody>
          <a:bodyPr wrap="none" lIns="50800" tIns="50800" rIns="50800" bIns="50800">
            <a:spAutoFit/>
          </a:bodyPr>
          <a:lstStyle>
            <a:lvl1pPr marL="0" marR="0" defTabSz="647700">
              <a:defRPr sz="1800">
                <a:solidFill>
                  <a:srgbClr val="002C55"/>
                </a:solidFill>
                <a:uFill>
                  <a:solidFill>
                    <a:srgbClr val="006DA2"/>
                  </a:solidFill>
                </a:uFill>
                <a:latin typeface="Trebuchet MS"/>
                <a:ea typeface="Trebuchet MS"/>
                <a:cs typeface="Trebuchet MS"/>
                <a:sym typeface="Trebuchet M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Lst>
  <p:transition xmlns:p14="http://schemas.microsoft.com/office/powerpoint/2010/main" spd="med" advClick="1"/>
  <p:txStyles>
    <p:titleStyle>
      <a:lvl1pPr marL="57799" marR="57799" indent="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1pPr>
      <a:lvl2pPr marL="57799" marR="57799" indent="2286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2pPr>
      <a:lvl3pPr marL="57799" marR="57799" indent="4572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3pPr>
      <a:lvl4pPr marL="57799" marR="57799" indent="6858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4pPr>
      <a:lvl5pPr marL="57799" marR="57799" indent="9144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5pPr>
      <a:lvl6pPr marL="57799" marR="57799" indent="11430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6pPr>
      <a:lvl7pPr marL="57799" marR="57799" indent="13716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7pPr>
      <a:lvl8pPr marL="57799" marR="57799" indent="16002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8pPr>
      <a:lvl9pPr marL="57799" marR="57799" indent="1828800" algn="l" defTabSz="1295400" rtl="0" latinLnBrk="0">
        <a:lnSpc>
          <a:spcPct val="100000"/>
        </a:lnSpc>
        <a:spcBef>
          <a:spcPts val="0"/>
        </a:spcBef>
        <a:spcAft>
          <a:spcPts val="0"/>
        </a:spcAft>
        <a:buClrTx/>
        <a:buSzTx/>
        <a:buFontTx/>
        <a:buNone/>
        <a:tabLst/>
        <a:defRPr b="0" baseline="0" cap="none" i="0" spc="0" strike="noStrike" sz="3600" u="none">
          <a:ln>
            <a:noFill/>
          </a:ln>
          <a:solidFill>
            <a:srgbClr val="FFFFFF"/>
          </a:solidFill>
          <a:uFill>
            <a:solidFill>
              <a:srgbClr val="FFFFFF"/>
            </a:solidFill>
          </a:uFill>
          <a:latin typeface="+mn-lt"/>
          <a:ea typeface="+mn-ea"/>
          <a:cs typeface="+mn-cs"/>
          <a:sym typeface="Helvetica"/>
        </a:defRPr>
      </a:lvl9pPr>
    </p:titleStyle>
    <p:bodyStyle>
      <a:lvl1pPr marL="0" marR="57799" indent="0"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1pPr>
      <a:lvl2pPr marL="0" marR="57799" indent="269240"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2pPr>
      <a:lvl3pPr marL="0" marR="57799" indent="726440"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3pPr>
      <a:lvl4pPr marL="0" marR="57799" indent="744163"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4pPr>
      <a:lvl5pPr marL="0" marR="57799" indent="1640839"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5pPr>
      <a:lvl6pPr marL="0" marR="57799" indent="2098039"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6pPr>
      <a:lvl7pPr marL="0" marR="57799" indent="2555239"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7pPr>
      <a:lvl8pPr marL="0" marR="57799" indent="3012439"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8pPr>
      <a:lvl9pPr marL="0" marR="57799" indent="3469640" algn="l" defTabSz="1295400" rtl="0" latinLnBrk="0">
        <a:lnSpc>
          <a:spcPct val="100000"/>
        </a:lnSpc>
        <a:spcBef>
          <a:spcPts val="900"/>
        </a:spcBef>
        <a:spcAft>
          <a:spcPts val="0"/>
        </a:spcAft>
        <a:buClrTx/>
        <a:buSzTx/>
        <a:buFontTx/>
        <a:buNone/>
        <a:tabLst/>
        <a:defRPr b="0" baseline="0" cap="none" i="0" spc="0" strike="noStrike" sz="3000" u="none">
          <a:ln>
            <a:noFill/>
          </a:ln>
          <a:solidFill>
            <a:srgbClr val="000000"/>
          </a:solidFill>
          <a:uFill>
            <a:solidFill>
              <a:srgbClr val="006DA2"/>
            </a:solidFill>
          </a:uFill>
          <a:latin typeface="+mj-lt"/>
          <a:ea typeface="+mj-ea"/>
          <a:cs typeface="+mj-cs"/>
          <a:sym typeface="Arial"/>
        </a:defRPr>
      </a:lvl9pPr>
    </p:bodyStyle>
    <p:otherStyle>
      <a:lvl1pPr marL="0" marR="0" indent="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1pPr>
      <a:lvl2pPr marL="0" marR="0" indent="2286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2pPr>
      <a:lvl3pPr marL="0" marR="0" indent="4572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3pPr>
      <a:lvl4pPr marL="0" marR="0" indent="6858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4pPr>
      <a:lvl5pPr marL="0" marR="0" indent="9144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5pPr>
      <a:lvl6pPr marL="0" marR="0" indent="11430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6pPr>
      <a:lvl7pPr marL="0" marR="0" indent="13716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7pPr>
      <a:lvl8pPr marL="0" marR="0" indent="16002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8pPr>
      <a:lvl9pPr marL="0" marR="0" indent="1828800" algn="ctr" defTabSz="647700" latinLnBrk="0">
        <a:lnSpc>
          <a:spcPct val="100000"/>
        </a:lnSpc>
        <a:spcBef>
          <a:spcPts val="0"/>
        </a:spcBef>
        <a:spcAft>
          <a:spcPts val="0"/>
        </a:spcAft>
        <a:buClrTx/>
        <a:buSzTx/>
        <a:buFontTx/>
        <a:buNone/>
        <a:tabLst/>
        <a:defRPr b="1" baseline="0" cap="none" i="0" spc="0" strike="noStrike" sz="1800" u="none">
          <a:ln>
            <a:noFill/>
          </a:ln>
          <a:solidFill>
            <a:schemeClr val="tx1"/>
          </a:solidFill>
          <a:uFill>
            <a:solidFill>
              <a:srgbClr val="006DA2"/>
            </a:solidFill>
          </a:uFill>
          <a:latin typeface="+mn-lt"/>
          <a:ea typeface="+mn-ea"/>
          <a:cs typeface="+mn-cs"/>
          <a:sym typeface="Trebuchet M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hyperlink" Target="https://pixabay.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tif"/><Relationship Id="rId4"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7" Type="http://schemas.openxmlformats.org/officeDocument/2006/relationships/image" Target="../media/image9.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5.png"/><Relationship Id="rId4"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fortune.com/2016/10/12/cybersecurity-global-spending/" TargetMode="External"/><Relationship Id="rId4" Type="http://schemas.openxmlformats.org/officeDocument/2006/relationships/hyperlink" Target="http://cybersecurityventures.com/" TargetMode="External"/><Relationship Id="rId5" Type="http://schemas.openxmlformats.org/officeDocument/2006/relationships/image" Target="../media/image1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tif"/><Relationship Id="rId4" Type="http://schemas.openxmlformats.org/officeDocument/2006/relationships/hyperlink" Target="http://www.flickr.com/photos/shaneglobal/5115134303/sizes/o/in/photostream/" TargetMode="External"/><Relationship Id="rId5" Type="http://schemas.openxmlformats.org/officeDocument/2006/relationships/image" Target="../media/image11.tif"/><Relationship Id="rId6" Type="http://schemas.openxmlformats.org/officeDocument/2006/relationships/image" Target="../media/image12.tif"/><Relationship Id="rId7" Type="http://schemas.openxmlformats.org/officeDocument/2006/relationships/image" Target="../media/image19.png"/><Relationship Id="rId8" Type="http://schemas.openxmlformats.org/officeDocument/2006/relationships/image" Target="../media/image2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3.tif"/><Relationship Id="rId4" Type="http://schemas.openxmlformats.org/officeDocument/2006/relationships/hyperlink" Target="http://www.flickr.com/photos/dungkal/2315647839/" TargetMode="External"/><Relationship Id="rId5" Type="http://schemas.openxmlformats.org/officeDocument/2006/relationships/image" Target="../media/image21.png"/><Relationship Id="rId6" Type="http://schemas.openxmlformats.org/officeDocument/2006/relationships/image" Target="../media/image2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www.nytimes.com/2011/06/30/technology/30morris.html?_r=2&amp;hpw&amp;" TargetMode="External"/><Relationship Id="rId4" Type="http://schemas.openxmlformats.org/officeDocument/2006/relationships/image" Target="../media/image1.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hyperlink" Target="http://issues.org/19.4/updated/neumann.pdf" TargetMode="External"/><Relationship Id="rId8" Type="http://schemas.openxmlformats.org/officeDocument/2006/relationships/hyperlink" Target="http://issues.org/19.4/updated/neumann.html"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5.tif"/><Relationship Id="rId4" Type="http://schemas.openxmlformats.org/officeDocument/2006/relationships/hyperlink" Target="http://en.wikipedia.org/wiki/File:Bruce_Schneier_1.jpg" TargetMode="External"/><Relationship Id="rId5"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hyperlink" Target="http://simson.net/clips/academic/2012.CACM.Cybersecurity.pdf"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9.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1.png"/><Relationship Id="rId4" Type="http://schemas.openxmlformats.org/officeDocument/2006/relationships/hyperlink" Target="http://www.cs.dartmouth.edu/~sergey/cs258/2010/D2T1%20-%20Kris%20Kaspersky%20-%20Remote%20Code%20Execution%20Through%20Intel%20CPU%20Bugs.pdf"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8.tif"/><Relationship Id="rId4" Type="http://schemas.openxmlformats.org/officeDocument/2006/relationships/image" Target="../media/image19.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18.tif"/><Relationship Id="rId4" Type="http://schemas.openxmlformats.org/officeDocument/2006/relationships/image" Target="../media/image33.png"/><Relationship Id="rId5" Type="http://schemas.openxmlformats.org/officeDocument/2006/relationships/hyperlink" Target="https://sparrow.ece.cmu.edu/group/pub/han_ACComplice_comsnets12.pdf" TargetMode="External"/><Relationship Id="rId6" Type="http://schemas.openxmlformats.org/officeDocument/2006/relationships/image" Target="../media/image1.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0.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1.tif"/><Relationship Id="rId7" Type="http://schemas.openxmlformats.org/officeDocument/2006/relationships/image" Target="../media/image3.png"/><Relationship Id="rId8" Type="http://schemas.openxmlformats.org/officeDocument/2006/relationships/image" Target="../media/image8.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1.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22.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3.tif"/><Relationship Id="rId4" Type="http://schemas.openxmlformats.org/officeDocument/2006/relationships/image" Target="../media/image41.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2.png"/><Relationship Id="rId4" Type="http://schemas.openxmlformats.org/officeDocument/2006/relationships/image" Target="../media/image4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www.cl.cam.ac.uk/~rja14/Papers/wcf.pdf"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4.tif"/><Relationship Id="rId4" Type="http://schemas.openxmlformats.org/officeDocument/2006/relationships/image" Target="../media/image25.tif"/><Relationship Id="rId5" Type="http://schemas.openxmlformats.org/officeDocument/2006/relationships/image" Target="../media/image26.tif"/><Relationship Id="rId6" Type="http://schemas.openxmlformats.org/officeDocument/2006/relationships/image" Target="../media/image27.tif"/><Relationship Id="rId7" Type="http://schemas.openxmlformats.org/officeDocument/2006/relationships/image" Target="../media/image28.tif"/><Relationship Id="rId8" Type="http://schemas.openxmlformats.org/officeDocument/2006/relationships/image" Target="../media/image29.tif"/><Relationship Id="rId9" Type="http://schemas.openxmlformats.org/officeDocument/2006/relationships/hyperlink" Target="http://forums.corvetteforum.com/off-topic/2824193-i-only-have-to-outrun-you-polar-bear-tag.html" TargetMode="Externa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0.tif"/><Relationship Id="rId4" Type="http://schemas.openxmlformats.org/officeDocument/2006/relationships/image" Target="../media/image31.tif"/><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2.tif"/><Relationship Id="rId4" Type="http://schemas.openxmlformats.org/officeDocument/2006/relationships/image" Target="../media/image47.png"/><Relationship Id="rId5" Type="http://schemas.openxmlformats.org/officeDocument/2006/relationships/image" Target="../media/image4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http://www.nrc.gov/about-nrc/regulatory/research/soar/soarca-accident-progression.html" TargetMode="External"/><Relationship Id="rId4" Type="http://schemas.openxmlformats.org/officeDocument/2006/relationships/image" Target="../media/image1.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3.tif"/><Relationship Id="rId4" Type="http://schemas.openxmlformats.org/officeDocument/2006/relationships/image" Target="../media/image34.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9.png"/><Relationship Id="rId4" Type="http://schemas.openxmlformats.org/officeDocument/2006/relationships/image" Target="../media/image5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5.t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1.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professionals.collegeboard.com/data-reports-research/ap/data" TargetMode="External"/><Relationship Id="rId4" Type="http://schemas.openxmlformats.org/officeDocument/2006/relationships/image" Target="../media/image52.png"/><Relationship Id="rId5" Type="http://schemas.openxmlformats.org/officeDocument/2006/relationships/image" Target="../media/image5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4.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36.tif"/><Relationship Id="rId6" Type="http://schemas.openxmlformats.org/officeDocument/2006/relationships/image" Target="../media/image37.tif"/><Relationship Id="rId7" Type="http://schemas.openxmlformats.org/officeDocument/2006/relationships/image" Target="../media/image57.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g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3.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en.wikipedia.org/wiki/File:Boeing-Whichata_B-29_Assembly_Line_-_1944.jpg" TargetMode="External"/><Relationship Id="rId4" Type="http://schemas.openxmlformats.org/officeDocument/2006/relationships/image" Target="../media/image64.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5.png"/><Relationship Id="rId4" Type="http://schemas.openxmlformats.org/officeDocument/2006/relationships/image" Target="../media/image6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1.jpeg"/><Relationship Id="rId4" Type="http://schemas.openxmlformats.org/officeDocument/2006/relationships/image" Target="../media/image5.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0.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mailto:simsong@acm.org" TargetMode="External"/><Relationship Id="rId4" Type="http://schemas.openxmlformats.org/officeDocument/2006/relationships/hyperlink" Target="mailto:Nicole.Beebe@utsa.edu" TargetMode="External"/><Relationship Id="rId5" Type="http://schemas.openxmlformats.org/officeDocument/2006/relationships/image" Target="../media/image38.tif"/><Relationship Id="rId6" Type="http://schemas.openxmlformats.org/officeDocument/2006/relationships/image" Target="../media/image72.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3.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4.png"/><Relationship Id="rId4" Type="http://schemas.openxmlformats.org/officeDocument/2006/relationships/image" Target="../media/image75.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6.png"/><Relationship Id="rId4" Type="http://schemas.openxmlformats.org/officeDocument/2006/relationships/hyperlink" Target="http://simson.net/clips/academic/2003.IEEE.DiskDriveForensics.pdf" TargetMode="Externa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7.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8.png"/><Relationship Id="rId4" Type="http://schemas.openxmlformats.org/officeDocument/2006/relationships/image" Target="../media/image79.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0.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tif"/></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16.jpe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hyperlink" Target="http://simson.net/clips/academic/2013.COSE.bulk_extractor.pdf" TargetMode="Externa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jpeg"/><Relationship Id="rId4" Type="http://schemas.openxmlformats.org/officeDocument/2006/relationships/image" Target="../media/image83.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17.jpeg"/><Relationship Id="rId8" Type="http://schemas.openxmlformats.org/officeDocument/2006/relationships/hyperlink" Target="http://simson.net/clips/academic/2010.DFRWS.SmallBlockForensics.pdf" TargetMode="External"/><Relationship Id="rId9" Type="http://schemas.openxmlformats.org/officeDocument/2006/relationships/hyperlink" Target="http://simson.net/clips/academic/2012.IEEE.SectorHashing.pdf" TargetMode="Externa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9.tif"/><Relationship Id="rId4" Type="http://schemas.openxmlformats.org/officeDocument/2006/relationships/image" Target="../media/image40.tif"/></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7.png"/><Relationship Id="rId4" Type="http://schemas.openxmlformats.org/officeDocument/2006/relationships/image" Target="../media/image16.jpeg"/><Relationship Id="rId5" Type="http://schemas.openxmlformats.org/officeDocument/2006/relationships/image" Target="../media/image83.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8.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0.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mailto:simsong@acm.org" TargetMode="External"/><Relationship Id="rId4" Type="http://schemas.openxmlformats.org/officeDocument/2006/relationships/hyperlink" Target="mailto:Nicole.Beebe@utsa.edu" TargetMode="External"/><Relationship Id="rId5" Type="http://schemas.openxmlformats.org/officeDocument/2006/relationships/image" Target="../media/image16.jpeg"/><Relationship Id="rId6" Type="http://schemas.openxmlformats.org/officeDocument/2006/relationships/image" Target="../media/image83.png"/><Relationship Id="rId7" Type="http://schemas.openxmlformats.org/officeDocument/2006/relationships/image" Target="../media/image77.png"/><Relationship Id="rId8" Type="http://schemas.openxmlformats.org/officeDocument/2006/relationships/image" Target="../media/image89.png"/><Relationship Id="rId9" Type="http://schemas.openxmlformats.org/officeDocument/2006/relationships/image" Target="../media/image8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png"/><Relationship Id="rId4" Type="http://schemas.openxmlformats.org/officeDocument/2006/relationships/hyperlink" Target="http://arstechnica.com/security/2013/05/how-hackers-allegedly-stole-unlimited-amounts-of-cash-from-banks-in-just-hours/" TargetMode="Externa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0.png"/><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 name="image1.jpg" descr="image1.jpg"/>
          <p:cNvPicPr>
            <a:picLocks noChangeAspect="1"/>
          </p:cNvPicPr>
          <p:nvPr/>
        </p:nvPicPr>
        <p:blipFill>
          <a:blip r:embed="rId2">
            <a:extLst/>
          </a:blip>
          <a:srcRect l="0" t="0" r="0" b="22516"/>
          <a:stretch>
            <a:fillRect/>
          </a:stretch>
        </p:blipFill>
        <p:spPr>
          <a:xfrm>
            <a:off x="-3253426" y="3465894"/>
            <a:ext cx="19298279" cy="2242936"/>
          </a:xfrm>
          <a:prstGeom prst="rect">
            <a:avLst/>
          </a:prstGeom>
          <a:ln w="12700"/>
        </p:spPr>
      </p:pic>
      <p:pic>
        <p:nvPicPr>
          <p:cNvPr id="54" name="droppedImage.pdf" descr="droppedImage.pdf"/>
          <p:cNvPicPr>
            <a:picLocks noChangeAspect="0"/>
          </p:cNvPicPr>
          <p:nvPr/>
        </p:nvPicPr>
        <p:blipFill>
          <a:blip r:embed="rId3">
            <a:extLst/>
          </a:blip>
          <a:stretch>
            <a:fillRect/>
          </a:stretch>
        </p:blipFill>
        <p:spPr>
          <a:xfrm>
            <a:off x="-25400" y="5929405"/>
            <a:ext cx="13055600" cy="3937001"/>
          </a:xfrm>
          <a:prstGeom prst="rect">
            <a:avLst/>
          </a:prstGeom>
          <a:ln w="12700"/>
        </p:spPr>
      </p:pic>
      <p:sp>
        <p:nvSpPr>
          <p:cNvPr id="55" name="Rectangle"/>
          <p:cNvSpPr/>
          <p:nvPr/>
        </p:nvSpPr>
        <p:spPr>
          <a:xfrm>
            <a:off x="0" y="0"/>
            <a:ext cx="13004800" cy="215900"/>
          </a:xfrm>
          <a:prstGeom prst="rect">
            <a:avLst/>
          </a:prstGeom>
          <a:solidFill>
            <a:srgbClr val="FFC63D"/>
          </a:solidFill>
          <a:ln w="12700"/>
        </p:spPr>
        <p:txBody>
          <a:bodyPr lIns="50800" tIns="50800" rIns="50800" bIns="50800" anchor="ctr"/>
          <a:lstStyle/>
          <a:p>
            <a:pPr>
              <a:defRPr b="0" sz="2200">
                <a:solidFill>
                  <a:srgbClr val="FFFFFF"/>
                </a:solidFill>
                <a:uFill>
                  <a:solidFill>
                    <a:srgbClr val="FFFFFF"/>
                  </a:solidFill>
                </a:uFill>
              </a:defRPr>
            </a:pPr>
          </a:p>
        </p:txBody>
      </p:sp>
      <p:sp>
        <p:nvSpPr>
          <p:cNvPr id="56" name="Line"/>
          <p:cNvSpPr/>
          <p:nvPr/>
        </p:nvSpPr>
        <p:spPr>
          <a:xfrm flipV="1">
            <a:off x="1282700" y="9372317"/>
            <a:ext cx="11099238" cy="4517"/>
          </a:xfrm>
          <a:prstGeom prst="line">
            <a:avLst/>
          </a:prstGeom>
          <a:ln w="12700">
            <a:solidFill>
              <a:srgbClr val="002C55"/>
            </a:solidFill>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57" name="The Cyber Security Mess"/>
          <p:cNvSpPr/>
          <p:nvPr>
            <p:ph type="title"/>
          </p:nvPr>
        </p:nvSpPr>
        <p:spPr>
          <a:prstGeom prst="rect">
            <a:avLst/>
          </a:prstGeom>
        </p:spPr>
        <p:txBody>
          <a:bodyPr/>
          <a:lstStyle>
            <a:lvl1pPr>
              <a:defRPr sz="4100"/>
            </a:lvl1pPr>
          </a:lstStyle>
          <a:p>
            <a:pPr/>
            <a:r>
              <a:t>The Cyber Security Mess</a:t>
            </a:r>
          </a:p>
        </p:txBody>
      </p:sp>
      <p:sp>
        <p:nvSpPr>
          <p:cNvPr id="58" name="Simson L. Garfinkel April 4, 2018…"/>
          <p:cNvSpPr/>
          <p:nvPr>
            <p:ph type="body" sz="half" idx="1"/>
          </p:nvPr>
        </p:nvSpPr>
        <p:spPr>
          <a:prstGeom prst="rect">
            <a:avLst/>
          </a:prstGeom>
        </p:spPr>
        <p:txBody>
          <a:bodyPr/>
          <a:lstStyle/>
          <a:p>
            <a:pPr/>
            <a:r>
              <a:t>Simson L. Garfinkel</a:t>
            </a:r>
          </a:p>
          <a:p>
            <a:pPr/>
            <a:r>
              <a:t>April 4, 2018</a:t>
            </a:r>
          </a:p>
          <a:p>
            <a:pPr/>
            <a:r>
              <a:t>Spamhause</a:t>
            </a:r>
          </a:p>
        </p:txBody>
      </p:sp>
      <p:sp>
        <p:nvSpPr>
          <p:cNvPr id="5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 name="pasted-image.jpeg" descr="pasted-image.jpeg"/>
          <p:cNvPicPr>
            <a:picLocks noChangeAspect="1"/>
          </p:cNvPicPr>
          <p:nvPr/>
        </p:nvPicPr>
        <p:blipFill>
          <a:blip r:embed="rId4">
            <a:extLst/>
          </a:blip>
          <a:stretch>
            <a:fillRect/>
          </a:stretch>
        </p:blipFill>
        <p:spPr>
          <a:xfrm>
            <a:off x="155940" y="279233"/>
            <a:ext cx="4446891" cy="2964594"/>
          </a:xfrm>
          <a:prstGeom prst="rect">
            <a:avLst/>
          </a:prstGeom>
          <a:ln w="12700"/>
        </p:spPr>
      </p:pic>
      <p:pic>
        <p:nvPicPr>
          <p:cNvPr id="61" name="pasted-image.jpeg" descr="pasted-image.jpeg"/>
          <p:cNvPicPr>
            <a:picLocks noChangeAspect="1"/>
          </p:cNvPicPr>
          <p:nvPr/>
        </p:nvPicPr>
        <p:blipFill>
          <a:blip r:embed="rId5">
            <a:extLst/>
          </a:blip>
          <a:stretch>
            <a:fillRect/>
          </a:stretch>
        </p:blipFill>
        <p:spPr>
          <a:xfrm>
            <a:off x="6487835" y="5400725"/>
            <a:ext cx="6410174" cy="4273450"/>
          </a:xfrm>
          <a:prstGeom prst="rect">
            <a:avLst/>
          </a:prstGeom>
          <a:ln w="12700"/>
        </p:spPr>
      </p:pic>
      <p:pic>
        <p:nvPicPr>
          <p:cNvPr id="62" name="pasted-image.jpeg" descr="pasted-image.jpeg"/>
          <p:cNvPicPr>
            <a:picLocks noChangeAspect="1"/>
          </p:cNvPicPr>
          <p:nvPr/>
        </p:nvPicPr>
        <p:blipFill>
          <a:blip r:embed="rId6">
            <a:extLst/>
          </a:blip>
          <a:stretch>
            <a:fillRect/>
          </a:stretch>
        </p:blipFill>
        <p:spPr>
          <a:xfrm>
            <a:off x="7381484" y="320624"/>
            <a:ext cx="5224716" cy="3689956"/>
          </a:xfrm>
          <a:prstGeom prst="rect">
            <a:avLst/>
          </a:prstGeom>
          <a:ln w="12700"/>
        </p:spPr>
      </p:pic>
      <p:sp>
        <p:nvSpPr>
          <p:cNvPr id="63" name="Photos from https://pixabay.com"/>
          <p:cNvSpPr/>
          <p:nvPr/>
        </p:nvSpPr>
        <p:spPr>
          <a:xfrm>
            <a:off x="-20452" y="9472705"/>
            <a:ext cx="2698631"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1400"/>
            </a:pPr>
            <a:r>
              <a:t>Photos from </a:t>
            </a:r>
            <a:r>
              <a:rPr u="sng">
                <a:hlinkClick r:id="rId7" invalidUrl="" action="" tgtFrame="" tooltip="" history="1" highlightClick="0" endSnd="0"/>
              </a:rPr>
              <a:t>https://pixabay.com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45" name="May 2013"/>
          <p:cNvSpPr/>
          <p:nvPr>
            <p:ph type="title"/>
          </p:nvPr>
        </p:nvSpPr>
        <p:spPr>
          <a:prstGeom prst="rect">
            <a:avLst/>
          </a:prstGeom>
        </p:spPr>
        <p:txBody>
          <a:bodyPr/>
          <a:lstStyle/>
          <a:p>
            <a:pPr/>
            <a:r>
              <a:t>May 2013</a:t>
            </a:r>
          </a:p>
        </p:txBody>
      </p:sp>
      <p:sp>
        <p:nvSpPr>
          <p:cNvPr id="146" name="Body"/>
          <p:cNvSpPr/>
          <p:nvPr>
            <p:ph type="body" idx="1"/>
          </p:nvPr>
        </p:nvSpPr>
        <p:spPr>
          <a:prstGeom prst="rect">
            <a:avLst/>
          </a:prstGeom>
        </p:spPr>
        <p:txBody>
          <a:bodyPr/>
          <a:lstStyle/>
          <a:p>
            <a:pPr/>
          </a:p>
        </p:txBody>
      </p:sp>
      <p:sp>
        <p:nvSpPr>
          <p:cNvPr id="14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 name="pasted-image.jpeg" descr="pasted-image.jpeg"/>
          <p:cNvPicPr>
            <a:picLocks noChangeAspect="1"/>
          </p:cNvPicPr>
          <p:nvPr/>
        </p:nvPicPr>
        <p:blipFill>
          <a:blip r:embed="rId3">
            <a:extLst/>
          </a:blip>
          <a:stretch>
            <a:fillRect/>
          </a:stretch>
        </p:blipFill>
        <p:spPr>
          <a:xfrm>
            <a:off x="3676368" y="1568450"/>
            <a:ext cx="6311901" cy="7607300"/>
          </a:xfrm>
          <a:prstGeom prst="rect">
            <a:avLst/>
          </a:prstGeom>
          <a:ln w="12700"/>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51" name="March 2014: IRS Employee Took Home Data on 20,000 Workers"/>
          <p:cNvSpPr/>
          <p:nvPr>
            <p:ph type="title"/>
          </p:nvPr>
        </p:nvSpPr>
        <p:spPr>
          <a:prstGeom prst="rect">
            <a:avLst/>
          </a:prstGeom>
        </p:spPr>
        <p:txBody>
          <a:bodyPr/>
          <a:lstStyle/>
          <a:p>
            <a:pPr/>
            <a:r>
              <a:t>March 2014:</a:t>
            </a:r>
          </a:p>
          <a:p>
            <a:pPr/>
            <a:r>
              <a:t>IRS Employee Took Home Data on 20,000 Workers</a:t>
            </a:r>
          </a:p>
        </p:txBody>
      </p:sp>
      <p:sp>
        <p:nvSpPr>
          <p:cNvPr id="152" name="Body"/>
          <p:cNvSpPr/>
          <p:nvPr>
            <p:ph type="body" idx="1"/>
          </p:nvPr>
        </p:nvSpPr>
        <p:spPr>
          <a:prstGeom prst="rect">
            <a:avLst/>
          </a:prstGeom>
        </p:spPr>
        <p:txBody>
          <a:bodyPr/>
          <a:lstStyle/>
          <a:p>
            <a:pPr/>
          </a:p>
        </p:txBody>
      </p:sp>
      <p:sp>
        <p:nvSpPr>
          <p:cNvPr id="15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 name="droppedImage.png" descr="droppedImage.png"/>
          <p:cNvPicPr>
            <a:picLocks noChangeAspect="1"/>
          </p:cNvPicPr>
          <p:nvPr/>
        </p:nvPicPr>
        <p:blipFill>
          <a:blip r:embed="rId3">
            <a:extLst/>
          </a:blip>
          <a:stretch>
            <a:fillRect/>
          </a:stretch>
        </p:blipFill>
        <p:spPr>
          <a:xfrm>
            <a:off x="2578100" y="1651000"/>
            <a:ext cx="7327900" cy="7354419"/>
          </a:xfrm>
          <a:prstGeom prst="rect">
            <a:avLst/>
          </a:prstGeom>
          <a:ln w="12700"/>
        </p:spPr>
      </p:pic>
      <p:sp>
        <p:nvSpPr>
          <p:cNvPr id="155" name="http://www.bloomberg.com/news/2014-03-18/irs-employee-took-home-data-on-20-000-workers-at-agency.html"/>
          <p:cNvSpPr/>
          <p:nvPr/>
        </p:nvSpPr>
        <p:spPr>
          <a:xfrm>
            <a:off x="2222500" y="9074150"/>
            <a:ext cx="8039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200"/>
            </a:lvl1pPr>
          </a:lstStyle>
          <a:p>
            <a:pPr/>
            <a:r>
              <a:t>http://www.bloomberg.com/news/2014-03-18/irs-employee-took-home-data-on-20-000-workers-at-agency.html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58" name="March 2014:  Stolen F-35 secrets show up in China’s stealth Fighter"/>
          <p:cNvSpPr/>
          <p:nvPr>
            <p:ph type="title"/>
          </p:nvPr>
        </p:nvSpPr>
        <p:spPr>
          <a:prstGeom prst="rect">
            <a:avLst/>
          </a:prstGeom>
        </p:spPr>
        <p:txBody>
          <a:bodyPr/>
          <a:lstStyle/>
          <a:p>
            <a:pPr/>
            <a:r>
              <a:t>March 2014: </a:t>
            </a:r>
            <a:br/>
            <a:r>
              <a:t>Stolen F-35 secrets show up in China’s stealth Fighter</a:t>
            </a:r>
          </a:p>
        </p:txBody>
      </p:sp>
      <p:sp>
        <p:nvSpPr>
          <p:cNvPr id="159" name="Body"/>
          <p:cNvSpPr/>
          <p:nvPr>
            <p:ph type="body" idx="1"/>
          </p:nvPr>
        </p:nvSpPr>
        <p:spPr>
          <a:prstGeom prst="rect">
            <a:avLst/>
          </a:prstGeom>
        </p:spPr>
        <p:txBody>
          <a:bodyPr/>
          <a:lstStyle/>
          <a:p>
            <a:pPr/>
          </a:p>
        </p:txBody>
      </p:sp>
      <p:sp>
        <p:nvSpPr>
          <p:cNvPr id="16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3" name="droppedImage.tiff"/>
          <p:cNvGrpSpPr/>
          <p:nvPr/>
        </p:nvGrpSpPr>
        <p:grpSpPr>
          <a:xfrm>
            <a:off x="952500" y="1511300"/>
            <a:ext cx="7315200" cy="8136474"/>
            <a:chOff x="0" y="0"/>
            <a:chExt cx="7315200" cy="8136473"/>
          </a:xfrm>
        </p:grpSpPr>
        <p:pic>
          <p:nvPicPr>
            <p:cNvPr id="162" name="droppedImage.tiff" descr="droppedImage.tiff"/>
            <p:cNvPicPr>
              <a:picLocks noChangeAspect="1"/>
            </p:cNvPicPr>
            <p:nvPr/>
          </p:nvPicPr>
          <p:blipFill>
            <a:blip r:embed="rId3">
              <a:extLst/>
            </a:blip>
            <a:srcRect l="0" t="0" r="36927" b="17604"/>
            <a:stretch>
              <a:fillRect/>
            </a:stretch>
          </p:blipFill>
          <p:spPr>
            <a:xfrm>
              <a:off x="202967" y="88900"/>
              <a:ext cx="6985234" cy="7806274"/>
            </a:xfrm>
            <a:prstGeom prst="rect">
              <a:avLst/>
            </a:prstGeom>
            <a:ln>
              <a:noFill/>
            </a:ln>
            <a:effectLst/>
          </p:spPr>
        </p:pic>
        <p:pic>
          <p:nvPicPr>
            <p:cNvPr id="161" name="droppedImage.tiff" descr="droppedImage.tiff"/>
            <p:cNvPicPr>
              <a:picLocks noChangeAspect="0"/>
            </p:cNvPicPr>
            <p:nvPr/>
          </p:nvPicPr>
          <p:blipFill>
            <a:blip r:embed="rId4">
              <a:extLst/>
            </a:blip>
            <a:stretch>
              <a:fillRect/>
            </a:stretch>
          </p:blipFill>
          <p:spPr>
            <a:xfrm>
              <a:off x="0" y="0"/>
              <a:ext cx="7315200" cy="8136474"/>
            </a:xfrm>
            <a:prstGeom prst="rect">
              <a:avLst/>
            </a:prstGeom>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66" name="March 2014: Target ignored alarms before hack."/>
          <p:cNvSpPr/>
          <p:nvPr>
            <p:ph type="title"/>
          </p:nvPr>
        </p:nvSpPr>
        <p:spPr>
          <a:prstGeom prst="rect">
            <a:avLst/>
          </a:prstGeom>
        </p:spPr>
        <p:txBody>
          <a:bodyPr/>
          <a:lstStyle/>
          <a:p>
            <a:pPr/>
            <a:r>
              <a:t>March 2014: Target ignored alarms before hack.</a:t>
            </a:r>
          </a:p>
        </p:txBody>
      </p:sp>
      <p:sp>
        <p:nvSpPr>
          <p:cNvPr id="167" name="Body"/>
          <p:cNvSpPr/>
          <p:nvPr>
            <p:ph type="body" idx="1"/>
          </p:nvPr>
        </p:nvSpPr>
        <p:spPr>
          <a:prstGeom prst="rect">
            <a:avLst/>
          </a:prstGeom>
        </p:spPr>
        <p:txBody>
          <a:bodyPr/>
          <a:lstStyle/>
          <a:p>
            <a:pPr/>
          </a:p>
        </p:txBody>
      </p:sp>
      <p:sp>
        <p:nvSpPr>
          <p:cNvPr id="16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 name="droppedImage.png" descr="droppedImage.png"/>
          <p:cNvPicPr>
            <a:picLocks noChangeAspect="1"/>
          </p:cNvPicPr>
          <p:nvPr/>
        </p:nvPicPr>
        <p:blipFill>
          <a:blip r:embed="rId3">
            <a:extLst/>
          </a:blip>
          <a:stretch>
            <a:fillRect/>
          </a:stretch>
        </p:blipFill>
        <p:spPr>
          <a:xfrm>
            <a:off x="762000" y="1751920"/>
            <a:ext cx="5283200" cy="7239680"/>
          </a:xfrm>
          <a:prstGeom prst="rect">
            <a:avLst/>
          </a:prstGeom>
          <a:ln w="12700"/>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72" name="June 2015: OPM Data Breach…"/>
          <p:cNvSpPr/>
          <p:nvPr>
            <p:ph type="title"/>
          </p:nvPr>
        </p:nvSpPr>
        <p:spPr>
          <a:prstGeom prst="rect">
            <a:avLst/>
          </a:prstGeom>
        </p:spPr>
        <p:txBody>
          <a:bodyPr/>
          <a:lstStyle/>
          <a:p>
            <a:pPr/>
            <a:r>
              <a:t>June 2015: OPM Data Breach</a:t>
            </a:r>
          </a:p>
          <a:p>
            <a:pPr/>
            <a:r>
              <a:t>19.7 million individuals applying for security clearances</a:t>
            </a:r>
          </a:p>
        </p:txBody>
      </p:sp>
      <p:sp>
        <p:nvSpPr>
          <p:cNvPr id="173" name="Body"/>
          <p:cNvSpPr/>
          <p:nvPr>
            <p:ph type="body" idx="1"/>
          </p:nvPr>
        </p:nvSpPr>
        <p:spPr>
          <a:prstGeom prst="rect">
            <a:avLst/>
          </a:prstGeom>
        </p:spPr>
        <p:txBody>
          <a:bodyPr/>
          <a:lstStyle/>
          <a:p>
            <a:pPr/>
          </a:p>
        </p:txBody>
      </p:sp>
      <p:sp>
        <p:nvSpPr>
          <p:cNvPr id="17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 name="pasted-image.png" descr="pasted-image.png"/>
          <p:cNvPicPr>
            <a:picLocks noChangeAspect="1"/>
          </p:cNvPicPr>
          <p:nvPr/>
        </p:nvPicPr>
        <p:blipFill>
          <a:blip r:embed="rId3">
            <a:extLst/>
          </a:blip>
          <a:stretch>
            <a:fillRect/>
          </a:stretch>
        </p:blipFill>
        <p:spPr>
          <a:xfrm>
            <a:off x="934770" y="1377453"/>
            <a:ext cx="11135260" cy="8965358"/>
          </a:xfrm>
          <a:prstGeom prst="rect">
            <a:avLst/>
          </a:prstGeom>
          <a:ln w="12700"/>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78" name="OPM's Strong Authentication Capabilities before hack: 1%…"/>
          <p:cNvSpPr/>
          <p:nvPr>
            <p:ph type="title"/>
          </p:nvPr>
        </p:nvSpPr>
        <p:spPr>
          <a:prstGeom prst="rect">
            <a:avLst/>
          </a:prstGeom>
        </p:spPr>
        <p:txBody>
          <a:bodyPr/>
          <a:lstStyle/>
          <a:p>
            <a:pPr/>
            <a:r>
              <a:t>OPM's Strong Authentication Capabilities before hack: 1%</a:t>
            </a:r>
          </a:p>
          <a:p>
            <a:pPr/>
            <a:r>
              <a:t>— OMB FISMA Report, Feb. 27, 2015</a:t>
            </a:r>
          </a:p>
        </p:txBody>
      </p:sp>
      <p:sp>
        <p:nvSpPr>
          <p:cNvPr id="179" name="Body"/>
          <p:cNvSpPr/>
          <p:nvPr>
            <p:ph type="body" idx="1"/>
          </p:nvPr>
        </p:nvSpPr>
        <p:spPr>
          <a:prstGeom prst="rect">
            <a:avLst/>
          </a:prstGeom>
        </p:spPr>
        <p:txBody>
          <a:bodyPr/>
          <a:lstStyle/>
          <a:p>
            <a:pPr/>
          </a:p>
        </p:txBody>
      </p:sp>
      <p:sp>
        <p:nvSpPr>
          <p:cNvPr id="18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 name="pasted-image.pdf" descr="pasted-image.pdf"/>
          <p:cNvPicPr>
            <a:picLocks noChangeAspect="1"/>
          </p:cNvPicPr>
          <p:nvPr/>
        </p:nvPicPr>
        <p:blipFill>
          <a:blip r:embed="rId3">
            <a:extLst/>
          </a:blip>
          <a:stretch>
            <a:fillRect/>
          </a:stretch>
        </p:blipFill>
        <p:spPr>
          <a:xfrm>
            <a:off x="1003017" y="2201499"/>
            <a:ext cx="10998766" cy="12914395"/>
          </a:xfrm>
          <a:prstGeom prst="rect">
            <a:avLst/>
          </a:prstGeom>
          <a:ln w="76200">
            <a:solidFill>
              <a:srgbClr val="000000"/>
            </a:solidFill>
            <a:miter lim="400000"/>
          </a:ln>
        </p:spPr>
      </p:pic>
      <p:sp>
        <p:nvSpPr>
          <p:cNvPr id="182" name="Arrow"/>
          <p:cNvSpPr/>
          <p:nvPr/>
        </p:nvSpPr>
        <p:spPr>
          <a:xfrm>
            <a:off x="10668000" y="6946900"/>
            <a:ext cx="2430314"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24" y="14256"/>
                </a:moveTo>
                <a:lnTo>
                  <a:pt x="7224" y="21600"/>
                </a:lnTo>
                <a:lnTo>
                  <a:pt x="0" y="10800"/>
                </a:lnTo>
                <a:lnTo>
                  <a:pt x="7224" y="0"/>
                </a:lnTo>
                <a:lnTo>
                  <a:pt x="7224" y="7344"/>
                </a:lnTo>
                <a:lnTo>
                  <a:pt x="21600" y="7344"/>
                </a:lnTo>
                <a:lnTo>
                  <a:pt x="21600" y="14256"/>
                </a:lnTo>
                <a:close/>
              </a:path>
            </a:pathLst>
          </a:custGeom>
          <a:solidFill>
            <a:srgbClr val="105990"/>
          </a:solidFill>
          <a:ln w="12700">
            <a:solidFill>
              <a:srgbClr val="000000"/>
            </a:solidFill>
          </a:ln>
        </p:spPr>
        <p:txBody>
          <a:bodyPr lIns="50800" tIns="50800" rIns="50800" bIns="50800" anchor="ctr"/>
          <a:lstStyle/>
          <a:p>
            <a:pPr>
              <a:defRPr b="0" sz="2200">
                <a:solidFill>
                  <a:srgbClr val="FFFFFF"/>
                </a:solidFill>
                <a:uFill>
                  <a:solidFill>
                    <a:srgbClr val="FFFFFF"/>
                  </a:solidFill>
                </a:uFill>
              </a:defRPr>
            </a:pPr>
          </a:p>
        </p:txBody>
      </p:sp>
      <p:grpSp>
        <p:nvGrpSpPr>
          <p:cNvPr id="187" name="Group"/>
          <p:cNvGrpSpPr/>
          <p:nvPr/>
        </p:nvGrpSpPr>
        <p:grpSpPr>
          <a:xfrm>
            <a:off x="6896100" y="1905000"/>
            <a:ext cx="5833872" cy="7543800"/>
            <a:chOff x="0" y="0"/>
            <a:chExt cx="5833871" cy="7543800"/>
          </a:xfrm>
        </p:grpSpPr>
        <p:grpSp>
          <p:nvGrpSpPr>
            <p:cNvPr id="185" name="Group"/>
            <p:cNvGrpSpPr/>
            <p:nvPr/>
          </p:nvGrpSpPr>
          <p:grpSpPr>
            <a:xfrm>
              <a:off x="0" y="0"/>
              <a:ext cx="5833872" cy="7543800"/>
              <a:chOff x="0" y="0"/>
              <a:chExt cx="5833871" cy="7543800"/>
            </a:xfrm>
          </p:grpSpPr>
          <p:sp>
            <p:nvSpPr>
              <p:cNvPr id="183" name="Rectangle"/>
              <p:cNvSpPr/>
              <p:nvPr/>
            </p:nvSpPr>
            <p:spPr>
              <a:xfrm>
                <a:off x="0" y="0"/>
                <a:ext cx="5833872" cy="7543800"/>
              </a:xfrm>
              <a:prstGeom prst="rect">
                <a:avLst/>
              </a:prstGeom>
              <a:solidFill>
                <a:srgbClr val="FFFFFF"/>
              </a:solidFill>
              <a:ln w="25400" cap="flat">
                <a:solidFill>
                  <a:srgbClr val="85888D"/>
                </a:solidFill>
                <a:prstDash val="solid"/>
                <a:miter lim="400000"/>
              </a:ln>
              <a:effectLst/>
            </p:spPr>
            <p:txBody>
              <a:bodyPr wrap="square" lIns="50800" tIns="50800" rIns="50800" bIns="50800" numCol="1" anchor="ctr">
                <a:noAutofit/>
              </a:bodyPr>
              <a:lstStyle/>
              <a:p>
                <a:pPr>
                  <a:defRPr b="0" sz="2200">
                    <a:solidFill>
                      <a:srgbClr val="FFFFFF"/>
                    </a:solidFill>
                    <a:uFill>
                      <a:solidFill>
                        <a:srgbClr val="FFFFFF"/>
                      </a:solidFill>
                    </a:uFill>
                  </a:defRPr>
                </a:pPr>
              </a:p>
            </p:txBody>
          </p:sp>
          <p:pic>
            <p:nvPicPr>
              <p:cNvPr id="184" name="pasted-image.pdf" descr="pasted-image.pdf"/>
              <p:cNvPicPr>
                <a:picLocks noChangeAspect="1"/>
              </p:cNvPicPr>
              <p:nvPr/>
            </p:nvPicPr>
            <p:blipFill>
              <a:blip r:embed="rId4">
                <a:extLst/>
              </a:blip>
              <a:stretch>
                <a:fillRect/>
              </a:stretch>
            </p:blipFill>
            <p:spPr>
              <a:xfrm>
                <a:off x="892" y="0"/>
                <a:ext cx="5829301" cy="7543800"/>
              </a:xfrm>
              <a:prstGeom prst="rect">
                <a:avLst/>
              </a:prstGeom>
              <a:ln w="12700" cap="flat">
                <a:noFill/>
                <a:round/>
              </a:ln>
              <a:effectLst/>
            </p:spPr>
          </p:pic>
        </p:grpSp>
        <p:sp>
          <p:nvSpPr>
            <p:cNvPr id="186" name="IEEE Security &amp; Privacy, Sept/Oct 2016"/>
            <p:cNvSpPr/>
            <p:nvPr/>
          </p:nvSpPr>
          <p:spPr>
            <a:xfrm>
              <a:off x="293608" y="80770"/>
              <a:ext cx="5322856"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200"/>
              </a:lvl1pPr>
            </a:lstStyle>
            <a:p>
              <a:pPr/>
              <a:r>
                <a:t>IEEE Security &amp; Privacy, Sept/Oct 2016</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wipe(left)" transition="in">
                                      <p:cBhvr>
                                        <p:cTn id="7"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90" name="Summer 2016..."/>
          <p:cNvSpPr/>
          <p:nvPr>
            <p:ph type="title"/>
          </p:nvPr>
        </p:nvSpPr>
        <p:spPr>
          <a:prstGeom prst="rect">
            <a:avLst/>
          </a:prstGeom>
        </p:spPr>
        <p:txBody>
          <a:bodyPr/>
          <a:lstStyle/>
          <a:p>
            <a:pPr/>
            <a:r>
              <a:t>Summer 2016...</a:t>
            </a:r>
          </a:p>
        </p:txBody>
      </p:sp>
      <p:sp>
        <p:nvSpPr>
          <p:cNvPr id="191" name="Body"/>
          <p:cNvSpPr/>
          <p:nvPr>
            <p:ph type="body" idx="1"/>
          </p:nvPr>
        </p:nvSpPr>
        <p:spPr>
          <a:prstGeom prst="rect">
            <a:avLst/>
          </a:prstGeom>
        </p:spPr>
        <p:txBody>
          <a:bodyPr/>
          <a:lstStyle/>
          <a:p>
            <a:pPr/>
          </a:p>
        </p:txBody>
      </p:sp>
      <p:sp>
        <p:nvSpPr>
          <p:cNvPr id="19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 name="pasted-image.png" descr="pasted-image.png"/>
          <p:cNvPicPr>
            <a:picLocks noChangeAspect="1"/>
          </p:cNvPicPr>
          <p:nvPr/>
        </p:nvPicPr>
        <p:blipFill>
          <a:blip r:embed="rId3">
            <a:extLst/>
          </a:blip>
          <a:stretch>
            <a:fillRect/>
          </a:stretch>
        </p:blipFill>
        <p:spPr>
          <a:xfrm>
            <a:off x="1113465" y="1384245"/>
            <a:ext cx="10777870" cy="8678865"/>
          </a:xfrm>
          <a:prstGeom prst="rect">
            <a:avLst/>
          </a:prstGeom>
          <a:ln w="12700"/>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96" name="John [Podesta] needs to change his password immediately, and ensure that two-factor authentication is turned on..."/>
          <p:cNvSpPr/>
          <p:nvPr>
            <p:ph type="title"/>
          </p:nvPr>
        </p:nvSpPr>
        <p:spPr>
          <a:prstGeom prst="rect">
            <a:avLst/>
          </a:prstGeom>
        </p:spPr>
        <p:txBody>
          <a:bodyPr/>
          <a:lstStyle/>
          <a:p>
            <a:pPr/>
            <a:r>
              <a:t>John [Podesta] needs to change his password immediately, and ensure that two-factor authentication is turned on...</a:t>
            </a:r>
          </a:p>
        </p:txBody>
      </p:sp>
      <p:sp>
        <p:nvSpPr>
          <p:cNvPr id="197" name="The New York Times, December 13, 2016"/>
          <p:cNvSpPr/>
          <p:nvPr>
            <p:ph type="body" idx="1"/>
          </p:nvPr>
        </p:nvSpPr>
        <p:spPr>
          <a:prstGeom prst="rect">
            <a:avLst/>
          </a:prstGeom>
        </p:spPr>
        <p:txBody>
          <a:bodyPr/>
          <a:lstStyle/>
          <a:p>
            <a:pPr/>
          </a:p>
          <a:p>
            <a:pPr/>
          </a:p>
          <a:p>
            <a:pPr/>
          </a:p>
          <a:p>
            <a:pPr/>
          </a:p>
          <a:p>
            <a:pPr/>
          </a:p>
          <a:p>
            <a:pPr/>
          </a:p>
          <a:p>
            <a:pPr/>
          </a:p>
          <a:p>
            <a:pPr/>
          </a:p>
          <a:p>
            <a:pPr/>
          </a:p>
          <a:p>
            <a:pPr/>
          </a:p>
          <a:p>
            <a:pPr/>
          </a:p>
          <a:p>
            <a:pPr/>
          </a:p>
          <a:p>
            <a:pPr>
              <a:defRPr i="1"/>
            </a:pPr>
            <a:r>
              <a:t>The New York Times</a:t>
            </a:r>
            <a:r>
              <a:rPr i="0"/>
              <a:t>, December 13, 2016</a:t>
            </a:r>
          </a:p>
        </p:txBody>
      </p:sp>
      <p:sp>
        <p:nvSpPr>
          <p:cNvPr id="19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 name="pasted-image.png" descr="pasted-image.png"/>
          <p:cNvPicPr>
            <a:picLocks noChangeAspect="1"/>
          </p:cNvPicPr>
          <p:nvPr/>
        </p:nvPicPr>
        <p:blipFill>
          <a:blip r:embed="rId3">
            <a:extLst/>
          </a:blip>
          <a:stretch>
            <a:fillRect/>
          </a:stretch>
        </p:blipFill>
        <p:spPr>
          <a:xfrm>
            <a:off x="0" y="2353480"/>
            <a:ext cx="13004800" cy="5046640"/>
          </a:xfrm>
          <a:prstGeom prst="rect">
            <a:avLst/>
          </a:prstGeom>
          <a:ln w="12700"/>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02" name="“The cyber” is mess: it’s technical and social."/>
          <p:cNvSpPr/>
          <p:nvPr>
            <p:ph type="title"/>
          </p:nvPr>
        </p:nvSpPr>
        <p:spPr>
          <a:prstGeom prst="rect">
            <a:avLst/>
          </a:prstGeom>
        </p:spPr>
        <p:txBody>
          <a:bodyPr/>
          <a:lstStyle/>
          <a:p>
            <a:pPr/>
            <a:r>
              <a:t>“The cyber” is mess: it’s technical and social.</a:t>
            </a:r>
          </a:p>
        </p:txBody>
      </p:sp>
      <p:sp>
        <p:nvSpPr>
          <p:cNvPr id="203" name="Most attention is focused on technical issues:…"/>
          <p:cNvSpPr/>
          <p:nvPr>
            <p:ph type="body" idx="1"/>
          </p:nvPr>
        </p:nvSpPr>
        <p:spPr>
          <a:prstGeom prst="rect">
            <a:avLst/>
          </a:prstGeom>
        </p:spPr>
        <p:txBody>
          <a:bodyPr/>
          <a:lstStyle/>
          <a:p>
            <a:pPr/>
            <a:r>
              <a:t>Most attention is focused on technical issues:</a:t>
            </a:r>
          </a:p>
          <a:p>
            <a:pPr lvl="1"/>
            <a:r>
              <a:t>Malware and anti-viruses</a:t>
            </a:r>
          </a:p>
          <a:p>
            <a:pPr lvl="1"/>
            <a:r>
              <a:t>Access controls, authentication &amp; cryptography</a:t>
            </a:r>
          </a:p>
          <a:p>
            <a:pPr lvl="1"/>
            <a:r>
              <a:t>Supply chain issues</a:t>
            </a:r>
          </a:p>
          <a:p>
            <a:pPr lvl="1"/>
            <a:r>
              <a:t>Cyberspace as a globally connected “domain”</a:t>
            </a:r>
          </a:p>
          <a:p>
            <a:pPr lvl="1"/>
          </a:p>
          <a:p>
            <a:pPr/>
            <a:r>
              <a:t>Non-technical issues are at the heart of the cyber security mess.</a:t>
            </a:r>
          </a:p>
          <a:p>
            <a:pPr lvl="1"/>
            <a:r>
              <a:t>Education &amp; career paths</a:t>
            </a:r>
          </a:p>
          <a:p>
            <a:pPr lvl="1"/>
            <a:r>
              <a:t>Immigration</a:t>
            </a:r>
          </a:p>
          <a:p>
            <a:pPr lvl="1"/>
            <a:r>
              <a:t>Manufacturing policy</a:t>
            </a:r>
          </a:p>
          <a:p>
            <a:pPr/>
          </a:p>
          <a:p>
            <a:pPr/>
            <a:r>
              <a:t>We will do better when we want to do better.</a:t>
            </a:r>
          </a:p>
        </p:txBody>
      </p:sp>
      <p:sp>
        <p:nvSpPr>
          <p:cNvPr id="20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 name="droppedImage.tiff" descr="droppedImage.tiff"/>
          <p:cNvPicPr>
            <a:picLocks noChangeAspect="1"/>
          </p:cNvPicPr>
          <p:nvPr/>
        </p:nvPicPr>
        <p:blipFill>
          <a:blip r:embed="rId3">
            <a:extLst/>
          </a:blip>
          <a:stretch>
            <a:fillRect/>
          </a:stretch>
        </p:blipFill>
        <p:spPr>
          <a:xfrm>
            <a:off x="8296295" y="6337300"/>
            <a:ext cx="3930610" cy="2806700"/>
          </a:xfrm>
          <a:prstGeom prst="rect">
            <a:avLst/>
          </a:prstGeom>
          <a:ln w="12700"/>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08" name="Title"/>
          <p:cNvSpPr/>
          <p:nvPr>
            <p:ph type="title"/>
          </p:nvPr>
        </p:nvSpPr>
        <p:spPr>
          <a:prstGeom prst="rect">
            <a:avLst/>
          </a:prstGeom>
        </p:spPr>
        <p:txBody>
          <a:bodyPr/>
          <a:lstStyle/>
          <a:p>
            <a:pPr/>
          </a:p>
        </p:txBody>
      </p:sp>
      <p:sp>
        <p:nvSpPr>
          <p:cNvPr id="209" name="What do we know about cyber security today?"/>
          <p:cNvSpPr/>
          <p:nvPr>
            <p:ph type="body" idx="1"/>
          </p:nvPr>
        </p:nvSpPr>
        <p:spPr>
          <a:prstGeom prst="rect">
            <a:avLst/>
          </a:prstGeom>
        </p:spPr>
        <p:txBody>
          <a:bodyPr anchor="ctr"/>
          <a:lstStyle>
            <a:lvl1pPr algn="ctr">
              <a:defRPr sz="9600"/>
            </a:lvl1pPr>
          </a:lstStyle>
          <a:p>
            <a:pPr/>
            <a:r>
              <a:t>What do we know about cyber security today?</a:t>
            </a:r>
          </a:p>
        </p:txBody>
      </p:sp>
      <p:sp>
        <p:nvSpPr>
          <p:cNvPr id="21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6" name="The Cybersecurity Mess"/>
          <p:cNvSpPr/>
          <p:nvPr>
            <p:ph type="title"/>
          </p:nvPr>
        </p:nvSpPr>
        <p:spPr>
          <a:prstGeom prst="rect">
            <a:avLst/>
          </a:prstGeom>
        </p:spPr>
        <p:txBody>
          <a:bodyPr/>
          <a:lstStyle/>
          <a:p>
            <a:pPr/>
            <a:r>
              <a:t>The Cybersecurity Mess</a:t>
            </a:r>
          </a:p>
        </p:txBody>
      </p:sp>
      <p:sp>
        <p:nvSpPr>
          <p:cNvPr id="67" name="Abstract:…"/>
          <p:cNvSpPr/>
          <p:nvPr>
            <p:ph type="body" idx="1"/>
          </p:nvPr>
        </p:nvSpPr>
        <p:spPr>
          <a:prstGeom prst="rect">
            <a:avLst/>
          </a:prstGeom>
        </p:spPr>
        <p:txBody>
          <a:bodyPr/>
          <a:lstStyle/>
          <a:p>
            <a:pPr marR="0" defTabSz="457200">
              <a:spcBef>
                <a:spcPts val="0"/>
              </a:spcBef>
              <a:defRPr b="1" sz="1600">
                <a:uFillTx/>
                <a:latin typeface="+mn-lt"/>
                <a:ea typeface="+mn-ea"/>
                <a:cs typeface="+mn-cs"/>
                <a:sym typeface="Helvetica"/>
              </a:defRPr>
            </a:pPr>
            <a:r>
              <a:t>Abstract: </a:t>
            </a:r>
            <a:endParaRPr b="0"/>
          </a:p>
          <a:p>
            <a:pPr marR="0" defTabSz="457200">
              <a:spcBef>
                <a:spcPts val="0"/>
              </a:spcBef>
              <a:defRPr sz="1600">
                <a:uFillTx/>
                <a:latin typeface="+mn-lt"/>
                <a:ea typeface="+mn-ea"/>
                <a:cs typeface="+mn-cs"/>
                <a:sym typeface="Helvetica"/>
              </a:defRPr>
            </a:pPr>
          </a:p>
          <a:p>
            <a:pPr marR="0" defTabSz="457200">
              <a:spcBef>
                <a:spcPts val="0"/>
              </a:spcBef>
              <a:defRPr sz="1600">
                <a:uFillTx/>
                <a:latin typeface="+mn-lt"/>
                <a:ea typeface="+mn-ea"/>
                <a:cs typeface="+mn-cs"/>
                <a:sym typeface="Helvetica"/>
              </a:defRPr>
            </a:pPr>
            <a:r>
              <a:t>Why is it so hard to secure computers? After more than 40 years of concerted effort in network security, why can’t we keep the hackers out? </a:t>
            </a:r>
          </a:p>
          <a:p>
            <a:pPr marR="0" defTabSz="457200">
              <a:spcBef>
                <a:spcPts val="0"/>
              </a:spcBef>
              <a:defRPr sz="1600">
                <a:uFillTx/>
                <a:latin typeface="+mn-lt"/>
                <a:ea typeface="+mn-ea"/>
                <a:cs typeface="+mn-cs"/>
                <a:sym typeface="Helvetica"/>
              </a:defRPr>
            </a:pPr>
          </a:p>
          <a:p>
            <a:pPr marR="0" defTabSz="457200">
              <a:spcBef>
                <a:spcPts val="0"/>
              </a:spcBef>
              <a:defRPr sz="1600">
                <a:uFillTx/>
                <a:latin typeface="+mn-lt"/>
                <a:ea typeface="+mn-ea"/>
                <a:cs typeface="+mn-cs"/>
                <a:sym typeface="Helvetica"/>
              </a:defRPr>
            </a:pPr>
            <a:r>
              <a:t>The problem, I argue, is not the practice of computer security, but its definition, it’s very conception. As we are accepted it, computer security is what social scientists call a "wicked problem” — a poorly defined, high-impact problem for which the solution depends upon satisfying many competing stakeholders and conflicting goals. Solving the cybersecurity mess means addressing both </a:t>
            </a:r>
            <a:r>
              <a:rPr i="1"/>
              <a:t>technical factors—</a:t>
            </a:r>
            <a:r>
              <a:t>factors that dominate the discussion—and </a:t>
            </a:r>
            <a:r>
              <a:rPr i="1"/>
              <a:t>nontechnical factors</a:t>
            </a:r>
            <a:r>
              <a:t>, which reflect deep, divisive political, social, and economic problems without our society as a whole. This problems, which include the decline of the US manufacturing base, the failure of our schools at science, technology, engineering and math (STEM), an inherent power struggle between the makers of information systems and their users, and our inability to frame a coherent immigration policy, are core reasons why we are unable to make technical progress. While it is certainly possible that the need to secure our computers may force us to find a general solution to these problems, such Pollyannish hopes seem unlikely.</a:t>
            </a:r>
          </a:p>
          <a:p>
            <a:pPr marR="0" defTabSz="457200">
              <a:spcBef>
                <a:spcPts val="0"/>
              </a:spcBef>
              <a:defRPr sz="1600">
                <a:uFillTx/>
                <a:latin typeface="+mn-lt"/>
                <a:ea typeface="+mn-ea"/>
                <a:cs typeface="+mn-cs"/>
                <a:sym typeface="Helvetica"/>
              </a:defRPr>
            </a:pPr>
          </a:p>
          <a:p>
            <a:pPr marR="0" defTabSz="457200">
              <a:spcBef>
                <a:spcPts val="0"/>
              </a:spcBef>
              <a:defRPr sz="1600">
                <a:uFillTx/>
                <a:latin typeface="+mn-lt"/>
                <a:ea typeface="+mn-ea"/>
                <a:cs typeface="+mn-cs"/>
                <a:sym typeface="Helvetica"/>
              </a:defRPr>
            </a:pPr>
            <a:r>
              <a:t>This talk follows the history of cybersecurity efforts, showing that while there’s nothing new under the sun, things really are getting worse. And while there are little-used technologies that really can make computers dramatically more secure (such as typesafe languages, formal methods, and provably correct computer systems), these approaches are so expensive that they may never see widespread adoption.</a:t>
            </a:r>
          </a:p>
          <a:p>
            <a:pPr marR="0" defTabSz="457200">
              <a:spcBef>
                <a:spcPts val="0"/>
              </a:spcBef>
              <a:defRPr sz="1600">
                <a:uFillTx/>
                <a:latin typeface="+mn-lt"/>
                <a:ea typeface="+mn-ea"/>
                <a:cs typeface="+mn-cs"/>
                <a:sym typeface="Helvetica"/>
              </a:defRPr>
            </a:pPr>
          </a:p>
          <a:p>
            <a:pPr marR="0" defTabSz="457200">
              <a:spcBef>
                <a:spcPts val="0"/>
              </a:spcBef>
              <a:defRPr sz="1600">
                <a:uFillTx/>
                <a:latin typeface="+mn-lt"/>
                <a:ea typeface="+mn-ea"/>
                <a:cs typeface="+mn-cs"/>
                <a:sym typeface="Helvetica"/>
              </a:defRPr>
            </a:pPr>
            <a:r>
              <a:t>So what’s the solution? I propose that it’s resilience, redundancy, heterogeneity, and regulation. Yes, this talk is designed to leave everyone in the audience both agreeing with the speaker, and angry at the speaker.</a:t>
            </a:r>
          </a:p>
          <a:p>
            <a:pPr marR="0" defTabSz="457200">
              <a:spcBef>
                <a:spcPts val="0"/>
              </a:spcBef>
              <a:defRPr sz="1600">
                <a:uFillTx/>
                <a:latin typeface="+mn-lt"/>
                <a:ea typeface="+mn-ea"/>
                <a:cs typeface="+mn-cs"/>
                <a:sym typeface="Helvetica"/>
              </a:defRPr>
            </a:pPr>
          </a:p>
          <a:p>
            <a:pPr marR="0" defTabSz="457200">
              <a:spcBef>
                <a:spcPts val="0"/>
              </a:spcBef>
              <a:defRPr sz="1600">
                <a:uFillTx/>
                <a:latin typeface="+mn-lt"/>
                <a:ea typeface="+mn-ea"/>
                <a:cs typeface="+mn-cs"/>
                <a:sym typeface="Helvetica"/>
              </a:defRPr>
            </a:pPr>
            <a:r>
              <a:rPr b="1"/>
              <a:t>Bio:</a:t>
            </a:r>
            <a:r>
              <a:t> Simson Garfinkel is an adjunct lecturer at Georgetown University’s Graduate School of Data Analytics and the Chief of the Center for Disclosure Avoidance at the US Census Bureau. He was previously a computer scientist at the National Institute of Standards and Technology (2015-2017) and, before that, an Associate Professor of Computer Science at the Naval Postgraduate School (2006-2015). Before earning his PhD in Computer Science from at MIT (2002-2005), he was an award-winning journalist and a serial entrepreneur. In 2012 he was elected a Fellow of the Association for Computing Machinery for his contributions to digital forensics and to computer security eduction. </a:t>
            </a:r>
          </a:p>
        </p:txBody>
      </p:sp>
      <p:sp>
        <p:nvSpPr>
          <p:cNvPr id="68" name="Slide Number"/>
          <p:cNvSpPr/>
          <p:nvPr>
            <p:ph type="sldNum" sz="quarter" idx="2"/>
          </p:nvPr>
        </p:nvSpPr>
        <p:spPr>
          <a:xfrm>
            <a:off x="12338810" y="9360748"/>
            <a:ext cx="248246"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13" name="Cyber Security... is undefined."/>
          <p:cNvSpPr/>
          <p:nvPr>
            <p:ph type="title"/>
          </p:nvPr>
        </p:nvSpPr>
        <p:spPr>
          <a:prstGeom prst="rect">
            <a:avLst/>
          </a:prstGeom>
        </p:spPr>
        <p:txBody>
          <a:bodyPr/>
          <a:lstStyle/>
          <a:p>
            <a:pPr/>
            <a:r>
              <a:t>Cyber Security... is undefined.</a:t>
            </a:r>
          </a:p>
        </p:txBody>
      </p:sp>
      <p:sp>
        <p:nvSpPr>
          <p:cNvPr id="214" name="There is no good definition for “cyber”…"/>
          <p:cNvSpPr/>
          <p:nvPr>
            <p:ph type="body" idx="1"/>
          </p:nvPr>
        </p:nvSpPr>
        <p:spPr>
          <a:prstGeom prst="rect">
            <a:avLst/>
          </a:prstGeom>
        </p:spPr>
        <p:txBody>
          <a:bodyPr/>
          <a:lstStyle/>
          <a:p>
            <a:pPr/>
            <a:r>
              <a:t>There is no good definition for “cyber”</a:t>
            </a:r>
          </a:p>
          <a:p>
            <a:pPr lvl="1">
              <a:defRPr strike="sngStrike"/>
            </a:pPr>
            <a:r>
              <a:t>Something having to do with cybernetics</a:t>
            </a:r>
          </a:p>
          <a:p>
            <a:pPr lvl="1"/>
            <a:r>
              <a:t>Computers?</a:t>
            </a:r>
          </a:p>
          <a:p>
            <a:pPr lvl="1"/>
            <a:r>
              <a:t>Computer networks?</a:t>
            </a:r>
          </a:p>
          <a:p>
            <a:pPr lvl="1"/>
            <a:r>
              <a:t>Hacking?</a:t>
            </a:r>
          </a:p>
          <a:p>
            <a:pPr lvl="1"/>
            <a:r>
              <a:t>Using “network security” to secure desktops &amp; servers?</a:t>
            </a:r>
          </a:p>
          <a:p>
            <a:pPr/>
          </a:p>
          <a:p>
            <a:pPr/>
          </a:p>
          <a:p>
            <a:pPr/>
            <a:r>
              <a:t>There is no way to </a:t>
            </a:r>
            <a:r>
              <a:rPr i="1"/>
              <a:t>measure </a:t>
            </a:r>
            <a:r>
              <a:t>the security of the “cyber”</a:t>
            </a:r>
          </a:p>
          <a:p>
            <a:pPr lvl="1"/>
            <a:r>
              <a:t>Which OS is more secure?</a:t>
            </a:r>
          </a:p>
          <a:p>
            <a:pPr lvl="1"/>
            <a:r>
              <a:t>Which computer is more secure?</a:t>
            </a:r>
          </a:p>
          <a:p>
            <a:pPr lvl="1"/>
            <a:r>
              <a:t>Is “open source” more secure?</a:t>
            </a:r>
          </a:p>
          <a:p>
            <a:pPr/>
          </a:p>
          <a:p>
            <a:pPr lvl="2"/>
            <a:r>
              <a:t>A system that seems “more secure” </a:t>
            </a:r>
            <a:br/>
            <a:r>
              <a:t>can suffer a total compromise from a single unknown attack.</a:t>
            </a:r>
          </a:p>
        </p:txBody>
      </p:sp>
      <p:sp>
        <p:nvSpPr>
          <p:cNvPr id="21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6" name="search%3Fq%3Dapple%2Blogo%26tbm%3Disch%26tbo%3Du&amp;zoom=1&amp;q=apple+logo&amp;docid=CRy2t2KmXZGBnM&amp;sa=X&amp;ei=aC2XT7O-BMjB6AG9sPmWDg&amp;ved=0CDsQ9QEwAQ&amp;dur=2671.tiff" descr="search%3Fq%3Dapple%2Blogo%26tbm%3Disch%26tbo%3Du&amp;zoom=1&amp;q=apple+logo&amp;docid=CRy2t2KmXZGBnM&amp;sa=X&amp;ei=aC2XT7O-BMjB6AG9sPmWDg&amp;ved=0CDsQ9QEwAQ&amp;dur=2671.tiff"/>
          <p:cNvPicPr>
            <a:picLocks noChangeAspect="1"/>
          </p:cNvPicPr>
          <p:nvPr/>
        </p:nvPicPr>
        <p:blipFill>
          <a:blip r:embed="rId3">
            <a:extLst/>
          </a:blip>
          <a:srcRect l="0" t="1714" r="4050" b="1946"/>
          <a:stretch>
            <a:fillRect/>
          </a:stretch>
        </p:blipFill>
        <p:spPr>
          <a:xfrm>
            <a:off x="6261099" y="6501082"/>
            <a:ext cx="1206372" cy="1507560"/>
          </a:xfrm>
          <a:custGeom>
            <a:avLst/>
            <a:gdLst/>
            <a:ahLst/>
            <a:cxnLst>
              <a:cxn ang="0">
                <a:pos x="wd2" y="hd2"/>
              </a:cxn>
              <a:cxn ang="5400000">
                <a:pos x="wd2" y="hd2"/>
              </a:cxn>
              <a:cxn ang="10800000">
                <a:pos x="wd2" y="hd2"/>
              </a:cxn>
              <a:cxn ang="16200000">
                <a:pos x="wd2" y="hd2"/>
              </a:cxn>
            </a:cxnLst>
            <a:rect l="0" t="0" r="r" b="b"/>
            <a:pathLst>
              <a:path w="21584" h="21583" fill="norm" stroke="1" extrusionOk="0">
                <a:moveTo>
                  <a:pt x="14613" y="2"/>
                </a:moveTo>
                <a:cubicBezTo>
                  <a:pt x="14492" y="15"/>
                  <a:pt x="14411" y="85"/>
                  <a:pt x="14464" y="195"/>
                </a:cubicBezTo>
                <a:cubicBezTo>
                  <a:pt x="14567" y="410"/>
                  <a:pt x="14008" y="711"/>
                  <a:pt x="13747" y="582"/>
                </a:cubicBezTo>
                <a:cubicBezTo>
                  <a:pt x="13658" y="538"/>
                  <a:pt x="13609" y="577"/>
                  <a:pt x="13634" y="667"/>
                </a:cubicBezTo>
                <a:cubicBezTo>
                  <a:pt x="13658" y="757"/>
                  <a:pt x="13537" y="853"/>
                  <a:pt x="13364" y="883"/>
                </a:cubicBezTo>
                <a:cubicBezTo>
                  <a:pt x="13191" y="913"/>
                  <a:pt x="12907" y="1081"/>
                  <a:pt x="12739" y="1252"/>
                </a:cubicBezTo>
                <a:cubicBezTo>
                  <a:pt x="12571" y="1423"/>
                  <a:pt x="12366" y="1526"/>
                  <a:pt x="12284" y="1485"/>
                </a:cubicBezTo>
                <a:cubicBezTo>
                  <a:pt x="12202" y="1445"/>
                  <a:pt x="12135" y="1462"/>
                  <a:pt x="12128" y="1519"/>
                </a:cubicBezTo>
                <a:cubicBezTo>
                  <a:pt x="12086" y="1877"/>
                  <a:pt x="11973" y="2126"/>
                  <a:pt x="11773" y="2315"/>
                </a:cubicBezTo>
                <a:cubicBezTo>
                  <a:pt x="11648" y="2433"/>
                  <a:pt x="11444" y="2736"/>
                  <a:pt x="11326" y="2985"/>
                </a:cubicBezTo>
                <a:cubicBezTo>
                  <a:pt x="11207" y="3234"/>
                  <a:pt x="11001" y="3544"/>
                  <a:pt x="10864" y="3673"/>
                </a:cubicBezTo>
                <a:cubicBezTo>
                  <a:pt x="10727" y="3801"/>
                  <a:pt x="10591" y="4061"/>
                  <a:pt x="10559" y="4252"/>
                </a:cubicBezTo>
                <a:cubicBezTo>
                  <a:pt x="10527" y="4444"/>
                  <a:pt x="10381" y="4701"/>
                  <a:pt x="10239" y="4826"/>
                </a:cubicBezTo>
                <a:cubicBezTo>
                  <a:pt x="10098" y="4951"/>
                  <a:pt x="10052" y="5057"/>
                  <a:pt x="10133" y="5059"/>
                </a:cubicBezTo>
                <a:cubicBezTo>
                  <a:pt x="10213" y="5061"/>
                  <a:pt x="10138" y="5145"/>
                  <a:pt x="9970" y="5247"/>
                </a:cubicBezTo>
                <a:cubicBezTo>
                  <a:pt x="9731" y="5391"/>
                  <a:pt x="9590" y="5402"/>
                  <a:pt x="9323" y="5286"/>
                </a:cubicBezTo>
                <a:cubicBezTo>
                  <a:pt x="8418" y="4894"/>
                  <a:pt x="5731" y="4933"/>
                  <a:pt x="4545" y="5355"/>
                </a:cubicBezTo>
                <a:cubicBezTo>
                  <a:pt x="3765" y="5632"/>
                  <a:pt x="1380" y="7311"/>
                  <a:pt x="1512" y="7491"/>
                </a:cubicBezTo>
                <a:cubicBezTo>
                  <a:pt x="1548" y="7540"/>
                  <a:pt x="1517" y="7713"/>
                  <a:pt x="1441" y="7872"/>
                </a:cubicBezTo>
                <a:cubicBezTo>
                  <a:pt x="1343" y="8080"/>
                  <a:pt x="1224" y="8133"/>
                  <a:pt x="1015" y="8070"/>
                </a:cubicBezTo>
                <a:cubicBezTo>
                  <a:pt x="762" y="7994"/>
                  <a:pt x="759" y="8011"/>
                  <a:pt x="952" y="8201"/>
                </a:cubicBezTo>
                <a:cubicBezTo>
                  <a:pt x="1085" y="8332"/>
                  <a:pt x="1119" y="8506"/>
                  <a:pt x="1044" y="8644"/>
                </a:cubicBezTo>
                <a:cubicBezTo>
                  <a:pt x="975" y="8770"/>
                  <a:pt x="929" y="8918"/>
                  <a:pt x="944" y="8974"/>
                </a:cubicBezTo>
                <a:cubicBezTo>
                  <a:pt x="959" y="9029"/>
                  <a:pt x="866" y="9109"/>
                  <a:pt x="731" y="9150"/>
                </a:cubicBezTo>
                <a:cubicBezTo>
                  <a:pt x="597" y="9191"/>
                  <a:pt x="483" y="9369"/>
                  <a:pt x="483" y="9542"/>
                </a:cubicBezTo>
                <a:cubicBezTo>
                  <a:pt x="483" y="9715"/>
                  <a:pt x="375" y="9887"/>
                  <a:pt x="241" y="9928"/>
                </a:cubicBezTo>
                <a:cubicBezTo>
                  <a:pt x="44" y="9989"/>
                  <a:pt x="0" y="10298"/>
                  <a:pt x="0" y="11582"/>
                </a:cubicBezTo>
                <a:cubicBezTo>
                  <a:pt x="0" y="12457"/>
                  <a:pt x="74" y="13221"/>
                  <a:pt x="163" y="13292"/>
                </a:cubicBezTo>
                <a:cubicBezTo>
                  <a:pt x="252" y="13363"/>
                  <a:pt x="351" y="13695"/>
                  <a:pt x="391" y="14031"/>
                </a:cubicBezTo>
                <a:cubicBezTo>
                  <a:pt x="462" y="14641"/>
                  <a:pt x="932" y="15855"/>
                  <a:pt x="1420" y="16707"/>
                </a:cubicBezTo>
                <a:cubicBezTo>
                  <a:pt x="1563" y="16956"/>
                  <a:pt x="1685" y="17254"/>
                  <a:pt x="1697" y="17366"/>
                </a:cubicBezTo>
                <a:cubicBezTo>
                  <a:pt x="1709" y="17478"/>
                  <a:pt x="1879" y="17694"/>
                  <a:pt x="2073" y="17849"/>
                </a:cubicBezTo>
                <a:cubicBezTo>
                  <a:pt x="2268" y="18004"/>
                  <a:pt x="2428" y="18216"/>
                  <a:pt x="2428" y="18315"/>
                </a:cubicBezTo>
                <a:cubicBezTo>
                  <a:pt x="2428" y="18414"/>
                  <a:pt x="2536" y="18530"/>
                  <a:pt x="2670" y="18571"/>
                </a:cubicBezTo>
                <a:cubicBezTo>
                  <a:pt x="2803" y="18612"/>
                  <a:pt x="2911" y="18704"/>
                  <a:pt x="2911" y="18781"/>
                </a:cubicBezTo>
                <a:cubicBezTo>
                  <a:pt x="2911" y="19017"/>
                  <a:pt x="3595" y="19719"/>
                  <a:pt x="4644" y="20554"/>
                </a:cubicBezTo>
                <a:cubicBezTo>
                  <a:pt x="5586" y="21303"/>
                  <a:pt x="5712" y="21355"/>
                  <a:pt x="6590" y="21434"/>
                </a:cubicBezTo>
                <a:cubicBezTo>
                  <a:pt x="7105" y="21481"/>
                  <a:pt x="7601" y="21541"/>
                  <a:pt x="7690" y="21565"/>
                </a:cubicBezTo>
                <a:cubicBezTo>
                  <a:pt x="7779" y="21589"/>
                  <a:pt x="7961" y="21589"/>
                  <a:pt x="8095" y="21565"/>
                </a:cubicBezTo>
                <a:cubicBezTo>
                  <a:pt x="8228" y="21541"/>
                  <a:pt x="8660" y="21482"/>
                  <a:pt x="9061" y="21434"/>
                </a:cubicBezTo>
                <a:cubicBezTo>
                  <a:pt x="9461" y="21387"/>
                  <a:pt x="9950" y="21267"/>
                  <a:pt x="10147" y="21167"/>
                </a:cubicBezTo>
                <a:cubicBezTo>
                  <a:pt x="10776" y="20848"/>
                  <a:pt x="13864" y="21022"/>
                  <a:pt x="14344" y="21406"/>
                </a:cubicBezTo>
                <a:cubicBezTo>
                  <a:pt x="14485" y="21519"/>
                  <a:pt x="16200" y="21527"/>
                  <a:pt x="17028" y="21417"/>
                </a:cubicBezTo>
                <a:cubicBezTo>
                  <a:pt x="17456" y="21361"/>
                  <a:pt x="17877" y="21148"/>
                  <a:pt x="18483" y="20679"/>
                </a:cubicBezTo>
                <a:cubicBezTo>
                  <a:pt x="18953" y="20315"/>
                  <a:pt x="19410" y="20015"/>
                  <a:pt x="19499" y="20014"/>
                </a:cubicBezTo>
                <a:cubicBezTo>
                  <a:pt x="19588" y="20012"/>
                  <a:pt x="19743" y="19816"/>
                  <a:pt x="19840" y="19576"/>
                </a:cubicBezTo>
                <a:cubicBezTo>
                  <a:pt x="19937" y="19336"/>
                  <a:pt x="20139" y="19086"/>
                  <a:pt x="20287" y="19019"/>
                </a:cubicBezTo>
                <a:cubicBezTo>
                  <a:pt x="20435" y="18953"/>
                  <a:pt x="20557" y="18790"/>
                  <a:pt x="20557" y="18656"/>
                </a:cubicBezTo>
                <a:cubicBezTo>
                  <a:pt x="20557" y="18522"/>
                  <a:pt x="20779" y="18123"/>
                  <a:pt x="21054" y="17769"/>
                </a:cubicBezTo>
                <a:cubicBezTo>
                  <a:pt x="21473" y="17229"/>
                  <a:pt x="21557" y="16983"/>
                  <a:pt x="21579" y="16241"/>
                </a:cubicBezTo>
                <a:cubicBezTo>
                  <a:pt x="21600" y="15536"/>
                  <a:pt x="21558" y="15356"/>
                  <a:pt x="21366" y="15355"/>
                </a:cubicBezTo>
                <a:cubicBezTo>
                  <a:pt x="21234" y="15353"/>
                  <a:pt x="21101" y="15236"/>
                  <a:pt x="21068" y="15093"/>
                </a:cubicBezTo>
                <a:cubicBezTo>
                  <a:pt x="21035" y="14951"/>
                  <a:pt x="20901" y="14740"/>
                  <a:pt x="20777" y="14627"/>
                </a:cubicBezTo>
                <a:cubicBezTo>
                  <a:pt x="20652" y="14515"/>
                  <a:pt x="20604" y="14385"/>
                  <a:pt x="20663" y="14338"/>
                </a:cubicBezTo>
                <a:cubicBezTo>
                  <a:pt x="20723" y="14290"/>
                  <a:pt x="20648" y="14247"/>
                  <a:pt x="20500" y="14247"/>
                </a:cubicBezTo>
                <a:cubicBezTo>
                  <a:pt x="20352" y="14247"/>
                  <a:pt x="20176" y="14246"/>
                  <a:pt x="20109" y="14241"/>
                </a:cubicBezTo>
                <a:cubicBezTo>
                  <a:pt x="19895" y="14225"/>
                  <a:pt x="19421" y="13825"/>
                  <a:pt x="19421" y="13661"/>
                </a:cubicBezTo>
                <a:cubicBezTo>
                  <a:pt x="19421" y="13574"/>
                  <a:pt x="19312" y="13431"/>
                  <a:pt x="19179" y="13343"/>
                </a:cubicBezTo>
                <a:cubicBezTo>
                  <a:pt x="19047" y="13255"/>
                  <a:pt x="18981" y="13134"/>
                  <a:pt x="19030" y="13071"/>
                </a:cubicBezTo>
                <a:cubicBezTo>
                  <a:pt x="19079" y="13007"/>
                  <a:pt x="19059" y="12881"/>
                  <a:pt x="18988" y="12792"/>
                </a:cubicBezTo>
                <a:cubicBezTo>
                  <a:pt x="18916" y="12703"/>
                  <a:pt x="18842" y="12174"/>
                  <a:pt x="18824" y="11616"/>
                </a:cubicBezTo>
                <a:cubicBezTo>
                  <a:pt x="18790" y="10542"/>
                  <a:pt x="19061" y="9886"/>
                  <a:pt x="19747" y="9389"/>
                </a:cubicBezTo>
                <a:cubicBezTo>
                  <a:pt x="19922" y="9262"/>
                  <a:pt x="20067" y="9079"/>
                  <a:pt x="20067" y="8985"/>
                </a:cubicBezTo>
                <a:cubicBezTo>
                  <a:pt x="20067" y="8891"/>
                  <a:pt x="20282" y="8729"/>
                  <a:pt x="20543" y="8622"/>
                </a:cubicBezTo>
                <a:cubicBezTo>
                  <a:pt x="20807" y="8512"/>
                  <a:pt x="21043" y="8296"/>
                  <a:pt x="21075" y="8133"/>
                </a:cubicBezTo>
                <a:cubicBezTo>
                  <a:pt x="21153" y="7743"/>
                  <a:pt x="20898" y="7144"/>
                  <a:pt x="20528" y="6849"/>
                </a:cubicBezTo>
                <a:cubicBezTo>
                  <a:pt x="20193" y="6581"/>
                  <a:pt x="20153" y="6405"/>
                  <a:pt x="20393" y="6286"/>
                </a:cubicBezTo>
                <a:cubicBezTo>
                  <a:pt x="20482" y="6242"/>
                  <a:pt x="20557" y="6120"/>
                  <a:pt x="20557" y="6019"/>
                </a:cubicBezTo>
                <a:cubicBezTo>
                  <a:pt x="20557" y="5879"/>
                  <a:pt x="20460" y="5865"/>
                  <a:pt x="20159" y="5957"/>
                </a:cubicBezTo>
                <a:cubicBezTo>
                  <a:pt x="19834" y="6056"/>
                  <a:pt x="19650" y="6002"/>
                  <a:pt x="19094" y="5650"/>
                </a:cubicBezTo>
                <a:cubicBezTo>
                  <a:pt x="18725" y="5416"/>
                  <a:pt x="18340" y="5220"/>
                  <a:pt x="18235" y="5212"/>
                </a:cubicBezTo>
                <a:cubicBezTo>
                  <a:pt x="18130" y="5205"/>
                  <a:pt x="17719" y="5133"/>
                  <a:pt x="17319" y="5053"/>
                </a:cubicBezTo>
                <a:cubicBezTo>
                  <a:pt x="16919" y="4974"/>
                  <a:pt x="16317" y="4926"/>
                  <a:pt x="15984" y="4945"/>
                </a:cubicBezTo>
                <a:cubicBezTo>
                  <a:pt x="15119" y="4995"/>
                  <a:pt x="14950" y="4794"/>
                  <a:pt x="15473" y="4343"/>
                </a:cubicBezTo>
                <a:cubicBezTo>
                  <a:pt x="15708" y="4140"/>
                  <a:pt x="15911" y="3902"/>
                  <a:pt x="15927" y="3815"/>
                </a:cubicBezTo>
                <a:cubicBezTo>
                  <a:pt x="15943" y="3728"/>
                  <a:pt x="16030" y="3576"/>
                  <a:pt x="16126" y="3480"/>
                </a:cubicBezTo>
                <a:cubicBezTo>
                  <a:pt x="16622" y="2979"/>
                  <a:pt x="16754" y="1081"/>
                  <a:pt x="16318" y="695"/>
                </a:cubicBezTo>
                <a:cubicBezTo>
                  <a:pt x="16168" y="563"/>
                  <a:pt x="16037" y="397"/>
                  <a:pt x="16026" y="326"/>
                </a:cubicBezTo>
                <a:cubicBezTo>
                  <a:pt x="16016" y="255"/>
                  <a:pt x="15799" y="214"/>
                  <a:pt x="15544" y="235"/>
                </a:cubicBezTo>
                <a:cubicBezTo>
                  <a:pt x="15289" y="257"/>
                  <a:pt x="15033" y="213"/>
                  <a:pt x="14976" y="139"/>
                </a:cubicBezTo>
                <a:cubicBezTo>
                  <a:pt x="14893" y="31"/>
                  <a:pt x="14734" y="-11"/>
                  <a:pt x="14613" y="2"/>
                </a:cubicBezTo>
                <a:close/>
              </a:path>
            </a:pathLst>
          </a:custGeom>
          <a:ln w="12700"/>
        </p:spPr>
      </p:pic>
      <p:pic>
        <p:nvPicPr>
          <p:cNvPr id="217" name="search%3Fq%3Dwindows%2Blogo%26tbm%3Disch%26tbo%3Du&amp;zoom=1&amp;q=windows+logo&amp;docid=UDHG5KTwMWICRM&amp;sa=X&amp;ei=dy2XT7X1J8Og6QG5pvWiDg&amp;ved=0CEAQ9QEwAg&amp;dur=4515.tiff" descr="search%3Fq%3Dwindows%2Blogo%26tbm%3Disch%26tbo%3Du&amp;zoom=1&amp;q=windows+logo&amp;docid=UDHG5KTwMWICRM&amp;sa=X&amp;ei=dy2XT7X1J8Og6QG5pvWiDg&amp;ved=0CEAQ9QEwAg&amp;dur=4515.tiff"/>
          <p:cNvPicPr>
            <a:picLocks noChangeAspect="1"/>
          </p:cNvPicPr>
          <p:nvPr/>
        </p:nvPicPr>
        <p:blipFill>
          <a:blip r:embed="rId4">
            <a:extLst/>
          </a:blip>
          <a:srcRect l="2545" t="2683" r="3135" b="3731"/>
          <a:stretch>
            <a:fillRect/>
          </a:stretch>
        </p:blipFill>
        <p:spPr>
          <a:xfrm>
            <a:off x="7501335" y="6526067"/>
            <a:ext cx="1485340" cy="1467229"/>
          </a:xfrm>
          <a:custGeom>
            <a:avLst/>
            <a:gdLst/>
            <a:ahLst/>
            <a:cxnLst>
              <a:cxn ang="0">
                <a:pos x="wd2" y="hd2"/>
              </a:cxn>
              <a:cxn ang="5400000">
                <a:pos x="wd2" y="hd2"/>
              </a:cxn>
              <a:cxn ang="10800000">
                <a:pos x="wd2" y="hd2"/>
              </a:cxn>
              <a:cxn ang="16200000">
                <a:pos x="wd2" y="hd2"/>
              </a:cxn>
            </a:cxnLst>
            <a:rect l="0" t="0" r="r" b="b"/>
            <a:pathLst>
              <a:path w="21492" h="21591" fill="norm" stroke="1" extrusionOk="0">
                <a:moveTo>
                  <a:pt x="10234" y="0"/>
                </a:moveTo>
                <a:cubicBezTo>
                  <a:pt x="9510" y="0"/>
                  <a:pt x="9284" y="37"/>
                  <a:pt x="9062" y="199"/>
                </a:cubicBezTo>
                <a:cubicBezTo>
                  <a:pt x="8789" y="397"/>
                  <a:pt x="8363" y="419"/>
                  <a:pt x="8000" y="257"/>
                </a:cubicBezTo>
                <a:cubicBezTo>
                  <a:pt x="7790" y="164"/>
                  <a:pt x="7717" y="214"/>
                  <a:pt x="7678" y="479"/>
                </a:cubicBezTo>
                <a:cubicBezTo>
                  <a:pt x="7660" y="602"/>
                  <a:pt x="7565" y="674"/>
                  <a:pt x="7403" y="677"/>
                </a:cubicBezTo>
                <a:cubicBezTo>
                  <a:pt x="7266" y="680"/>
                  <a:pt x="6959" y="779"/>
                  <a:pt x="6719" y="899"/>
                </a:cubicBezTo>
                <a:cubicBezTo>
                  <a:pt x="6480" y="1020"/>
                  <a:pt x="6228" y="1091"/>
                  <a:pt x="6156" y="1063"/>
                </a:cubicBezTo>
                <a:cubicBezTo>
                  <a:pt x="6084" y="1035"/>
                  <a:pt x="5996" y="1063"/>
                  <a:pt x="5961" y="1121"/>
                </a:cubicBezTo>
                <a:cubicBezTo>
                  <a:pt x="5926" y="1179"/>
                  <a:pt x="5831" y="1198"/>
                  <a:pt x="5754" y="1168"/>
                </a:cubicBezTo>
                <a:cubicBezTo>
                  <a:pt x="5678" y="1138"/>
                  <a:pt x="5589" y="1163"/>
                  <a:pt x="5553" y="1221"/>
                </a:cubicBezTo>
                <a:cubicBezTo>
                  <a:pt x="5518" y="1279"/>
                  <a:pt x="5415" y="1297"/>
                  <a:pt x="5324" y="1261"/>
                </a:cubicBezTo>
                <a:cubicBezTo>
                  <a:pt x="5205" y="1215"/>
                  <a:pt x="5174" y="1241"/>
                  <a:pt x="5215" y="1349"/>
                </a:cubicBezTo>
                <a:cubicBezTo>
                  <a:pt x="5247" y="1435"/>
                  <a:pt x="5161" y="1613"/>
                  <a:pt x="5019" y="1752"/>
                </a:cubicBezTo>
                <a:cubicBezTo>
                  <a:pt x="4811" y="1956"/>
                  <a:pt x="4740" y="1974"/>
                  <a:pt x="4583" y="1875"/>
                </a:cubicBezTo>
                <a:cubicBezTo>
                  <a:pt x="4371" y="1740"/>
                  <a:pt x="4249" y="1851"/>
                  <a:pt x="4342" y="2097"/>
                </a:cubicBezTo>
                <a:cubicBezTo>
                  <a:pt x="4380" y="2197"/>
                  <a:pt x="4288" y="2379"/>
                  <a:pt x="4101" y="2570"/>
                </a:cubicBezTo>
                <a:cubicBezTo>
                  <a:pt x="3862" y="2813"/>
                  <a:pt x="3730" y="2865"/>
                  <a:pt x="3475" y="2832"/>
                </a:cubicBezTo>
                <a:cubicBezTo>
                  <a:pt x="3214" y="2799"/>
                  <a:pt x="3161" y="2825"/>
                  <a:pt x="3210" y="2955"/>
                </a:cubicBezTo>
                <a:cubicBezTo>
                  <a:pt x="3293" y="3174"/>
                  <a:pt x="3079" y="3431"/>
                  <a:pt x="2923" y="3300"/>
                </a:cubicBezTo>
                <a:cubicBezTo>
                  <a:pt x="2840" y="3229"/>
                  <a:pt x="2800" y="3267"/>
                  <a:pt x="2791" y="3428"/>
                </a:cubicBezTo>
                <a:cubicBezTo>
                  <a:pt x="2784" y="3553"/>
                  <a:pt x="2761" y="3738"/>
                  <a:pt x="2740" y="3837"/>
                </a:cubicBezTo>
                <a:cubicBezTo>
                  <a:pt x="2696" y="4039"/>
                  <a:pt x="2145" y="4657"/>
                  <a:pt x="2073" y="4585"/>
                </a:cubicBezTo>
                <a:cubicBezTo>
                  <a:pt x="1999" y="4509"/>
                  <a:pt x="1629" y="5036"/>
                  <a:pt x="1689" y="5134"/>
                </a:cubicBezTo>
                <a:cubicBezTo>
                  <a:pt x="1718" y="5182"/>
                  <a:pt x="1678" y="5309"/>
                  <a:pt x="1603" y="5414"/>
                </a:cubicBezTo>
                <a:cubicBezTo>
                  <a:pt x="1480" y="5584"/>
                  <a:pt x="1448" y="5589"/>
                  <a:pt x="1287" y="5455"/>
                </a:cubicBezTo>
                <a:cubicBezTo>
                  <a:pt x="1123" y="5319"/>
                  <a:pt x="1109" y="5324"/>
                  <a:pt x="1172" y="5496"/>
                </a:cubicBezTo>
                <a:cubicBezTo>
                  <a:pt x="1210" y="5600"/>
                  <a:pt x="1176" y="5829"/>
                  <a:pt x="1091" y="6010"/>
                </a:cubicBezTo>
                <a:cubicBezTo>
                  <a:pt x="1007" y="6190"/>
                  <a:pt x="943" y="6453"/>
                  <a:pt x="948" y="6594"/>
                </a:cubicBezTo>
                <a:cubicBezTo>
                  <a:pt x="961" y="6947"/>
                  <a:pt x="694" y="7628"/>
                  <a:pt x="500" y="7738"/>
                </a:cubicBezTo>
                <a:cubicBezTo>
                  <a:pt x="411" y="7789"/>
                  <a:pt x="367" y="7893"/>
                  <a:pt x="397" y="7972"/>
                </a:cubicBezTo>
                <a:cubicBezTo>
                  <a:pt x="426" y="8051"/>
                  <a:pt x="399" y="8214"/>
                  <a:pt x="339" y="8328"/>
                </a:cubicBezTo>
                <a:cubicBezTo>
                  <a:pt x="263" y="8473"/>
                  <a:pt x="259" y="8556"/>
                  <a:pt x="333" y="8603"/>
                </a:cubicBezTo>
                <a:cubicBezTo>
                  <a:pt x="400" y="8645"/>
                  <a:pt x="404" y="8714"/>
                  <a:pt x="345" y="8790"/>
                </a:cubicBezTo>
                <a:cubicBezTo>
                  <a:pt x="293" y="8855"/>
                  <a:pt x="223" y="9060"/>
                  <a:pt x="184" y="9245"/>
                </a:cubicBezTo>
                <a:cubicBezTo>
                  <a:pt x="67" y="9803"/>
                  <a:pt x="-57" y="12405"/>
                  <a:pt x="29" y="12516"/>
                </a:cubicBezTo>
                <a:cubicBezTo>
                  <a:pt x="73" y="12572"/>
                  <a:pt x="181" y="12955"/>
                  <a:pt x="264" y="13368"/>
                </a:cubicBezTo>
                <a:cubicBezTo>
                  <a:pt x="348" y="13782"/>
                  <a:pt x="469" y="14182"/>
                  <a:pt x="534" y="14262"/>
                </a:cubicBezTo>
                <a:cubicBezTo>
                  <a:pt x="698" y="14462"/>
                  <a:pt x="1040" y="15158"/>
                  <a:pt x="1040" y="15290"/>
                </a:cubicBezTo>
                <a:cubicBezTo>
                  <a:pt x="1040" y="15349"/>
                  <a:pt x="1128" y="15455"/>
                  <a:pt x="1235" y="15523"/>
                </a:cubicBezTo>
                <a:cubicBezTo>
                  <a:pt x="1362" y="15604"/>
                  <a:pt x="1414" y="15718"/>
                  <a:pt x="1379" y="15856"/>
                </a:cubicBezTo>
                <a:cubicBezTo>
                  <a:pt x="1306" y="16137"/>
                  <a:pt x="1600" y="16749"/>
                  <a:pt x="1907" y="16954"/>
                </a:cubicBezTo>
                <a:cubicBezTo>
                  <a:pt x="2043" y="17045"/>
                  <a:pt x="2154" y="17185"/>
                  <a:pt x="2154" y="17264"/>
                </a:cubicBezTo>
                <a:cubicBezTo>
                  <a:pt x="2154" y="17342"/>
                  <a:pt x="2200" y="17404"/>
                  <a:pt x="2257" y="17404"/>
                </a:cubicBezTo>
                <a:cubicBezTo>
                  <a:pt x="2315" y="17404"/>
                  <a:pt x="2395" y="17477"/>
                  <a:pt x="2429" y="17567"/>
                </a:cubicBezTo>
                <a:cubicBezTo>
                  <a:pt x="2464" y="17658"/>
                  <a:pt x="2621" y="17881"/>
                  <a:pt x="2780" y="18058"/>
                </a:cubicBezTo>
                <a:cubicBezTo>
                  <a:pt x="2939" y="18235"/>
                  <a:pt x="3067" y="18459"/>
                  <a:pt x="3067" y="18560"/>
                </a:cubicBezTo>
                <a:cubicBezTo>
                  <a:pt x="3067" y="18675"/>
                  <a:pt x="3144" y="18741"/>
                  <a:pt x="3274" y="18741"/>
                </a:cubicBezTo>
                <a:cubicBezTo>
                  <a:pt x="3387" y="18741"/>
                  <a:pt x="3500" y="18814"/>
                  <a:pt x="3532" y="18899"/>
                </a:cubicBezTo>
                <a:cubicBezTo>
                  <a:pt x="3564" y="18984"/>
                  <a:pt x="3658" y="19051"/>
                  <a:pt x="3733" y="19051"/>
                </a:cubicBezTo>
                <a:cubicBezTo>
                  <a:pt x="3808" y="19051"/>
                  <a:pt x="3901" y="19108"/>
                  <a:pt x="3946" y="19179"/>
                </a:cubicBezTo>
                <a:cubicBezTo>
                  <a:pt x="4026" y="19308"/>
                  <a:pt x="4264" y="19463"/>
                  <a:pt x="4841" y="19769"/>
                </a:cubicBezTo>
                <a:cubicBezTo>
                  <a:pt x="5010" y="19858"/>
                  <a:pt x="5252" y="20040"/>
                  <a:pt x="5375" y="20166"/>
                </a:cubicBezTo>
                <a:cubicBezTo>
                  <a:pt x="5499" y="20292"/>
                  <a:pt x="5662" y="20394"/>
                  <a:pt x="5743" y="20394"/>
                </a:cubicBezTo>
                <a:cubicBezTo>
                  <a:pt x="5824" y="20394"/>
                  <a:pt x="5934" y="20467"/>
                  <a:pt x="5984" y="20558"/>
                </a:cubicBezTo>
                <a:cubicBezTo>
                  <a:pt x="6034" y="20648"/>
                  <a:pt x="6222" y="20736"/>
                  <a:pt x="6403" y="20750"/>
                </a:cubicBezTo>
                <a:cubicBezTo>
                  <a:pt x="6585" y="20765"/>
                  <a:pt x="6763" y="20829"/>
                  <a:pt x="6800" y="20890"/>
                </a:cubicBezTo>
                <a:cubicBezTo>
                  <a:pt x="6893" y="21044"/>
                  <a:pt x="7281" y="21175"/>
                  <a:pt x="7879" y="21264"/>
                </a:cubicBezTo>
                <a:cubicBezTo>
                  <a:pt x="8158" y="21306"/>
                  <a:pt x="8427" y="21376"/>
                  <a:pt x="8482" y="21422"/>
                </a:cubicBezTo>
                <a:cubicBezTo>
                  <a:pt x="8538" y="21468"/>
                  <a:pt x="8723" y="21528"/>
                  <a:pt x="8890" y="21556"/>
                </a:cubicBezTo>
                <a:cubicBezTo>
                  <a:pt x="9057" y="21584"/>
                  <a:pt x="10036" y="21600"/>
                  <a:pt x="11066" y="21585"/>
                </a:cubicBezTo>
                <a:cubicBezTo>
                  <a:pt x="12982" y="21558"/>
                  <a:pt x="13646" y="21442"/>
                  <a:pt x="14661" y="20955"/>
                </a:cubicBezTo>
                <a:cubicBezTo>
                  <a:pt x="14828" y="20874"/>
                  <a:pt x="15079" y="20794"/>
                  <a:pt x="15218" y="20779"/>
                </a:cubicBezTo>
                <a:cubicBezTo>
                  <a:pt x="15358" y="20765"/>
                  <a:pt x="15529" y="20679"/>
                  <a:pt x="15597" y="20587"/>
                </a:cubicBezTo>
                <a:cubicBezTo>
                  <a:pt x="15666" y="20494"/>
                  <a:pt x="15832" y="20383"/>
                  <a:pt x="15971" y="20347"/>
                </a:cubicBezTo>
                <a:cubicBezTo>
                  <a:pt x="16110" y="20312"/>
                  <a:pt x="16273" y="20197"/>
                  <a:pt x="16332" y="20084"/>
                </a:cubicBezTo>
                <a:cubicBezTo>
                  <a:pt x="16392" y="19972"/>
                  <a:pt x="16508" y="19874"/>
                  <a:pt x="16591" y="19874"/>
                </a:cubicBezTo>
                <a:cubicBezTo>
                  <a:pt x="16818" y="19874"/>
                  <a:pt x="17563" y="19342"/>
                  <a:pt x="17515" y="19214"/>
                </a:cubicBezTo>
                <a:cubicBezTo>
                  <a:pt x="17492" y="19153"/>
                  <a:pt x="17515" y="18988"/>
                  <a:pt x="17567" y="18846"/>
                </a:cubicBezTo>
                <a:cubicBezTo>
                  <a:pt x="17659" y="18596"/>
                  <a:pt x="17667" y="18594"/>
                  <a:pt x="17808" y="18788"/>
                </a:cubicBezTo>
                <a:cubicBezTo>
                  <a:pt x="17888" y="18898"/>
                  <a:pt x="17952" y="18953"/>
                  <a:pt x="17952" y="18911"/>
                </a:cubicBezTo>
                <a:cubicBezTo>
                  <a:pt x="17952" y="18909"/>
                  <a:pt x="17958" y="18912"/>
                  <a:pt x="17958" y="18911"/>
                </a:cubicBezTo>
                <a:cubicBezTo>
                  <a:pt x="17959" y="18889"/>
                  <a:pt x="17977" y="18884"/>
                  <a:pt x="18004" y="18887"/>
                </a:cubicBezTo>
                <a:cubicBezTo>
                  <a:pt x="18025" y="18890"/>
                  <a:pt x="18049" y="18898"/>
                  <a:pt x="18078" y="18916"/>
                </a:cubicBezTo>
                <a:cubicBezTo>
                  <a:pt x="18221" y="19007"/>
                  <a:pt x="18358" y="19035"/>
                  <a:pt x="18446" y="18998"/>
                </a:cubicBezTo>
                <a:cubicBezTo>
                  <a:pt x="18475" y="18986"/>
                  <a:pt x="18499" y="18966"/>
                  <a:pt x="18515" y="18940"/>
                </a:cubicBezTo>
                <a:cubicBezTo>
                  <a:pt x="18531" y="18914"/>
                  <a:pt x="18562" y="18894"/>
                  <a:pt x="18589" y="18887"/>
                </a:cubicBezTo>
                <a:cubicBezTo>
                  <a:pt x="18617" y="18881"/>
                  <a:pt x="18644" y="18883"/>
                  <a:pt x="18670" y="18899"/>
                </a:cubicBezTo>
                <a:cubicBezTo>
                  <a:pt x="18696" y="18915"/>
                  <a:pt x="18716" y="18916"/>
                  <a:pt x="18733" y="18899"/>
                </a:cubicBezTo>
                <a:cubicBezTo>
                  <a:pt x="18749" y="18883"/>
                  <a:pt x="18760" y="18856"/>
                  <a:pt x="18762" y="18817"/>
                </a:cubicBezTo>
                <a:cubicBezTo>
                  <a:pt x="18762" y="18816"/>
                  <a:pt x="18762" y="18812"/>
                  <a:pt x="18762" y="18811"/>
                </a:cubicBezTo>
                <a:cubicBezTo>
                  <a:pt x="18760" y="18730"/>
                  <a:pt x="18662" y="18637"/>
                  <a:pt x="18538" y="18601"/>
                </a:cubicBezTo>
                <a:lnTo>
                  <a:pt x="18308" y="18537"/>
                </a:lnTo>
                <a:lnTo>
                  <a:pt x="18515" y="18356"/>
                </a:lnTo>
                <a:cubicBezTo>
                  <a:pt x="18629" y="18258"/>
                  <a:pt x="18753" y="18099"/>
                  <a:pt x="18790" y="17999"/>
                </a:cubicBezTo>
                <a:cubicBezTo>
                  <a:pt x="18828" y="17900"/>
                  <a:pt x="18929" y="17818"/>
                  <a:pt x="19014" y="17818"/>
                </a:cubicBezTo>
                <a:cubicBezTo>
                  <a:pt x="19100" y="17818"/>
                  <a:pt x="19168" y="17761"/>
                  <a:pt x="19169" y="17690"/>
                </a:cubicBezTo>
                <a:cubicBezTo>
                  <a:pt x="19171" y="17619"/>
                  <a:pt x="19261" y="17446"/>
                  <a:pt x="19370" y="17305"/>
                </a:cubicBezTo>
                <a:cubicBezTo>
                  <a:pt x="19479" y="17163"/>
                  <a:pt x="19570" y="16959"/>
                  <a:pt x="19571" y="16855"/>
                </a:cubicBezTo>
                <a:cubicBezTo>
                  <a:pt x="19573" y="16750"/>
                  <a:pt x="19666" y="16639"/>
                  <a:pt x="19778" y="16610"/>
                </a:cubicBezTo>
                <a:cubicBezTo>
                  <a:pt x="19891" y="16579"/>
                  <a:pt x="20013" y="16433"/>
                  <a:pt x="20048" y="16282"/>
                </a:cubicBezTo>
                <a:cubicBezTo>
                  <a:pt x="20083" y="16133"/>
                  <a:pt x="20152" y="15958"/>
                  <a:pt x="20209" y="15885"/>
                </a:cubicBezTo>
                <a:cubicBezTo>
                  <a:pt x="20570" y="15419"/>
                  <a:pt x="21070" y="13988"/>
                  <a:pt x="21151" y="13187"/>
                </a:cubicBezTo>
                <a:cubicBezTo>
                  <a:pt x="21176" y="12934"/>
                  <a:pt x="21270" y="12493"/>
                  <a:pt x="21351" y="12212"/>
                </a:cubicBezTo>
                <a:cubicBezTo>
                  <a:pt x="21543" y="11556"/>
                  <a:pt x="21538" y="10400"/>
                  <a:pt x="21346" y="9648"/>
                </a:cubicBezTo>
                <a:cubicBezTo>
                  <a:pt x="21263" y="9324"/>
                  <a:pt x="21176" y="8860"/>
                  <a:pt x="21151" y="8620"/>
                </a:cubicBezTo>
                <a:cubicBezTo>
                  <a:pt x="21125" y="8380"/>
                  <a:pt x="21052" y="7976"/>
                  <a:pt x="20990" y="7721"/>
                </a:cubicBezTo>
                <a:cubicBezTo>
                  <a:pt x="20828" y="7057"/>
                  <a:pt x="19994" y="5368"/>
                  <a:pt x="19767" y="5244"/>
                </a:cubicBezTo>
                <a:cubicBezTo>
                  <a:pt x="19661" y="5187"/>
                  <a:pt x="19571" y="5079"/>
                  <a:pt x="19571" y="4999"/>
                </a:cubicBezTo>
                <a:cubicBezTo>
                  <a:pt x="19571" y="4770"/>
                  <a:pt x="19158" y="4099"/>
                  <a:pt x="18808" y="3761"/>
                </a:cubicBezTo>
                <a:cubicBezTo>
                  <a:pt x="18631" y="3591"/>
                  <a:pt x="18459" y="3364"/>
                  <a:pt x="18423" y="3259"/>
                </a:cubicBezTo>
                <a:cubicBezTo>
                  <a:pt x="18377" y="3127"/>
                  <a:pt x="18290" y="3081"/>
                  <a:pt x="18147" y="3119"/>
                </a:cubicBezTo>
                <a:cubicBezTo>
                  <a:pt x="18013" y="3154"/>
                  <a:pt x="17917" y="3119"/>
                  <a:pt x="17877" y="3014"/>
                </a:cubicBezTo>
                <a:cubicBezTo>
                  <a:pt x="17812" y="2840"/>
                  <a:pt x="17085" y="2062"/>
                  <a:pt x="16987" y="2062"/>
                </a:cubicBezTo>
                <a:cubicBezTo>
                  <a:pt x="16956" y="2062"/>
                  <a:pt x="16779" y="1940"/>
                  <a:pt x="16597" y="1799"/>
                </a:cubicBezTo>
                <a:cubicBezTo>
                  <a:pt x="16415" y="1658"/>
                  <a:pt x="16114" y="1515"/>
                  <a:pt x="15930" y="1478"/>
                </a:cubicBezTo>
                <a:cubicBezTo>
                  <a:pt x="15733" y="1437"/>
                  <a:pt x="15579" y="1335"/>
                  <a:pt x="15551" y="1226"/>
                </a:cubicBezTo>
                <a:cubicBezTo>
                  <a:pt x="15525" y="1123"/>
                  <a:pt x="15440" y="1068"/>
                  <a:pt x="15362" y="1098"/>
                </a:cubicBezTo>
                <a:cubicBezTo>
                  <a:pt x="15286" y="1128"/>
                  <a:pt x="15089" y="1053"/>
                  <a:pt x="14925" y="934"/>
                </a:cubicBezTo>
                <a:cubicBezTo>
                  <a:pt x="14762" y="816"/>
                  <a:pt x="14566" y="718"/>
                  <a:pt x="14489" y="718"/>
                </a:cubicBezTo>
                <a:cubicBezTo>
                  <a:pt x="14413" y="718"/>
                  <a:pt x="14251" y="649"/>
                  <a:pt x="14127" y="561"/>
                </a:cubicBezTo>
                <a:cubicBezTo>
                  <a:pt x="14003" y="472"/>
                  <a:pt x="13852" y="431"/>
                  <a:pt x="13794" y="467"/>
                </a:cubicBezTo>
                <a:cubicBezTo>
                  <a:pt x="13736" y="504"/>
                  <a:pt x="13613" y="497"/>
                  <a:pt x="13519" y="456"/>
                </a:cubicBezTo>
                <a:cubicBezTo>
                  <a:pt x="13189" y="310"/>
                  <a:pt x="13037" y="289"/>
                  <a:pt x="12180" y="239"/>
                </a:cubicBezTo>
                <a:cubicBezTo>
                  <a:pt x="11707" y="212"/>
                  <a:pt x="11280" y="145"/>
                  <a:pt x="11227" y="93"/>
                </a:cubicBezTo>
                <a:cubicBezTo>
                  <a:pt x="11174" y="42"/>
                  <a:pt x="10726" y="0"/>
                  <a:pt x="10234" y="0"/>
                </a:cubicBezTo>
                <a:close/>
              </a:path>
            </a:pathLst>
          </a:custGeom>
          <a:ln w="12700"/>
        </p:spPr>
      </p:pic>
      <p:pic>
        <p:nvPicPr>
          <p:cNvPr id="218" name="search%3Fq%3Dlinux%2Blogo%26tbm%3Disch%26tbo%3Du&amp;zoom=1&amp;q=linux+logo&amp;docid=G0RidOsLh_UUzM&amp;hl=en&amp;sa=X&amp;ei=6C2XT4akEoLe6QHtzPGuDg&amp;ved=0CDAQ9QEwAA&amp;dur=3556.tiff" descr="search%3Fq%3Dlinux%2Blogo%26tbm%3Disch%26tbo%3Du&amp;zoom=1&amp;q=linux+logo&amp;docid=G0RidOsLh_UUzM&amp;hl=en&amp;sa=X&amp;ei=6C2XT4akEoLe6QHtzPGuDg&amp;ved=0CDAQ9QEwAA&amp;dur=3556.tiff"/>
          <p:cNvPicPr>
            <a:picLocks noChangeAspect="1"/>
          </p:cNvPicPr>
          <p:nvPr/>
        </p:nvPicPr>
        <p:blipFill>
          <a:blip r:embed="rId5">
            <a:extLst/>
          </a:blip>
          <a:srcRect l="0" t="76" r="0" b="4"/>
          <a:stretch>
            <a:fillRect/>
          </a:stretch>
        </p:blipFill>
        <p:spPr>
          <a:xfrm>
            <a:off x="9023350" y="6473752"/>
            <a:ext cx="1333500" cy="1565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6" y="0"/>
                </a:moveTo>
                <a:cubicBezTo>
                  <a:pt x="9313" y="15"/>
                  <a:pt x="8529" y="46"/>
                  <a:pt x="8563" y="120"/>
                </a:cubicBezTo>
                <a:cubicBezTo>
                  <a:pt x="8603" y="209"/>
                  <a:pt x="8394" y="458"/>
                  <a:pt x="7965" y="832"/>
                </a:cubicBezTo>
                <a:cubicBezTo>
                  <a:pt x="7602" y="1150"/>
                  <a:pt x="7291" y="1471"/>
                  <a:pt x="7277" y="1550"/>
                </a:cubicBezTo>
                <a:cubicBezTo>
                  <a:pt x="7264" y="1629"/>
                  <a:pt x="7168" y="1837"/>
                  <a:pt x="7071" y="2010"/>
                </a:cubicBezTo>
                <a:cubicBezTo>
                  <a:pt x="6947" y="2234"/>
                  <a:pt x="6934" y="2353"/>
                  <a:pt x="7014" y="2421"/>
                </a:cubicBezTo>
                <a:cubicBezTo>
                  <a:pt x="7092" y="2488"/>
                  <a:pt x="7091" y="2549"/>
                  <a:pt x="7014" y="2629"/>
                </a:cubicBezTo>
                <a:cubicBezTo>
                  <a:pt x="6953" y="2691"/>
                  <a:pt x="6891" y="3094"/>
                  <a:pt x="6879" y="3527"/>
                </a:cubicBezTo>
                <a:cubicBezTo>
                  <a:pt x="6860" y="4146"/>
                  <a:pt x="6892" y="4337"/>
                  <a:pt x="7020" y="4425"/>
                </a:cubicBezTo>
                <a:cubicBezTo>
                  <a:pt x="7166" y="4526"/>
                  <a:pt x="7167" y="4549"/>
                  <a:pt x="7020" y="4650"/>
                </a:cubicBezTo>
                <a:cubicBezTo>
                  <a:pt x="6828" y="4781"/>
                  <a:pt x="6772" y="5435"/>
                  <a:pt x="6956" y="5405"/>
                </a:cubicBezTo>
                <a:cubicBezTo>
                  <a:pt x="7114" y="5380"/>
                  <a:pt x="7121" y="6142"/>
                  <a:pt x="6962" y="6222"/>
                </a:cubicBezTo>
                <a:cubicBezTo>
                  <a:pt x="6898" y="6254"/>
                  <a:pt x="6808" y="6384"/>
                  <a:pt x="6763" y="6506"/>
                </a:cubicBezTo>
                <a:cubicBezTo>
                  <a:pt x="6689" y="6708"/>
                  <a:pt x="6699" y="6718"/>
                  <a:pt x="6859" y="6605"/>
                </a:cubicBezTo>
                <a:cubicBezTo>
                  <a:pt x="6993" y="6510"/>
                  <a:pt x="7063" y="6499"/>
                  <a:pt x="7155" y="6577"/>
                </a:cubicBezTo>
                <a:cubicBezTo>
                  <a:pt x="7222" y="6634"/>
                  <a:pt x="7242" y="6682"/>
                  <a:pt x="7200" y="6682"/>
                </a:cubicBezTo>
                <a:cubicBezTo>
                  <a:pt x="7158" y="6682"/>
                  <a:pt x="7172" y="6761"/>
                  <a:pt x="7232" y="6857"/>
                </a:cubicBezTo>
                <a:cubicBezTo>
                  <a:pt x="7319" y="6996"/>
                  <a:pt x="7289" y="7074"/>
                  <a:pt x="7084" y="7262"/>
                </a:cubicBezTo>
                <a:cubicBezTo>
                  <a:pt x="6943" y="7392"/>
                  <a:pt x="6844" y="7577"/>
                  <a:pt x="6866" y="7673"/>
                </a:cubicBezTo>
                <a:cubicBezTo>
                  <a:pt x="6889" y="7777"/>
                  <a:pt x="6823" y="7879"/>
                  <a:pt x="6699" y="7936"/>
                </a:cubicBezTo>
                <a:cubicBezTo>
                  <a:pt x="6585" y="7987"/>
                  <a:pt x="6515" y="8065"/>
                  <a:pt x="6544" y="8105"/>
                </a:cubicBezTo>
                <a:cubicBezTo>
                  <a:pt x="6573" y="8146"/>
                  <a:pt x="6504" y="8254"/>
                  <a:pt x="6384" y="8346"/>
                </a:cubicBezTo>
                <a:cubicBezTo>
                  <a:pt x="6263" y="8439"/>
                  <a:pt x="6120" y="8605"/>
                  <a:pt x="6069" y="8719"/>
                </a:cubicBezTo>
                <a:cubicBezTo>
                  <a:pt x="6001" y="8870"/>
                  <a:pt x="5926" y="8912"/>
                  <a:pt x="5779" y="8872"/>
                </a:cubicBezTo>
                <a:cubicBezTo>
                  <a:pt x="5526" y="8804"/>
                  <a:pt x="5370" y="9001"/>
                  <a:pt x="5593" y="9108"/>
                </a:cubicBezTo>
                <a:cubicBezTo>
                  <a:pt x="5729" y="9173"/>
                  <a:pt x="5640" y="9281"/>
                  <a:pt x="5117" y="9721"/>
                </a:cubicBezTo>
                <a:cubicBezTo>
                  <a:pt x="4768" y="10015"/>
                  <a:pt x="4442" y="10258"/>
                  <a:pt x="4391" y="10258"/>
                </a:cubicBezTo>
                <a:cubicBezTo>
                  <a:pt x="4275" y="10258"/>
                  <a:pt x="4317" y="10456"/>
                  <a:pt x="4449" y="10537"/>
                </a:cubicBezTo>
                <a:cubicBezTo>
                  <a:pt x="4603" y="10632"/>
                  <a:pt x="4612" y="10888"/>
                  <a:pt x="4461" y="10937"/>
                </a:cubicBezTo>
                <a:cubicBezTo>
                  <a:pt x="4386" y="10962"/>
                  <a:pt x="4345" y="11053"/>
                  <a:pt x="4371" y="11140"/>
                </a:cubicBezTo>
                <a:cubicBezTo>
                  <a:pt x="4399" y="11228"/>
                  <a:pt x="4299" y="11418"/>
                  <a:pt x="4146" y="11572"/>
                </a:cubicBezTo>
                <a:cubicBezTo>
                  <a:pt x="3997" y="11724"/>
                  <a:pt x="3918" y="11872"/>
                  <a:pt x="3973" y="11901"/>
                </a:cubicBezTo>
                <a:cubicBezTo>
                  <a:pt x="4087" y="11961"/>
                  <a:pt x="3853" y="12415"/>
                  <a:pt x="3619" y="12580"/>
                </a:cubicBezTo>
                <a:cubicBezTo>
                  <a:pt x="3535" y="12640"/>
                  <a:pt x="3482" y="12717"/>
                  <a:pt x="3510" y="12755"/>
                </a:cubicBezTo>
                <a:cubicBezTo>
                  <a:pt x="3538" y="12793"/>
                  <a:pt x="3492" y="12876"/>
                  <a:pt x="3407" y="12936"/>
                </a:cubicBezTo>
                <a:cubicBezTo>
                  <a:pt x="3322" y="12996"/>
                  <a:pt x="3278" y="13082"/>
                  <a:pt x="3311" y="13128"/>
                </a:cubicBezTo>
                <a:cubicBezTo>
                  <a:pt x="3344" y="13173"/>
                  <a:pt x="3315" y="13276"/>
                  <a:pt x="3240" y="13352"/>
                </a:cubicBezTo>
                <a:cubicBezTo>
                  <a:pt x="3165" y="13429"/>
                  <a:pt x="3093" y="13552"/>
                  <a:pt x="3079" y="13631"/>
                </a:cubicBezTo>
                <a:cubicBezTo>
                  <a:pt x="3066" y="13711"/>
                  <a:pt x="2980" y="13824"/>
                  <a:pt x="2893" y="13878"/>
                </a:cubicBezTo>
                <a:cubicBezTo>
                  <a:pt x="2752" y="13966"/>
                  <a:pt x="2759" y="13994"/>
                  <a:pt x="2912" y="14124"/>
                </a:cubicBezTo>
                <a:cubicBezTo>
                  <a:pt x="3073" y="14261"/>
                  <a:pt x="3061" y="14286"/>
                  <a:pt x="2835" y="14491"/>
                </a:cubicBezTo>
                <a:cubicBezTo>
                  <a:pt x="2679" y="14633"/>
                  <a:pt x="2613" y="14779"/>
                  <a:pt x="2649" y="14897"/>
                </a:cubicBezTo>
                <a:cubicBezTo>
                  <a:pt x="2679" y="14997"/>
                  <a:pt x="2664" y="15104"/>
                  <a:pt x="2610" y="15132"/>
                </a:cubicBezTo>
                <a:cubicBezTo>
                  <a:pt x="2556" y="15161"/>
                  <a:pt x="2523" y="15335"/>
                  <a:pt x="2539" y="15515"/>
                </a:cubicBezTo>
                <a:cubicBezTo>
                  <a:pt x="2563" y="15772"/>
                  <a:pt x="2534" y="15831"/>
                  <a:pt x="2411" y="15800"/>
                </a:cubicBezTo>
                <a:cubicBezTo>
                  <a:pt x="2121" y="15728"/>
                  <a:pt x="1667" y="15767"/>
                  <a:pt x="1401" y="15888"/>
                </a:cubicBezTo>
                <a:cubicBezTo>
                  <a:pt x="1186" y="15986"/>
                  <a:pt x="1102" y="15987"/>
                  <a:pt x="926" y="15893"/>
                </a:cubicBezTo>
                <a:cubicBezTo>
                  <a:pt x="771" y="15811"/>
                  <a:pt x="679" y="15808"/>
                  <a:pt x="598" y="15877"/>
                </a:cubicBezTo>
                <a:cubicBezTo>
                  <a:pt x="535" y="15930"/>
                  <a:pt x="377" y="15975"/>
                  <a:pt x="244" y="15975"/>
                </a:cubicBezTo>
                <a:lnTo>
                  <a:pt x="0" y="15975"/>
                </a:lnTo>
                <a:lnTo>
                  <a:pt x="0" y="18785"/>
                </a:lnTo>
                <a:lnTo>
                  <a:pt x="0" y="21600"/>
                </a:lnTo>
                <a:lnTo>
                  <a:pt x="10800" y="21600"/>
                </a:lnTo>
                <a:lnTo>
                  <a:pt x="21600" y="21600"/>
                </a:lnTo>
                <a:lnTo>
                  <a:pt x="21600" y="19541"/>
                </a:lnTo>
                <a:cubicBezTo>
                  <a:pt x="21600" y="17521"/>
                  <a:pt x="21593" y="17481"/>
                  <a:pt x="21388" y="17536"/>
                </a:cubicBezTo>
                <a:cubicBezTo>
                  <a:pt x="21226" y="17580"/>
                  <a:pt x="21156" y="17535"/>
                  <a:pt x="21073" y="17350"/>
                </a:cubicBezTo>
                <a:cubicBezTo>
                  <a:pt x="20964" y="17106"/>
                  <a:pt x="20930" y="17104"/>
                  <a:pt x="20237" y="17241"/>
                </a:cubicBezTo>
                <a:cubicBezTo>
                  <a:pt x="20135" y="17261"/>
                  <a:pt x="20086" y="17129"/>
                  <a:pt x="20057" y="16775"/>
                </a:cubicBezTo>
                <a:cubicBezTo>
                  <a:pt x="20031" y="16459"/>
                  <a:pt x="19960" y="16260"/>
                  <a:pt x="19858" y="16211"/>
                </a:cubicBezTo>
                <a:cubicBezTo>
                  <a:pt x="19738" y="16154"/>
                  <a:pt x="19730" y="16106"/>
                  <a:pt x="19819" y="16014"/>
                </a:cubicBezTo>
                <a:cubicBezTo>
                  <a:pt x="19904" y="15927"/>
                  <a:pt x="19907" y="15847"/>
                  <a:pt x="19826" y="15718"/>
                </a:cubicBezTo>
                <a:cubicBezTo>
                  <a:pt x="19755" y="15606"/>
                  <a:pt x="19750" y="15516"/>
                  <a:pt x="19813" y="15483"/>
                </a:cubicBezTo>
                <a:cubicBezTo>
                  <a:pt x="19868" y="15453"/>
                  <a:pt x="19888" y="15374"/>
                  <a:pt x="19858" y="15307"/>
                </a:cubicBezTo>
                <a:cubicBezTo>
                  <a:pt x="19828" y="15240"/>
                  <a:pt x="19854" y="15159"/>
                  <a:pt x="19916" y="15127"/>
                </a:cubicBezTo>
                <a:cubicBezTo>
                  <a:pt x="19977" y="15094"/>
                  <a:pt x="20024" y="14963"/>
                  <a:pt x="20019" y="14831"/>
                </a:cubicBezTo>
                <a:cubicBezTo>
                  <a:pt x="20008" y="14591"/>
                  <a:pt x="20006" y="14593"/>
                  <a:pt x="19935" y="14809"/>
                </a:cubicBezTo>
                <a:cubicBezTo>
                  <a:pt x="19847" y="15077"/>
                  <a:pt x="19680" y="15131"/>
                  <a:pt x="19504" y="14951"/>
                </a:cubicBezTo>
                <a:cubicBezTo>
                  <a:pt x="19396" y="14840"/>
                  <a:pt x="19396" y="14788"/>
                  <a:pt x="19504" y="14677"/>
                </a:cubicBezTo>
                <a:cubicBezTo>
                  <a:pt x="19606" y="14573"/>
                  <a:pt x="19608" y="14489"/>
                  <a:pt x="19517" y="14338"/>
                </a:cubicBezTo>
                <a:cubicBezTo>
                  <a:pt x="19452" y="14229"/>
                  <a:pt x="19380" y="13880"/>
                  <a:pt x="19356" y="13560"/>
                </a:cubicBezTo>
                <a:cubicBezTo>
                  <a:pt x="19333" y="13241"/>
                  <a:pt x="19216" y="12744"/>
                  <a:pt x="19093" y="12459"/>
                </a:cubicBezTo>
                <a:cubicBezTo>
                  <a:pt x="18969" y="12174"/>
                  <a:pt x="18899" y="11908"/>
                  <a:pt x="18932" y="11862"/>
                </a:cubicBezTo>
                <a:cubicBezTo>
                  <a:pt x="18965" y="11817"/>
                  <a:pt x="18887" y="11660"/>
                  <a:pt x="18759" y="11512"/>
                </a:cubicBezTo>
                <a:cubicBezTo>
                  <a:pt x="18630" y="11364"/>
                  <a:pt x="18554" y="11215"/>
                  <a:pt x="18591" y="11183"/>
                </a:cubicBezTo>
                <a:cubicBezTo>
                  <a:pt x="18629" y="11151"/>
                  <a:pt x="18563" y="11009"/>
                  <a:pt x="18444" y="10866"/>
                </a:cubicBezTo>
                <a:cubicBezTo>
                  <a:pt x="18324" y="10722"/>
                  <a:pt x="18249" y="10582"/>
                  <a:pt x="18283" y="10554"/>
                </a:cubicBezTo>
                <a:cubicBezTo>
                  <a:pt x="18316" y="10525"/>
                  <a:pt x="18226" y="10376"/>
                  <a:pt x="18077" y="10225"/>
                </a:cubicBezTo>
                <a:lnTo>
                  <a:pt x="17801" y="9951"/>
                </a:lnTo>
                <a:lnTo>
                  <a:pt x="18032" y="9792"/>
                </a:lnTo>
                <a:cubicBezTo>
                  <a:pt x="18160" y="9704"/>
                  <a:pt x="18235" y="9633"/>
                  <a:pt x="18193" y="9633"/>
                </a:cubicBezTo>
                <a:cubicBezTo>
                  <a:pt x="18151" y="9633"/>
                  <a:pt x="18169" y="9577"/>
                  <a:pt x="18231" y="9513"/>
                </a:cubicBezTo>
                <a:cubicBezTo>
                  <a:pt x="18322" y="9420"/>
                  <a:pt x="18258" y="9400"/>
                  <a:pt x="17929" y="9414"/>
                </a:cubicBezTo>
                <a:cubicBezTo>
                  <a:pt x="17538" y="9431"/>
                  <a:pt x="17179" y="9259"/>
                  <a:pt x="17383" y="9152"/>
                </a:cubicBezTo>
                <a:cubicBezTo>
                  <a:pt x="17434" y="9125"/>
                  <a:pt x="17470" y="9011"/>
                  <a:pt x="17460" y="8900"/>
                </a:cubicBezTo>
                <a:cubicBezTo>
                  <a:pt x="17446" y="8739"/>
                  <a:pt x="17376" y="8695"/>
                  <a:pt x="17126" y="8686"/>
                </a:cubicBezTo>
                <a:cubicBezTo>
                  <a:pt x="16727" y="8672"/>
                  <a:pt x="16561" y="8589"/>
                  <a:pt x="16631" y="8434"/>
                </a:cubicBezTo>
                <a:cubicBezTo>
                  <a:pt x="16662" y="8366"/>
                  <a:pt x="16543" y="8227"/>
                  <a:pt x="16361" y="8116"/>
                </a:cubicBezTo>
                <a:cubicBezTo>
                  <a:pt x="16184" y="8009"/>
                  <a:pt x="16046" y="7874"/>
                  <a:pt x="16046" y="7815"/>
                </a:cubicBezTo>
                <a:cubicBezTo>
                  <a:pt x="16046" y="7756"/>
                  <a:pt x="15919" y="7553"/>
                  <a:pt x="15769" y="7366"/>
                </a:cubicBezTo>
                <a:cubicBezTo>
                  <a:pt x="15620" y="7179"/>
                  <a:pt x="15531" y="7005"/>
                  <a:pt x="15564" y="6977"/>
                </a:cubicBezTo>
                <a:cubicBezTo>
                  <a:pt x="15597" y="6949"/>
                  <a:pt x="15541" y="6875"/>
                  <a:pt x="15441" y="6813"/>
                </a:cubicBezTo>
                <a:cubicBezTo>
                  <a:pt x="15328" y="6743"/>
                  <a:pt x="15257" y="6577"/>
                  <a:pt x="15255" y="6375"/>
                </a:cubicBezTo>
                <a:cubicBezTo>
                  <a:pt x="15253" y="6191"/>
                  <a:pt x="15186" y="6014"/>
                  <a:pt x="15101" y="5970"/>
                </a:cubicBezTo>
                <a:cubicBezTo>
                  <a:pt x="15018" y="5926"/>
                  <a:pt x="14932" y="5735"/>
                  <a:pt x="14914" y="5548"/>
                </a:cubicBezTo>
                <a:cubicBezTo>
                  <a:pt x="14766" y="3946"/>
                  <a:pt x="14725" y="3033"/>
                  <a:pt x="14799" y="2859"/>
                </a:cubicBezTo>
                <a:cubicBezTo>
                  <a:pt x="14852" y="2732"/>
                  <a:pt x="14847" y="2673"/>
                  <a:pt x="14786" y="2705"/>
                </a:cubicBezTo>
                <a:cubicBezTo>
                  <a:pt x="14731" y="2734"/>
                  <a:pt x="14617" y="2638"/>
                  <a:pt x="14529" y="2492"/>
                </a:cubicBezTo>
                <a:cubicBezTo>
                  <a:pt x="14419" y="2311"/>
                  <a:pt x="14401" y="2209"/>
                  <a:pt x="14477" y="2169"/>
                </a:cubicBezTo>
                <a:cubicBezTo>
                  <a:pt x="14547" y="2132"/>
                  <a:pt x="14511" y="2058"/>
                  <a:pt x="14374" y="1977"/>
                </a:cubicBezTo>
                <a:cubicBezTo>
                  <a:pt x="14254" y="1905"/>
                  <a:pt x="14178" y="1815"/>
                  <a:pt x="14207" y="1774"/>
                </a:cubicBezTo>
                <a:cubicBezTo>
                  <a:pt x="14237" y="1734"/>
                  <a:pt x="14191" y="1677"/>
                  <a:pt x="14104" y="1648"/>
                </a:cubicBezTo>
                <a:cubicBezTo>
                  <a:pt x="14018" y="1620"/>
                  <a:pt x="13956" y="1566"/>
                  <a:pt x="13969" y="1528"/>
                </a:cubicBezTo>
                <a:cubicBezTo>
                  <a:pt x="14013" y="1399"/>
                  <a:pt x="13474" y="800"/>
                  <a:pt x="13275" y="756"/>
                </a:cubicBezTo>
                <a:cubicBezTo>
                  <a:pt x="13150" y="728"/>
                  <a:pt x="13101" y="662"/>
                  <a:pt x="13140" y="575"/>
                </a:cubicBezTo>
                <a:cubicBezTo>
                  <a:pt x="13174" y="500"/>
                  <a:pt x="13159" y="411"/>
                  <a:pt x="13108" y="383"/>
                </a:cubicBezTo>
                <a:cubicBezTo>
                  <a:pt x="13056" y="356"/>
                  <a:pt x="13034" y="256"/>
                  <a:pt x="13056" y="159"/>
                </a:cubicBezTo>
                <a:cubicBezTo>
                  <a:pt x="13081" y="51"/>
                  <a:pt x="12444" y="16"/>
                  <a:pt x="10896" y="0"/>
                </a:cubicBezTo>
                <a:close/>
                <a:moveTo>
                  <a:pt x="2211" y="14365"/>
                </a:moveTo>
                <a:cubicBezTo>
                  <a:pt x="2154" y="14365"/>
                  <a:pt x="2055" y="14448"/>
                  <a:pt x="1993" y="14546"/>
                </a:cubicBezTo>
                <a:cubicBezTo>
                  <a:pt x="1921" y="14661"/>
                  <a:pt x="1919" y="14721"/>
                  <a:pt x="1986" y="14721"/>
                </a:cubicBezTo>
                <a:cubicBezTo>
                  <a:pt x="2044" y="14721"/>
                  <a:pt x="2143" y="14644"/>
                  <a:pt x="2205" y="14546"/>
                </a:cubicBezTo>
                <a:cubicBezTo>
                  <a:pt x="2277" y="14431"/>
                  <a:pt x="2279" y="14365"/>
                  <a:pt x="2211" y="14365"/>
                </a:cubicBezTo>
                <a:close/>
              </a:path>
            </a:pathLst>
          </a:custGeom>
          <a:ln w="12700"/>
        </p:spPr>
      </p:pic>
      <p:grpSp>
        <p:nvGrpSpPr>
          <p:cNvPr id="222" name="Group"/>
          <p:cNvGrpSpPr/>
          <p:nvPr/>
        </p:nvGrpSpPr>
        <p:grpSpPr>
          <a:xfrm>
            <a:off x="10589680" y="583043"/>
            <a:ext cx="2489201" cy="3319922"/>
            <a:chOff x="0" y="0"/>
            <a:chExt cx="2489200" cy="3319921"/>
          </a:xfrm>
        </p:grpSpPr>
        <p:pic>
          <p:nvPicPr>
            <p:cNvPr id="219" name="File-William_Gibson_60th_birthday_portrait.tiff" descr="File-William_Gibson_60th_birthday_portrait.tiff"/>
            <p:cNvPicPr>
              <a:picLocks noChangeAspect="1"/>
            </p:cNvPicPr>
            <p:nvPr/>
          </p:nvPicPr>
          <p:blipFill>
            <a:blip r:embed="rId6">
              <a:extLst/>
            </a:blip>
            <a:srcRect l="28729" t="10043" r="4100" b="0"/>
            <a:stretch>
              <a:fillRect/>
            </a:stretch>
          </p:blipFill>
          <p:spPr>
            <a:xfrm>
              <a:off x="640078" y="534556"/>
              <a:ext cx="1213283" cy="2082801"/>
            </a:xfrm>
            <a:prstGeom prst="rect">
              <a:avLst/>
            </a:prstGeom>
            <a:ln w="12700" cap="flat">
              <a:noFill/>
              <a:round/>
            </a:ln>
            <a:effectLst/>
          </p:spPr>
        </p:pic>
        <p:sp>
          <p:nvSpPr>
            <p:cNvPr id="220" name="William Gibson…"/>
            <p:cNvSpPr/>
            <p:nvPr/>
          </p:nvSpPr>
          <p:spPr>
            <a:xfrm>
              <a:off x="198952" y="2692399"/>
              <a:ext cx="2095501" cy="627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1800"/>
              </a:pPr>
              <a:r>
                <a:t>William Gibson</a:t>
              </a:r>
            </a:p>
            <a:p>
              <a:pPr>
                <a:defRPr sz="1800"/>
              </a:pPr>
              <a:r>
                <a:t>1982</a:t>
              </a:r>
            </a:p>
          </p:txBody>
        </p:sp>
        <p:sp>
          <p:nvSpPr>
            <p:cNvPr id="221" name="“Cyberspace”"/>
            <p:cNvSpPr/>
            <p:nvPr/>
          </p:nvSpPr>
          <p:spPr>
            <a:xfrm>
              <a:off x="0" y="0"/>
              <a:ext cx="2489200" cy="4595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uFill>
                    <a:solidFill>
                      <a:srgbClr val="FFFFFF"/>
                    </a:solidFill>
                  </a:uFill>
                </a:defRPr>
              </a:lvl1pPr>
            </a:lstStyle>
            <a:p>
              <a:pPr/>
              <a:r>
                <a:t>“Cyberspace”</a:t>
              </a:r>
            </a:p>
          </p:txBody>
        </p:sp>
      </p:grpSp>
      <p:grpSp>
        <p:nvGrpSpPr>
          <p:cNvPr id="227" name="Group"/>
          <p:cNvGrpSpPr/>
          <p:nvPr/>
        </p:nvGrpSpPr>
        <p:grpSpPr>
          <a:xfrm>
            <a:off x="8327600" y="583043"/>
            <a:ext cx="2307163" cy="3286718"/>
            <a:chOff x="0" y="0"/>
            <a:chExt cx="2307162" cy="3286717"/>
          </a:xfrm>
        </p:grpSpPr>
        <p:pic>
          <p:nvPicPr>
            <p:cNvPr id="223" name="File-Norbert_wiener.tiff" descr="File-Norbert_wiener.tiff"/>
            <p:cNvPicPr>
              <a:picLocks noChangeAspect="1"/>
            </p:cNvPicPr>
            <p:nvPr/>
          </p:nvPicPr>
          <p:blipFill>
            <a:blip r:embed="rId7">
              <a:extLst/>
            </a:blip>
            <a:stretch>
              <a:fillRect/>
            </a:stretch>
          </p:blipFill>
          <p:spPr>
            <a:xfrm>
              <a:off x="341319" y="407556"/>
              <a:ext cx="1635962" cy="2260601"/>
            </a:xfrm>
            <a:prstGeom prst="rect">
              <a:avLst/>
            </a:prstGeom>
            <a:ln w="12700" cap="flat">
              <a:noFill/>
              <a:round/>
            </a:ln>
            <a:effectLst/>
          </p:spPr>
        </p:pic>
        <p:sp>
          <p:nvSpPr>
            <p:cNvPr id="224" name="Norbert Weiner…"/>
            <p:cNvSpPr/>
            <p:nvPr/>
          </p:nvSpPr>
          <p:spPr>
            <a:xfrm>
              <a:off x="111549" y="2659195"/>
              <a:ext cx="2095501" cy="627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1800"/>
              </a:pPr>
              <a:r>
                <a:t>Norbert Weiner</a:t>
              </a:r>
            </a:p>
            <a:p>
              <a:pPr>
                <a:defRPr sz="1800"/>
              </a:pPr>
              <a:r>
                <a:t>1948</a:t>
              </a:r>
            </a:p>
          </p:txBody>
        </p:sp>
        <p:sp>
          <p:nvSpPr>
            <p:cNvPr id="225" name="“Cybernetics”"/>
            <p:cNvSpPr/>
            <p:nvPr/>
          </p:nvSpPr>
          <p:spPr>
            <a:xfrm>
              <a:off x="0" y="0"/>
              <a:ext cx="2307163" cy="4595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FFFF"/>
                  </a:solidFill>
                  <a:uFill>
                    <a:solidFill>
                      <a:srgbClr val="FFFFFF"/>
                    </a:solidFill>
                  </a:uFill>
                </a:defRPr>
              </a:lvl1pPr>
            </a:lstStyle>
            <a:p>
              <a:pPr/>
              <a:r>
                <a:t>“Cybernetics”</a:t>
              </a:r>
            </a:p>
          </p:txBody>
        </p:sp>
        <p:sp>
          <p:nvSpPr>
            <p:cNvPr id="226" name="X"/>
            <p:cNvSpPr/>
            <p:nvPr/>
          </p:nvSpPr>
          <p:spPr>
            <a:xfrm>
              <a:off x="660933" y="910099"/>
              <a:ext cx="985297" cy="14587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9600">
                  <a:solidFill>
                    <a:srgbClr val="FF2600"/>
                  </a:solidFill>
                  <a:uFill>
                    <a:solidFill>
                      <a:srgbClr val="FF2600"/>
                    </a:solidFill>
                  </a:uFill>
                </a:defRPr>
              </a:lvl1pPr>
            </a:lstStyle>
            <a:p>
              <a:pPr/>
              <a:r>
                <a:t>X</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30" name="We can measure expenditures. Cyber Security is expensive."/>
          <p:cNvSpPr/>
          <p:nvPr>
            <p:ph type="title"/>
          </p:nvPr>
        </p:nvSpPr>
        <p:spPr>
          <a:prstGeom prst="rect">
            <a:avLst/>
          </a:prstGeom>
        </p:spPr>
        <p:txBody>
          <a:bodyPr/>
          <a:lstStyle/>
          <a:p>
            <a:pPr/>
            <a:r>
              <a:t>We </a:t>
            </a:r>
            <a:r>
              <a:rPr i="1"/>
              <a:t>can </a:t>
            </a:r>
            <a:r>
              <a:t>measure expenditures.</a:t>
            </a:r>
          </a:p>
          <a:p>
            <a:pPr/>
            <a:r>
              <a:t>Cyber Security is expensive.</a:t>
            </a:r>
          </a:p>
        </p:txBody>
      </p:sp>
      <p:sp>
        <p:nvSpPr>
          <p:cNvPr id="231" name="Global cyber security spending: $60 billion in 2011…"/>
          <p:cNvSpPr/>
          <p:nvPr>
            <p:ph type="body" idx="1"/>
          </p:nvPr>
        </p:nvSpPr>
        <p:spPr>
          <a:prstGeom prst="rect">
            <a:avLst/>
          </a:prstGeom>
        </p:spPr>
        <p:txBody>
          <a:bodyPr/>
          <a:lstStyle/>
          <a:p>
            <a:pPr/>
            <a:r>
              <a:t>Global cyber security spending: $60 billion in 2011</a:t>
            </a:r>
          </a:p>
          <a:p>
            <a:pPr lvl="1">
              <a:defRPr i="1"/>
            </a:pPr>
            <a:r>
              <a:t>Cyber Security M&amp;A, </a:t>
            </a:r>
            <a:r>
              <a:rPr i="0"/>
              <a:t>pwc, 2011</a:t>
            </a:r>
            <a:endParaRPr i="0"/>
          </a:p>
          <a:p>
            <a:pPr/>
          </a:p>
          <a:p>
            <a:pPr/>
            <a:r>
              <a:t>172 Fortune 500 companies surveyed:</a:t>
            </a:r>
          </a:p>
          <a:p>
            <a:pPr lvl="1"/>
            <a:r>
              <a:t>Spending $5.3 billion per year on cyber security.</a:t>
            </a:r>
          </a:p>
          <a:p>
            <a:pPr lvl="1"/>
            <a:r>
              <a:t>Stopping 69% of attacks.</a:t>
            </a:r>
          </a:p>
          <a:p>
            <a:pPr/>
          </a:p>
          <a:p>
            <a:pPr/>
            <a:r>
              <a:t>If they raise spending...</a:t>
            </a:r>
          </a:p>
          <a:p>
            <a:pPr lvl="1"/>
            <a:r>
              <a:t>$10.2 billion stops 84%</a:t>
            </a:r>
          </a:p>
          <a:p>
            <a:pPr lvl="1"/>
            <a:r>
              <a:t>$46.67 billion stops 95%</a:t>
            </a:r>
          </a:p>
          <a:p>
            <a:pPr lvl="1"/>
            <a:r>
              <a:t>“highest attainable level”</a:t>
            </a:r>
          </a:p>
          <a:p>
            <a:pPr/>
          </a:p>
          <a:p>
            <a:pPr/>
            <a:r>
              <a:t>95% is not good enough.</a:t>
            </a:r>
          </a:p>
          <a:p>
            <a:pPr/>
            <a:r>
              <a:t>Spending more money does not make a computer more secure.</a:t>
            </a:r>
          </a:p>
        </p:txBody>
      </p:sp>
      <p:sp>
        <p:nvSpPr>
          <p:cNvPr id="23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droppedImage.pdf" descr="droppedImage.pdf"/>
          <p:cNvPicPr>
            <a:picLocks noChangeAspect="1"/>
          </p:cNvPicPr>
          <p:nvPr/>
        </p:nvPicPr>
        <p:blipFill>
          <a:blip r:embed="rId3">
            <a:extLst/>
          </a:blip>
          <a:stretch>
            <a:fillRect/>
          </a:stretch>
        </p:blipFill>
        <p:spPr>
          <a:xfrm>
            <a:off x="9470549" y="1654452"/>
            <a:ext cx="3182301" cy="4495801"/>
          </a:xfrm>
          <a:prstGeom prst="rect">
            <a:avLst/>
          </a:prstGeom>
          <a:ln w="63500">
            <a:solidFill>
              <a:srgbClr val="006DA2"/>
            </a:solidFill>
          </a:ln>
        </p:spPr>
      </p:pic>
      <p:pic>
        <p:nvPicPr>
          <p:cNvPr id="234" name="droppedImage.pdf" descr="droppedImage.pdf"/>
          <p:cNvPicPr>
            <a:picLocks noChangeAspect="1"/>
          </p:cNvPicPr>
          <p:nvPr/>
        </p:nvPicPr>
        <p:blipFill>
          <a:blip r:embed="rId4">
            <a:extLst/>
          </a:blip>
          <a:stretch>
            <a:fillRect/>
          </a:stretch>
        </p:blipFill>
        <p:spPr>
          <a:xfrm>
            <a:off x="6205104" y="4229100"/>
            <a:ext cx="3159992" cy="4089400"/>
          </a:xfrm>
          <a:prstGeom prst="rect">
            <a:avLst/>
          </a:prstGeom>
          <a:ln w="63500">
            <a:solidFill>
              <a:srgbClr val="006DA2"/>
            </a:solidFill>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37" name="Expenditures are increasing..."/>
          <p:cNvSpPr/>
          <p:nvPr>
            <p:ph type="title"/>
          </p:nvPr>
        </p:nvSpPr>
        <p:spPr>
          <a:prstGeom prst="rect">
            <a:avLst/>
          </a:prstGeom>
        </p:spPr>
        <p:txBody>
          <a:bodyPr/>
          <a:lstStyle/>
          <a:p>
            <a:pPr/>
            <a:r>
              <a:t>Expenditures are increasing...</a:t>
            </a:r>
          </a:p>
        </p:txBody>
      </p:sp>
      <p:sp>
        <p:nvSpPr>
          <p:cNvPr id="238" name="$73.7 billion in 2016…"/>
          <p:cNvSpPr/>
          <p:nvPr>
            <p:ph type="body" idx="1"/>
          </p:nvPr>
        </p:nvSpPr>
        <p:spPr>
          <a:prstGeom prst="rect">
            <a:avLst/>
          </a:prstGeom>
        </p:spPr>
        <p:txBody>
          <a:bodyPr/>
          <a:lstStyle/>
          <a:p>
            <a:pPr/>
            <a:r>
              <a:t>$73.7 billion in 2016</a:t>
            </a:r>
          </a:p>
          <a:p>
            <a:pPr lvl="2"/>
            <a:r>
              <a:t>International Data Corporation</a:t>
            </a:r>
            <a:br/>
            <a:r>
              <a:rPr u="sng">
                <a:hlinkClick r:id="rId3" invalidUrl="" action="" tgtFrame="" tooltip="" history="1" highlightClick="0" endSnd="0"/>
              </a:rPr>
              <a:t>http://fortune.com/2016/10/12/cybersecurity-global-spending/</a:t>
            </a:r>
            <a:r>
              <a:t> </a:t>
            </a:r>
          </a:p>
          <a:p>
            <a:pPr/>
          </a:p>
          <a:p>
            <a:pPr/>
            <a:r>
              <a:t>$1 trillion spent globally from 2015 to 2021 = $200B/year</a:t>
            </a:r>
          </a:p>
          <a:p>
            <a:pPr lvl="2"/>
            <a:r>
              <a:t>Cybersecurity Ventures, </a:t>
            </a:r>
            <a:r>
              <a:rPr u="sng">
                <a:hlinkClick r:id="rId4" invalidUrl="" action="" tgtFrame="" tooltip="" history="1" highlightClick="0" endSnd="0"/>
              </a:rPr>
              <a:t>http://cybersecurityventures.com/</a:t>
            </a:r>
          </a:p>
        </p:txBody>
      </p:sp>
      <p:sp>
        <p:nvSpPr>
          <p:cNvPr id="23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0" name="pasted-image.png" descr="pasted-image.png"/>
          <p:cNvPicPr>
            <a:picLocks noChangeAspect="1"/>
          </p:cNvPicPr>
          <p:nvPr/>
        </p:nvPicPr>
        <p:blipFill>
          <a:blip r:embed="rId5">
            <a:extLst/>
          </a:blip>
          <a:stretch>
            <a:fillRect/>
          </a:stretch>
        </p:blipFill>
        <p:spPr>
          <a:xfrm>
            <a:off x="6082846" y="4916884"/>
            <a:ext cx="5766708" cy="4824016"/>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43" name="Paradox: Cyber security research makes computers less secure!"/>
          <p:cNvSpPr/>
          <p:nvPr>
            <p:ph type="title"/>
          </p:nvPr>
        </p:nvSpPr>
        <p:spPr>
          <a:prstGeom prst="rect">
            <a:avLst/>
          </a:prstGeom>
        </p:spPr>
        <p:txBody>
          <a:bodyPr/>
          <a:lstStyle/>
          <a:p>
            <a:pPr/>
            <a:r>
              <a:t>Paradox:</a:t>
            </a:r>
          </a:p>
          <a:p>
            <a:pPr/>
            <a:r>
              <a:t>Cyber security research makes computers less secure!</a:t>
            </a:r>
          </a:p>
        </p:txBody>
      </p:sp>
      <p:sp>
        <p:nvSpPr>
          <p:cNvPr id="244" name="Data…"/>
          <p:cNvSpPr/>
          <p:nvPr>
            <p:ph type="body" idx="1"/>
          </p:nvPr>
        </p:nvSpPr>
        <p:spPr>
          <a:prstGeom prst="rect">
            <a:avLst/>
          </a:prstGeom>
        </p:spPr>
        <p:txBody>
          <a:bodyPr/>
          <a:lstStyle/>
          <a:p>
            <a:pPr lvl="1" marL="0" indent="269240">
              <a:buSzTx/>
              <a:buNone/>
            </a:pPr>
            <a:r>
              <a:t>Data</a:t>
            </a:r>
          </a:p>
          <a:p>
            <a:pPr lvl="1" marL="0" indent="269240">
              <a:buSzTx/>
              <a:buNone/>
            </a:pPr>
            <a:r>
              <a:t>Encoding</a:t>
            </a:r>
          </a:p>
          <a:p>
            <a:pPr lvl="1" marL="0" indent="269240">
              <a:buSzTx/>
              <a:buNone/>
            </a:pPr>
            <a:r>
              <a:t>Apps</a:t>
            </a:r>
          </a:p>
          <a:p>
            <a:pPr lvl="1" marL="0" indent="269240">
              <a:buSzTx/>
              <a:buNone/>
            </a:pPr>
            <a:r>
              <a:t>OS (programs &amp; patches)</a:t>
            </a:r>
          </a:p>
          <a:p>
            <a:pPr lvl="1" marL="0" indent="269240">
              <a:buSzTx/>
              <a:buNone/>
            </a:pPr>
            <a:r>
              <a:t>Network &amp; VPNs</a:t>
            </a:r>
          </a:p>
          <a:p>
            <a:pPr lvl="1" marL="0" indent="269240">
              <a:buSzTx/>
              <a:buNone/>
            </a:pPr>
            <a:r>
              <a:t>DNS, DNSSEC</a:t>
            </a:r>
          </a:p>
          <a:p>
            <a:pPr lvl="1" marL="0" indent="269240">
              <a:buSzTx/>
              <a:buNone/>
            </a:pPr>
            <a:r>
              <a:t>IPv4 / IPv6</a:t>
            </a:r>
          </a:p>
          <a:p>
            <a:pPr lvl="1" marL="0" indent="269240">
              <a:buSzTx/>
              <a:buNone/>
            </a:pPr>
            <a:r>
              <a:t>Embedded Systems</a:t>
            </a:r>
          </a:p>
          <a:p>
            <a:pPr lvl="1" marL="0" indent="269240">
              <a:buSzTx/>
              <a:buNone/>
            </a:pPr>
            <a:r>
              <a:t>Human operators</a:t>
            </a:r>
          </a:p>
          <a:p>
            <a:pPr lvl="1" marL="0" indent="269240">
              <a:buSzTx/>
              <a:buNone/>
            </a:pPr>
            <a:r>
              <a:t>Hiring process</a:t>
            </a:r>
          </a:p>
          <a:p>
            <a:pPr lvl="1" marL="0" indent="269240">
              <a:buSzTx/>
              <a:buNone/>
            </a:pPr>
            <a:r>
              <a:t>Supply chain</a:t>
            </a:r>
          </a:p>
          <a:p>
            <a:pPr lvl="1" marL="0" indent="269240">
              <a:buSzTx/>
              <a:buNone/>
            </a:pPr>
            <a:r>
              <a:t>Family members</a:t>
            </a:r>
          </a:p>
          <a:p>
            <a:pPr/>
          </a:p>
          <a:p>
            <a:pPr/>
            <a:r>
              <a:t>The more we learn about securing computers, </a:t>
            </a:r>
            <a:br/>
            <a:r>
              <a:t>the better we get at attacking them</a:t>
            </a:r>
          </a:p>
        </p:txBody>
      </p:sp>
      <p:sp>
        <p:nvSpPr>
          <p:cNvPr id="24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6" name="droppedImage.tiff" descr="droppedImage.tiff"/>
          <p:cNvPicPr>
            <a:picLocks noChangeAspect="1"/>
          </p:cNvPicPr>
          <p:nvPr/>
        </p:nvPicPr>
        <p:blipFill>
          <a:blip r:embed="rId3">
            <a:extLst/>
          </a:blip>
          <a:stretch>
            <a:fillRect/>
          </a:stretch>
        </p:blipFill>
        <p:spPr>
          <a:xfrm>
            <a:off x="5384072" y="1606150"/>
            <a:ext cx="6681656" cy="5994401"/>
          </a:xfrm>
          <a:prstGeom prst="rect">
            <a:avLst/>
          </a:prstGeom>
          <a:ln w="12700"/>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49" name="Cyber Security is an “insider problem.”"/>
          <p:cNvSpPr/>
          <p:nvPr>
            <p:ph type="title"/>
          </p:nvPr>
        </p:nvSpPr>
        <p:spPr>
          <a:prstGeom prst="rect">
            <a:avLst/>
          </a:prstGeom>
        </p:spPr>
        <p:txBody>
          <a:bodyPr/>
          <a:lstStyle/>
          <a:p>
            <a:pPr/>
            <a:r>
              <a:t>Cyber Security is an “insider problem.”</a:t>
            </a:r>
          </a:p>
        </p:txBody>
      </p:sp>
      <p:sp>
        <p:nvSpPr>
          <p:cNvPr id="250" name="bad actors…"/>
          <p:cNvSpPr/>
          <p:nvPr>
            <p:ph type="body" idx="1"/>
          </p:nvPr>
        </p:nvSpPr>
        <p:spPr>
          <a:prstGeom prst="rect">
            <a:avLst/>
          </a:prstGeom>
        </p:spPr>
        <p:txBody>
          <a:bodyPr/>
          <a:lstStyle/>
          <a:p>
            <a:pPr/>
            <a:r>
              <a:t>bad actors</a:t>
            </a:r>
          </a:p>
          <a:p>
            <a:pPr/>
            <a:r>
              <a:t>good people with bad instructions</a:t>
            </a:r>
          </a:p>
          <a:p>
            <a:pPr/>
            <a:r>
              <a:t>remote access</a:t>
            </a:r>
          </a:p>
          <a:p>
            <a:pPr/>
            <a:r>
              <a:t>malware</a:t>
            </a:r>
          </a:p>
          <a:p>
            <a:pPr/>
          </a:p>
          <a:p>
            <a:pPr/>
          </a:p>
          <a:p>
            <a:pPr/>
          </a:p>
          <a:p>
            <a:pPr/>
          </a:p>
          <a:p>
            <a:pPr/>
          </a:p>
          <a:p>
            <a:pPr/>
            <a:r>
              <a:t>If we can stop insiders, we might be able to secure cyberspace….</a:t>
            </a:r>
          </a:p>
          <a:p>
            <a:pPr lvl="2"/>
            <a:r>
              <a:t>but we can’t stop insiders.</a:t>
            </a:r>
          </a:p>
        </p:txBody>
      </p:sp>
      <p:sp>
        <p:nvSpPr>
          <p:cNvPr id="25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4" name="Group"/>
          <p:cNvGrpSpPr/>
          <p:nvPr/>
        </p:nvGrpSpPr>
        <p:grpSpPr>
          <a:xfrm>
            <a:off x="6899168" y="1733550"/>
            <a:ext cx="5906631" cy="4252784"/>
            <a:chOff x="0" y="0"/>
            <a:chExt cx="5906630" cy="4252783"/>
          </a:xfrm>
        </p:grpSpPr>
        <p:pic>
          <p:nvPicPr>
            <p:cNvPr id="252" name="5115134303_dcfef572f1_o.tiff" descr="5115134303_dcfef572f1_o.tiff"/>
            <p:cNvPicPr>
              <a:picLocks noChangeAspect="1"/>
            </p:cNvPicPr>
            <p:nvPr/>
          </p:nvPicPr>
          <p:blipFill>
            <a:blip r:embed="rId3">
              <a:extLst/>
            </a:blip>
            <a:stretch>
              <a:fillRect/>
            </a:stretch>
          </p:blipFill>
          <p:spPr>
            <a:xfrm>
              <a:off x="33972" y="0"/>
              <a:ext cx="5872659" cy="3898900"/>
            </a:xfrm>
            <a:prstGeom prst="rect">
              <a:avLst/>
            </a:prstGeom>
            <a:ln w="12700" cap="flat">
              <a:noFill/>
              <a:round/>
            </a:ln>
            <a:effectLst/>
          </p:spPr>
        </p:pic>
        <p:sp>
          <p:nvSpPr>
            <p:cNvPr id="253" name="http://www.flickr.com/photos/shaneglobal/5115134303/"/>
            <p:cNvSpPr/>
            <p:nvPr/>
          </p:nvSpPr>
          <p:spPr>
            <a:xfrm>
              <a:off x="0" y="3960683"/>
              <a:ext cx="5753100"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r">
                <a:defRPr sz="1300">
                  <a:hlinkClick r:id="rId4" invalidUrl="" action="" tgtFrame="" tooltip="" history="1" highlightClick="0" endSnd="0"/>
                </a:defRPr>
              </a:lvl1pPr>
            </a:lstStyle>
            <a:p>
              <a:pPr/>
              <a:r>
                <a:rPr>
                  <a:hlinkClick r:id="rId4" invalidUrl="" action="" tgtFrame="" tooltip="" history="1" highlightClick="0" endSnd="0"/>
                </a:rPr>
                <a:t>http://www.flickr.com/photos/shaneglobal/5115134303/</a:t>
              </a:r>
            </a:p>
          </p:txBody>
        </p:sp>
      </p:grpSp>
      <p:pic>
        <p:nvPicPr>
          <p:cNvPr id="255" name="File-Aldrich_hazen_ames_488.tiff" descr="File-Aldrich_hazen_ames_488.tiff"/>
          <p:cNvPicPr>
            <a:picLocks noChangeAspect="1"/>
          </p:cNvPicPr>
          <p:nvPr/>
        </p:nvPicPr>
        <p:blipFill>
          <a:blip r:embed="rId5">
            <a:extLst/>
          </a:blip>
          <a:srcRect l="28571" t="0" r="29591" b="65744"/>
          <a:stretch>
            <a:fillRect/>
          </a:stretch>
        </p:blipFill>
        <p:spPr>
          <a:xfrm>
            <a:off x="3809389" y="7578933"/>
            <a:ext cx="1131522" cy="1380453"/>
          </a:xfrm>
          <a:prstGeom prst="rect">
            <a:avLst/>
          </a:prstGeom>
          <a:ln w="12700"/>
        </p:spPr>
      </p:pic>
      <p:pic>
        <p:nvPicPr>
          <p:cNvPr id="256" name="Robert_Hanssen.tiff" descr="Robert_Hanssen.tiff"/>
          <p:cNvPicPr>
            <a:picLocks noChangeAspect="1"/>
          </p:cNvPicPr>
          <p:nvPr/>
        </p:nvPicPr>
        <p:blipFill>
          <a:blip r:embed="rId6">
            <a:extLst/>
          </a:blip>
          <a:srcRect l="14814" t="6219" r="11851" b="29886"/>
          <a:stretch>
            <a:fillRect/>
          </a:stretch>
        </p:blipFill>
        <p:spPr>
          <a:xfrm>
            <a:off x="5330852" y="7569200"/>
            <a:ext cx="1212795" cy="1384300"/>
          </a:xfrm>
          <a:prstGeom prst="rect">
            <a:avLst/>
          </a:prstGeom>
          <a:ln w="12700"/>
        </p:spPr>
      </p:pic>
      <p:sp>
        <p:nvSpPr>
          <p:cNvPr id="257" name="Ames"/>
          <p:cNvSpPr/>
          <p:nvPr/>
        </p:nvSpPr>
        <p:spPr>
          <a:xfrm>
            <a:off x="3857355" y="8926943"/>
            <a:ext cx="103685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Ames</a:t>
            </a:r>
          </a:p>
        </p:txBody>
      </p:sp>
      <p:sp>
        <p:nvSpPr>
          <p:cNvPr id="258" name="Hanssen"/>
          <p:cNvSpPr/>
          <p:nvPr/>
        </p:nvSpPr>
        <p:spPr>
          <a:xfrm>
            <a:off x="5193534" y="8926943"/>
            <a:ext cx="1495585"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Hanssen</a:t>
            </a:r>
          </a:p>
        </p:txBody>
      </p:sp>
      <p:pic>
        <p:nvPicPr>
          <p:cNvPr id="259" name="droppedImage.png" descr="droppedImage.png"/>
          <p:cNvPicPr>
            <a:picLocks noChangeAspect="1"/>
          </p:cNvPicPr>
          <p:nvPr/>
        </p:nvPicPr>
        <p:blipFill>
          <a:blip r:embed="rId7">
            <a:extLst/>
          </a:blip>
          <a:stretch>
            <a:fillRect/>
          </a:stretch>
        </p:blipFill>
        <p:spPr>
          <a:xfrm>
            <a:off x="6985000" y="7607300"/>
            <a:ext cx="1363407" cy="1320800"/>
          </a:xfrm>
          <a:prstGeom prst="rect">
            <a:avLst/>
          </a:prstGeom>
          <a:ln w="12700"/>
        </p:spPr>
      </p:pic>
      <p:sp>
        <p:nvSpPr>
          <p:cNvPr id="260" name="Manning"/>
          <p:cNvSpPr/>
          <p:nvPr/>
        </p:nvSpPr>
        <p:spPr>
          <a:xfrm>
            <a:off x="6930724" y="8926943"/>
            <a:ext cx="1477137"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Manning</a:t>
            </a:r>
          </a:p>
        </p:txBody>
      </p:sp>
      <p:pic>
        <p:nvPicPr>
          <p:cNvPr id="261" name="droppedImage.tiff" descr="droppedImage.tiff"/>
          <p:cNvPicPr>
            <a:picLocks noChangeAspect="1"/>
          </p:cNvPicPr>
          <p:nvPr/>
        </p:nvPicPr>
        <p:blipFill>
          <a:blip r:embed="rId8">
            <a:extLst/>
          </a:blip>
          <a:stretch>
            <a:fillRect/>
          </a:stretch>
        </p:blipFill>
        <p:spPr>
          <a:xfrm>
            <a:off x="8787338" y="7632700"/>
            <a:ext cx="1043524" cy="1257300"/>
          </a:xfrm>
          <a:prstGeom prst="rect">
            <a:avLst/>
          </a:prstGeom>
          <a:ln w="12700"/>
        </p:spPr>
      </p:pic>
      <p:sp>
        <p:nvSpPr>
          <p:cNvPr id="262" name="Snowden"/>
          <p:cNvSpPr/>
          <p:nvPr/>
        </p:nvSpPr>
        <p:spPr>
          <a:xfrm>
            <a:off x="8519480" y="8926943"/>
            <a:ext cx="1583176"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Snowden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65" name="Cyber Security is a “network security” problem."/>
          <p:cNvSpPr/>
          <p:nvPr>
            <p:ph type="title"/>
          </p:nvPr>
        </p:nvSpPr>
        <p:spPr>
          <a:prstGeom prst="rect">
            <a:avLst/>
          </a:prstGeom>
        </p:spPr>
        <p:txBody>
          <a:bodyPr/>
          <a:lstStyle/>
          <a:p>
            <a:pPr/>
            <a:r>
              <a:t>Cyber Security is a “network security” problem.</a:t>
            </a:r>
          </a:p>
        </p:txBody>
      </p:sp>
      <p:sp>
        <p:nvSpPr>
          <p:cNvPr id="266" name="We can’t secure the hosts, so secure the network!…"/>
          <p:cNvSpPr/>
          <p:nvPr>
            <p:ph type="body" idx="1"/>
          </p:nvPr>
        </p:nvSpPr>
        <p:spPr>
          <a:prstGeom prst="rect">
            <a:avLst/>
          </a:prstGeom>
        </p:spPr>
        <p:txBody>
          <a:bodyPr/>
          <a:lstStyle/>
          <a:p>
            <a:pPr/>
            <a:r>
              <a:t>We can’t secure the hosts, so secure the network!</a:t>
            </a:r>
          </a:p>
          <a:p>
            <a:pPr lvl="1"/>
            <a:r>
              <a:t>Isolated networks for critical functions.</a:t>
            </a:r>
          </a:p>
          <a:p>
            <a:pPr lvl="1"/>
            <a:r>
              <a:t>Stand-alone hosts for most important functions.</a:t>
            </a:r>
          </a:p>
          <a:p>
            <a:pPr lvl="1"/>
          </a:p>
          <a:p>
            <a:pPr/>
          </a:p>
          <a:p>
            <a:pPr/>
          </a:p>
          <a:p>
            <a:pPr/>
          </a:p>
          <a:p>
            <a:pPr/>
          </a:p>
          <a:p>
            <a:pPr/>
          </a:p>
          <a:p>
            <a:pPr/>
          </a:p>
          <a:p>
            <a:pPr/>
          </a:p>
          <a:p>
            <a:pPr/>
          </a:p>
          <a:p>
            <a:pPr/>
            <a:r>
              <a:t>But strong crypto limits visibility into network traffic, and...</a:t>
            </a:r>
          </a:p>
        </p:txBody>
      </p:sp>
      <p:sp>
        <p:nvSpPr>
          <p:cNvPr id="26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0" name="Group"/>
          <p:cNvGrpSpPr/>
          <p:nvPr/>
        </p:nvGrpSpPr>
        <p:grpSpPr>
          <a:xfrm>
            <a:off x="6712158" y="3419475"/>
            <a:ext cx="5956672" cy="4711700"/>
            <a:chOff x="0" y="0"/>
            <a:chExt cx="5956670" cy="4711700"/>
          </a:xfrm>
        </p:grpSpPr>
        <p:pic>
          <p:nvPicPr>
            <p:cNvPr id="268" name="2315647839_f68611de8c_z.tiff" descr="2315647839_f68611de8c_z.tiff"/>
            <p:cNvPicPr>
              <a:picLocks noChangeAspect="1"/>
            </p:cNvPicPr>
            <p:nvPr/>
          </p:nvPicPr>
          <p:blipFill>
            <a:blip r:embed="rId3">
              <a:extLst/>
            </a:blip>
            <a:stretch>
              <a:fillRect/>
            </a:stretch>
          </p:blipFill>
          <p:spPr>
            <a:xfrm>
              <a:off x="0" y="0"/>
              <a:ext cx="5930165" cy="4447624"/>
            </a:xfrm>
            <a:prstGeom prst="rect">
              <a:avLst/>
            </a:prstGeom>
            <a:ln w="12700" cap="flat">
              <a:noFill/>
              <a:round/>
            </a:ln>
            <a:effectLst/>
          </p:spPr>
        </p:pic>
        <p:sp>
          <p:nvSpPr>
            <p:cNvPr id="269" name="http://www.flickr.com/photos/dungkal/2315647839/"/>
            <p:cNvSpPr/>
            <p:nvPr/>
          </p:nvSpPr>
          <p:spPr>
            <a:xfrm>
              <a:off x="1270370" y="4406900"/>
              <a:ext cx="4686301"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a:hlinkClick r:id="rId4" invalidUrl="" action="" tgtFrame="" tooltip="" history="1" highlightClick="0" endSnd="0"/>
                </a:defRPr>
              </a:lvl1pPr>
            </a:lstStyle>
            <a:p>
              <a:pPr/>
              <a:r>
                <a:rPr>
                  <a:hlinkClick r:id="rId4" invalidUrl="" action="" tgtFrame="" tooltip="" history="1" highlightClick="0" endSnd="0"/>
                </a:rPr>
                <a:t>http://www.flickr.com/photos/dungkal/2315647839/</a:t>
              </a:r>
            </a:p>
          </p:txBody>
        </p:sp>
      </p:grpSp>
      <p:pic>
        <p:nvPicPr>
          <p:cNvPr id="271" name="droppedImage.tiff" descr="droppedImage.tiff"/>
          <p:cNvPicPr>
            <a:picLocks noChangeAspect="1"/>
          </p:cNvPicPr>
          <p:nvPr/>
        </p:nvPicPr>
        <p:blipFill>
          <a:blip r:embed="rId5">
            <a:extLst/>
          </a:blip>
          <a:stretch>
            <a:fillRect/>
          </a:stretch>
        </p:blipFill>
        <p:spPr>
          <a:xfrm>
            <a:off x="939800" y="3594100"/>
            <a:ext cx="5473700" cy="1485900"/>
          </a:xfrm>
          <a:prstGeom prst="rect">
            <a:avLst/>
          </a:prstGeom>
          <a:ln w="12700"/>
        </p:spPr>
      </p:pic>
      <p:pic>
        <p:nvPicPr>
          <p:cNvPr id="272" name="droppedImage.tiff" descr="droppedImage.tiff"/>
          <p:cNvPicPr>
            <a:picLocks noChangeAspect="1"/>
          </p:cNvPicPr>
          <p:nvPr/>
        </p:nvPicPr>
        <p:blipFill>
          <a:blip r:embed="rId6">
            <a:extLst/>
          </a:blip>
          <a:stretch>
            <a:fillRect/>
          </a:stretch>
        </p:blipFill>
        <p:spPr>
          <a:xfrm>
            <a:off x="1295400" y="5461000"/>
            <a:ext cx="4965700" cy="1638300"/>
          </a:xfrm>
          <a:prstGeom prst="rect">
            <a:avLst/>
          </a:prstGeom>
          <a:ln w="12700"/>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75" name="... stuxnet shows that there are no isolated hosts."/>
          <p:cNvSpPr/>
          <p:nvPr>
            <p:ph type="title"/>
          </p:nvPr>
        </p:nvSpPr>
        <p:spPr>
          <a:prstGeom prst="rect">
            <a:avLst/>
          </a:prstGeom>
        </p:spPr>
        <p:txBody>
          <a:bodyPr/>
          <a:lstStyle/>
          <a:p>
            <a:pPr/>
            <a:r>
              <a:t>... stuxnet shows that there are no isolated hosts.</a:t>
            </a:r>
          </a:p>
        </p:txBody>
      </p:sp>
      <p:sp>
        <p:nvSpPr>
          <p:cNvPr id="276" name="Body"/>
          <p:cNvSpPr/>
          <p:nvPr>
            <p:ph type="body" idx="1"/>
          </p:nvPr>
        </p:nvSpPr>
        <p:spPr>
          <a:prstGeom prst="rect">
            <a:avLst/>
          </a:prstGeom>
        </p:spPr>
        <p:txBody>
          <a:bodyPr/>
          <a:lstStyle/>
          <a:p>
            <a:pPr/>
          </a:p>
          <a:p>
            <a:pPr/>
          </a:p>
          <a:p>
            <a:pPr/>
          </a:p>
          <a:p>
            <a:pPr/>
          </a:p>
          <a:p>
            <a:pPr/>
          </a:p>
          <a:p>
            <a:pPr/>
          </a:p>
          <a:p>
            <a:pPr/>
          </a:p>
          <a:p>
            <a:pPr/>
          </a:p>
          <a:p>
            <a:pPr/>
          </a:p>
        </p:txBody>
      </p:sp>
      <p:sp>
        <p:nvSpPr>
          <p:cNvPr id="27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Iran.tiff" descr="Iran.tiff"/>
          <p:cNvPicPr>
            <a:picLocks noChangeAspect="1"/>
          </p:cNvPicPr>
          <p:nvPr/>
        </p:nvPicPr>
        <p:blipFill>
          <a:blip r:embed="rId3">
            <a:extLst/>
          </a:blip>
          <a:stretch>
            <a:fillRect/>
          </a:stretch>
        </p:blipFill>
        <p:spPr>
          <a:xfrm>
            <a:off x="1715961" y="1748063"/>
            <a:ext cx="9572878" cy="6438901"/>
          </a:xfrm>
          <a:prstGeom prst="rect">
            <a:avLst/>
          </a:prstGeom>
          <a:ln w="12700"/>
        </p:spPr>
      </p:pic>
      <p:sp>
        <p:nvSpPr>
          <p:cNvPr id="279" name="Iranian President Mahmoud Ahmadinejad…"/>
          <p:cNvSpPr/>
          <p:nvPr/>
        </p:nvSpPr>
        <p:spPr>
          <a:xfrm>
            <a:off x="3255535" y="8411027"/>
            <a:ext cx="6493730" cy="11961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Iranian President Mahmoud Ahmadinejad</a:t>
            </a:r>
          </a:p>
          <a:p>
            <a:pPr/>
            <a:r>
              <a:t>inspects nuclear centrifuges </a:t>
            </a:r>
          </a:p>
          <a:p>
            <a:pPr/>
            <a:r>
              <a:t>March 8, 2007</a:t>
            </a:r>
          </a:p>
        </p:txBody>
      </p:sp>
      <p:sp>
        <p:nvSpPr>
          <p:cNvPr id="280" name="http://www.npr.org/2013/10/14/232048549/are-irans-centrifuges-just-few-turns-from-a-nuclear-bomb"/>
          <p:cNvSpPr/>
          <p:nvPr/>
        </p:nvSpPr>
        <p:spPr>
          <a:xfrm>
            <a:off x="4522375" y="8135277"/>
            <a:ext cx="6881049" cy="274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200"/>
            </a:lvl1pPr>
          </a:lstStyle>
          <a:p>
            <a:pPr/>
            <a:r>
              <a:t>http://www.npr.org/2013/10/14/232048549/are-irans-centrifuges-just-few-turns-from-a-nuclear-bomb</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Robert Morris (1932-2001), to the National Research Council’s Computer Science and Technology Board, Sept. 19, 1988"/>
          <p:cNvSpPr/>
          <p:nvPr>
            <p:ph type="body" idx="1"/>
          </p:nvPr>
        </p:nvSpPr>
        <p:spPr>
          <a:prstGeom prst="rect">
            <a:avLst/>
          </a:prstGeom>
        </p:spPr>
        <p:txBody>
          <a:bodyPr/>
          <a:lstStyle/>
          <a:p>
            <a:pPr/>
          </a:p>
          <a:p>
            <a:pPr/>
          </a:p>
          <a:p>
            <a:pPr/>
          </a:p>
          <a:p>
            <a:pPr/>
          </a:p>
          <a:p>
            <a:pPr/>
          </a:p>
          <a:p>
            <a:pPr/>
          </a:p>
          <a:p>
            <a:pPr/>
          </a:p>
          <a:p>
            <a:pPr/>
          </a:p>
          <a:p>
            <a:pPr/>
          </a:p>
          <a:p>
            <a:pPr/>
          </a:p>
          <a:p>
            <a:pPr/>
          </a:p>
          <a:p>
            <a:pPr lvl="2"/>
            <a:r>
              <a:t>Robert Morris (1932-2001), to the National Research Council’s Computer Science and Technology Board, Sept. 19, 1988</a:t>
            </a:r>
          </a:p>
        </p:txBody>
      </p:sp>
      <p:sp>
        <p:nvSpPr>
          <p:cNvPr id="28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4" name="droppedImage.tiff" descr="droppedImage.tiff"/>
          <p:cNvPicPr>
            <a:picLocks noChangeAspect="1"/>
          </p:cNvPicPr>
          <p:nvPr/>
        </p:nvPicPr>
        <p:blipFill>
          <a:blip r:embed="rId2">
            <a:extLst/>
          </a:blip>
          <a:stretch>
            <a:fillRect/>
          </a:stretch>
        </p:blipFill>
        <p:spPr>
          <a:xfrm>
            <a:off x="2692400" y="2082800"/>
            <a:ext cx="7620000" cy="4000500"/>
          </a:xfrm>
          <a:prstGeom prst="rect">
            <a:avLst/>
          </a:prstGeom>
          <a:ln w="12700"/>
        </p:spPr>
      </p:pic>
      <p:sp>
        <p:nvSpPr>
          <p:cNvPr id="285" name="http://www.nytimes.com/2011/06/30/technology/30morris.html"/>
          <p:cNvSpPr/>
          <p:nvPr/>
        </p:nvSpPr>
        <p:spPr>
          <a:xfrm>
            <a:off x="5614267" y="6066950"/>
            <a:ext cx="4849594" cy="28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00">
                <a:hlinkClick r:id="rId3" invalidUrl="" action="" tgtFrame="" tooltip="" history="1" highlightClick="0" endSnd="0"/>
              </a:defRPr>
            </a:lvl1pPr>
          </a:lstStyle>
          <a:p>
            <a:pPr/>
            <a:r>
              <a:rPr>
                <a:hlinkClick r:id="rId3" invalidUrl="" action="" tgtFrame="" tooltip="" history="1" highlightClick="0" endSnd="0"/>
              </a:rPr>
              <a:t>http://www.nytimes.com/2011/06/30/technology/30morris.html</a:t>
            </a:r>
          </a:p>
        </p:txBody>
      </p:sp>
      <p:pic>
        <p:nvPicPr>
          <p:cNvPr id="286" name="image1.jpg" descr="image1.jpg"/>
          <p:cNvPicPr>
            <a:picLocks noChangeAspect="1"/>
          </p:cNvPicPr>
          <p:nvPr/>
        </p:nvPicPr>
        <p:blipFill>
          <a:blip r:embed="rId4">
            <a:extLst/>
          </a:blip>
          <a:srcRect l="0" t="0" r="0" b="22516"/>
          <a:stretch>
            <a:fillRect/>
          </a:stretch>
        </p:blipFill>
        <p:spPr>
          <a:xfrm>
            <a:off x="-16868" y="0"/>
            <a:ext cx="13038667" cy="1515414"/>
          </a:xfrm>
          <a:prstGeom prst="rect">
            <a:avLst/>
          </a:prstGeom>
          <a:ln w="12700"/>
        </p:spPr>
      </p:pic>
      <p:sp>
        <p:nvSpPr>
          <p:cNvPr id="287" name="“to a first approximation, every computer in the world is connected to every other computer.” — Dr. Robert Morris"/>
          <p:cNvSpPr/>
          <p:nvPr>
            <p:ph type="title"/>
          </p:nvPr>
        </p:nvSpPr>
        <p:spPr>
          <a:prstGeom prst="rect">
            <a:avLst/>
          </a:prstGeom>
        </p:spPr>
        <p:txBody>
          <a:bodyPr/>
          <a:lstStyle/>
          <a:p>
            <a:pPr/>
            <a:r>
              <a:t>“to a first approximation, every computer in the world is connected to every other computer.” — Dr. Robert Morris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290" name="“Action is needed on many fronts to protect computer systems and communications from unauthorized use and manipulation.”"/>
          <p:cNvSpPr/>
          <p:nvPr>
            <p:ph type="title"/>
          </p:nvPr>
        </p:nvSpPr>
        <p:spPr>
          <a:xfrm>
            <a:off x="112216" y="-8732"/>
            <a:ext cx="12780368" cy="1532732"/>
          </a:xfrm>
          <a:prstGeom prst="rect">
            <a:avLst/>
          </a:prstGeom>
        </p:spPr>
        <p:txBody>
          <a:bodyPr>
            <a:normAutofit fontScale="100000" lnSpcReduction="0"/>
          </a:bodyPr>
          <a:lstStyle>
            <a:lvl1pPr marL="56643" marR="56643" defTabSz="1269491">
              <a:defRPr sz="3528"/>
            </a:lvl1pPr>
          </a:lstStyle>
          <a:p>
            <a:pPr/>
            <a:r>
              <a:t>“Action is needed on many fronts to protect computer systems and communications from unauthorized use and manipulation.”</a:t>
            </a:r>
          </a:p>
        </p:txBody>
      </p:sp>
      <p:sp>
        <p:nvSpPr>
          <p:cNvPr id="291" name="—“Computer Insecurity”, Peter G. Neumann…"/>
          <p:cNvSpPr/>
          <p:nvPr>
            <p:ph type="body" idx="1"/>
          </p:nvPr>
        </p:nvSpPr>
        <p:spPr>
          <a:xfrm>
            <a:off x="641350" y="1670474"/>
            <a:ext cx="11722100" cy="7543801"/>
          </a:xfrm>
          <a:prstGeom prst="rect">
            <a:avLst/>
          </a:prstGeom>
        </p:spPr>
        <p:txBody>
          <a:bodyPr/>
          <a:lstStyle/>
          <a:p>
            <a:pPr/>
            <a:r>
              <a:t>—“Computer Insecurity”, Peter G. Neumann</a:t>
            </a:r>
          </a:p>
          <a:p>
            <a:pPr/>
            <a:r>
              <a:t>Issues In Science &amp; Technology, Fall 1994</a:t>
            </a:r>
          </a:p>
        </p:txBody>
      </p:sp>
      <p:sp>
        <p:nvSpPr>
          <p:cNvPr id="29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5" name="droppedImage.pdf"/>
          <p:cNvGrpSpPr/>
          <p:nvPr/>
        </p:nvGrpSpPr>
        <p:grpSpPr>
          <a:xfrm>
            <a:off x="6513657" y="2959100"/>
            <a:ext cx="4763078" cy="6134100"/>
            <a:chOff x="0" y="0"/>
            <a:chExt cx="4763077" cy="6134100"/>
          </a:xfrm>
        </p:grpSpPr>
        <p:pic>
          <p:nvPicPr>
            <p:cNvPr id="294" name="droppedImage.pdf" descr="droppedImage.pdf"/>
            <p:cNvPicPr>
              <a:picLocks noChangeAspect="1"/>
            </p:cNvPicPr>
            <p:nvPr/>
          </p:nvPicPr>
          <p:blipFill>
            <a:blip r:embed="rId3">
              <a:extLst/>
            </a:blip>
            <a:stretch>
              <a:fillRect/>
            </a:stretch>
          </p:blipFill>
          <p:spPr>
            <a:xfrm>
              <a:off x="50800" y="50800"/>
              <a:ext cx="4661478" cy="6032500"/>
            </a:xfrm>
            <a:prstGeom prst="rect">
              <a:avLst/>
            </a:prstGeom>
            <a:ln>
              <a:noFill/>
            </a:ln>
            <a:effectLst/>
          </p:spPr>
        </p:pic>
        <p:pic>
          <p:nvPicPr>
            <p:cNvPr id="293" name="droppedImage.pdf" descr="droppedImage.pdf"/>
            <p:cNvPicPr>
              <a:picLocks noChangeAspect="0"/>
            </p:cNvPicPr>
            <p:nvPr/>
          </p:nvPicPr>
          <p:blipFill>
            <a:blip r:embed="rId4">
              <a:extLst/>
            </a:blip>
            <a:stretch>
              <a:fillRect/>
            </a:stretch>
          </p:blipFill>
          <p:spPr>
            <a:xfrm>
              <a:off x="0" y="0"/>
              <a:ext cx="4763078" cy="6134100"/>
            </a:xfrm>
            <a:prstGeom prst="rect">
              <a:avLst/>
            </a:prstGeom>
            <a:effectLst/>
          </p:spPr>
        </p:pic>
      </p:grpSp>
      <p:grpSp>
        <p:nvGrpSpPr>
          <p:cNvPr id="298" name="droppedImage.png"/>
          <p:cNvGrpSpPr/>
          <p:nvPr/>
        </p:nvGrpSpPr>
        <p:grpSpPr>
          <a:xfrm>
            <a:off x="670214" y="2959496"/>
            <a:ext cx="4764089" cy="5803504"/>
            <a:chOff x="0" y="0"/>
            <a:chExt cx="4764087" cy="5803503"/>
          </a:xfrm>
        </p:grpSpPr>
        <p:pic>
          <p:nvPicPr>
            <p:cNvPr id="297" name="droppedImage.png" descr="droppedImage.png"/>
            <p:cNvPicPr>
              <a:picLocks noChangeAspect="1"/>
            </p:cNvPicPr>
            <p:nvPr/>
          </p:nvPicPr>
          <p:blipFill>
            <a:blip r:embed="rId5">
              <a:extLst/>
            </a:blip>
            <a:srcRect l="0" t="0" r="0" b="38795"/>
            <a:stretch>
              <a:fillRect/>
            </a:stretch>
          </p:blipFill>
          <p:spPr>
            <a:xfrm>
              <a:off x="50719" y="50748"/>
              <a:ext cx="4662614" cy="5701956"/>
            </a:xfrm>
            <a:prstGeom prst="rect">
              <a:avLst/>
            </a:prstGeom>
            <a:ln>
              <a:noFill/>
            </a:ln>
            <a:effectLst/>
          </p:spPr>
        </p:pic>
        <p:pic>
          <p:nvPicPr>
            <p:cNvPr id="296" name="droppedImage.png" descr="droppedImage.png"/>
            <p:cNvPicPr>
              <a:picLocks noChangeAspect="0"/>
            </p:cNvPicPr>
            <p:nvPr/>
          </p:nvPicPr>
          <p:blipFill>
            <a:blip r:embed="rId6">
              <a:extLst/>
            </a:blip>
            <a:stretch>
              <a:fillRect/>
            </a:stretch>
          </p:blipFill>
          <p:spPr>
            <a:xfrm>
              <a:off x="0" y="0"/>
              <a:ext cx="4764088" cy="5803504"/>
            </a:xfrm>
            <a:prstGeom prst="rect">
              <a:avLst/>
            </a:prstGeom>
            <a:effectLst/>
          </p:spPr>
        </p:pic>
      </p:grpSp>
      <p:sp>
        <p:nvSpPr>
          <p:cNvPr id="299" name="http://issues.org/19.4/updated/neumann.pdf"/>
          <p:cNvSpPr/>
          <p:nvPr/>
        </p:nvSpPr>
        <p:spPr>
          <a:xfrm>
            <a:off x="8190184" y="9032192"/>
            <a:ext cx="3213422" cy="2744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200">
                <a:hlinkClick r:id="rId7" invalidUrl="" action="" tgtFrame="" tooltip="" history="1" highlightClick="0" endSnd="0"/>
              </a:defRPr>
            </a:lvl1pPr>
          </a:lstStyle>
          <a:p>
            <a:pPr/>
            <a:r>
              <a:rPr>
                <a:hlinkClick r:id="rId7" invalidUrl="" action="" tgtFrame="" tooltip="" history="1" highlightClick="0" endSnd="0"/>
              </a:rPr>
              <a:t>http://issues.org/19.4/updated/neumann.pdf</a:t>
            </a:r>
          </a:p>
        </p:txBody>
      </p:sp>
      <p:sp>
        <p:nvSpPr>
          <p:cNvPr id="300" name="http://issues.org/19.4/updated/neumann.html"/>
          <p:cNvSpPr/>
          <p:nvPr/>
        </p:nvSpPr>
        <p:spPr>
          <a:xfrm>
            <a:off x="2095500" y="8708883"/>
            <a:ext cx="3528337"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0" indent="0" algn="l">
              <a:spcBef>
                <a:spcPts val="900"/>
              </a:spcBef>
              <a:buFont typeface="Arial"/>
              <a:defRPr b="0" sz="1300">
                <a:uFill>
                  <a:solidFill>
                    <a:srgbClr val="006DA2"/>
                  </a:solidFill>
                </a:uFill>
                <a:latin typeface="+mn-lt"/>
                <a:ea typeface="+mn-ea"/>
                <a:cs typeface="+mn-cs"/>
                <a:sym typeface="Helvetica"/>
              </a:defRPr>
            </a:pPr>
            <a:r>
              <a:rPr>
                <a:hlinkClick r:id="rId8" invalidUrl="" action="" tgtFrame="" tooltip="" history="1" highlightClick="0" endSnd="0"/>
              </a:rPr>
              <a:t>http://issues.org/19.4/updated/neumann.html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9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03" name="Cyber Security is a “process” problem."/>
          <p:cNvSpPr/>
          <p:nvPr>
            <p:ph type="title"/>
          </p:nvPr>
        </p:nvSpPr>
        <p:spPr>
          <a:prstGeom prst="rect">
            <a:avLst/>
          </a:prstGeom>
        </p:spPr>
        <p:txBody>
          <a:bodyPr/>
          <a:lstStyle/>
          <a:p>
            <a:pPr/>
            <a:r>
              <a:t>Cyber Security is a “process” problem.</a:t>
            </a:r>
          </a:p>
        </p:txBody>
      </p:sp>
      <p:sp>
        <p:nvSpPr>
          <p:cNvPr id="304" name="Security encompasses all aspects of an organization’s IT and HR operations.…"/>
          <p:cNvSpPr/>
          <p:nvPr>
            <p:ph type="body" idx="1"/>
          </p:nvPr>
        </p:nvSpPr>
        <p:spPr>
          <a:prstGeom prst="rect">
            <a:avLst/>
          </a:prstGeom>
        </p:spPr>
        <p:txBody>
          <a:bodyPr/>
          <a:lstStyle/>
          <a:p>
            <a:pPr/>
            <a:r>
              <a:t>Security encompasses all aspects</a:t>
            </a:r>
            <a:br/>
            <a:r>
              <a:t>of an organization’s IT and HR</a:t>
            </a:r>
            <a:br/>
            <a:r>
              <a:t>operations.</a:t>
            </a:r>
          </a:p>
          <a:p>
            <a:pPr/>
          </a:p>
          <a:p>
            <a:pPr/>
            <a:r>
              <a:t>Microsoft Security Development Lifecycle</a:t>
            </a:r>
          </a:p>
          <a:p>
            <a:pPr/>
          </a:p>
          <a:p>
            <a:pPr/>
          </a:p>
          <a:p>
            <a:pPr/>
          </a:p>
          <a:p>
            <a:pPr/>
          </a:p>
          <a:p>
            <a:pPr/>
          </a:p>
          <a:p>
            <a:pPr/>
          </a:p>
          <a:p>
            <a:pPr/>
          </a:p>
          <a:p>
            <a:pPr lvl="2"/>
            <a:r>
              <a:t>Few organizations can afford SDL.</a:t>
            </a:r>
          </a:p>
          <a:p>
            <a:pPr lvl="2"/>
            <a:r>
              <a:rPr strike="dblStrike"/>
              <a:t>Windows 7  Windows 8</a:t>
            </a:r>
            <a:r>
              <a:t> Windows 10 is still hackable...</a:t>
            </a:r>
          </a:p>
        </p:txBody>
      </p:sp>
      <p:sp>
        <p:nvSpPr>
          <p:cNvPr id="30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8" name="Group"/>
          <p:cNvGrpSpPr/>
          <p:nvPr/>
        </p:nvGrpSpPr>
        <p:grpSpPr>
          <a:xfrm>
            <a:off x="7949594" y="1257300"/>
            <a:ext cx="5194707" cy="6956692"/>
            <a:chOff x="0" y="0"/>
            <a:chExt cx="5194705" cy="6956691"/>
          </a:xfrm>
        </p:grpSpPr>
        <p:pic>
          <p:nvPicPr>
            <p:cNvPr id="306" name="Bruce_Schneier_1.tiff" descr="Bruce_Schneier_1.tiff"/>
            <p:cNvPicPr>
              <a:picLocks noChangeAspect="1"/>
            </p:cNvPicPr>
            <p:nvPr/>
          </p:nvPicPr>
          <p:blipFill>
            <a:blip r:embed="rId3">
              <a:extLst/>
            </a:blip>
            <a:stretch>
              <a:fillRect/>
            </a:stretch>
          </p:blipFill>
          <p:spPr>
            <a:xfrm>
              <a:off x="0" y="0"/>
              <a:ext cx="4954210" cy="6604000"/>
            </a:xfrm>
            <a:prstGeom prst="rect">
              <a:avLst/>
            </a:prstGeom>
            <a:ln w="12700" cap="flat">
              <a:noFill/>
              <a:round/>
            </a:ln>
            <a:effectLst/>
          </p:spPr>
        </p:pic>
        <p:sp>
          <p:nvSpPr>
            <p:cNvPr id="307" name="http://en.wikipedia.org/wiki/File:Bruce_Schneier_1.jpg"/>
            <p:cNvSpPr/>
            <p:nvPr/>
          </p:nvSpPr>
          <p:spPr>
            <a:xfrm>
              <a:off x="521105" y="6657708"/>
              <a:ext cx="4673601" cy="298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1400">
                  <a:hlinkClick r:id="rId4" invalidUrl="" action="" tgtFrame="" tooltip="" history="1" highlightClick="0" endSnd="0"/>
                </a:defRPr>
              </a:lvl1pPr>
            </a:lstStyle>
            <a:p>
              <a:pPr/>
              <a:r>
                <a:rPr>
                  <a:hlinkClick r:id="rId4" invalidUrl="" action="" tgtFrame="" tooltip="" history="1" highlightClick="0" endSnd="0"/>
                </a:rPr>
                <a:t>http://en.wikipedia.org/wiki/File:Bruce_Schneier_1.jpg</a:t>
              </a:r>
            </a:p>
          </p:txBody>
        </p:sp>
      </p:grpSp>
      <p:pic>
        <p:nvPicPr>
          <p:cNvPr id="309" name="Screen Shot 2012-04-19 at 7.28.16 AM.png" descr="Screen Shot 2012-04-19 at 7.28.16 AM.png"/>
          <p:cNvPicPr>
            <a:picLocks noChangeAspect="1"/>
          </p:cNvPicPr>
          <p:nvPr/>
        </p:nvPicPr>
        <p:blipFill>
          <a:blip r:embed="rId5">
            <a:extLst/>
          </a:blip>
          <a:stretch>
            <a:fillRect/>
          </a:stretch>
        </p:blipFill>
        <p:spPr>
          <a:xfrm>
            <a:off x="279400" y="4635500"/>
            <a:ext cx="7581900" cy="3238500"/>
          </a:xfrm>
          <a:prstGeom prst="rect">
            <a:avLst/>
          </a:prstGeom>
          <a:ln w="12700"/>
        </p:spPr>
      </p:pic>
      <p:sp>
        <p:nvSpPr>
          <p:cNvPr id="310" name="“Security is a process, not a product”"/>
          <p:cNvSpPr/>
          <p:nvPr/>
        </p:nvSpPr>
        <p:spPr>
          <a:xfrm>
            <a:off x="8255511" y="1313293"/>
            <a:ext cx="4114801" cy="82781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“Security is a process, not a product”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1" name="“The Cyber Security Risk”,  Communications of the ACM, June 2012, 55(6)"/>
          <p:cNvSpPr/>
          <p:nvPr>
            <p:ph type="title"/>
          </p:nvPr>
        </p:nvSpPr>
        <p:spPr>
          <a:prstGeom prst="rect">
            <a:avLst/>
          </a:prstGeom>
        </p:spPr>
        <p:txBody>
          <a:bodyPr/>
          <a:lstStyle/>
          <a:p>
            <a:pPr>
              <a:defRPr i="1"/>
            </a:pPr>
            <a:r>
              <a:rPr i="0"/>
              <a:t>“The Cyber Security Risk”, </a:t>
            </a:r>
            <a:endParaRPr i="0"/>
          </a:p>
          <a:p>
            <a:pPr>
              <a:defRPr i="1"/>
            </a:pPr>
            <a:r>
              <a:t>Communications of the ACM, </a:t>
            </a:r>
            <a:r>
              <a:rPr i="0"/>
              <a:t>June 2012, 55(6)</a:t>
            </a:r>
          </a:p>
        </p:txBody>
      </p:sp>
      <p:sp>
        <p:nvSpPr>
          <p:cNvPr id="7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 name="droppedImage.pdf" descr="droppedImage.pdf"/>
          <p:cNvPicPr>
            <a:picLocks noChangeAspect="1"/>
          </p:cNvPicPr>
          <p:nvPr/>
        </p:nvPicPr>
        <p:blipFill>
          <a:blip r:embed="rId3">
            <a:extLst/>
          </a:blip>
          <a:stretch>
            <a:fillRect/>
          </a:stretch>
        </p:blipFill>
        <p:spPr>
          <a:xfrm>
            <a:off x="3657600" y="1701995"/>
            <a:ext cx="5676900" cy="7598313"/>
          </a:xfrm>
          <a:prstGeom prst="rect">
            <a:avLst/>
          </a:prstGeom>
          <a:ln w="50800">
            <a:solidFill>
              <a:srgbClr val="006DA2"/>
            </a:solidFill>
          </a:ln>
        </p:spPr>
      </p:pic>
      <p:sp>
        <p:nvSpPr>
          <p:cNvPr id="74" name="http://simson.net/clips/academic/2012.CACM.Cybersecurity.pdf"/>
          <p:cNvSpPr/>
          <p:nvPr/>
        </p:nvSpPr>
        <p:spPr>
          <a:xfrm>
            <a:off x="4900739" y="9410700"/>
            <a:ext cx="4421292"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200">
                <a:hlinkClick r:id="rId4" invalidUrl="" action="" tgtFrame="" tooltip="" history="1" highlightClick="0" endSnd="0"/>
              </a:defRPr>
            </a:lvl1pPr>
          </a:lstStyle>
          <a:p>
            <a:pPr/>
            <a:r>
              <a:rPr>
                <a:hlinkClick r:id="rId4" invalidUrl="" action="" tgtFrame="" tooltip="" history="1" highlightClick="0" endSnd="0"/>
              </a:rPr>
              <a:t>http://simson.net/clips/academic/2012.CACM.Cybersecurity.pdf</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13" name="Windows 10: 215 vulnerabilities..."/>
          <p:cNvSpPr/>
          <p:nvPr>
            <p:ph type="title"/>
          </p:nvPr>
        </p:nvSpPr>
        <p:spPr>
          <a:prstGeom prst="rect">
            <a:avLst/>
          </a:prstGeom>
        </p:spPr>
        <p:txBody>
          <a:bodyPr/>
          <a:lstStyle/>
          <a:p>
            <a:pPr/>
            <a:r>
              <a:t>Windows 10: 215 vulnerabilities...</a:t>
            </a:r>
          </a:p>
        </p:txBody>
      </p:sp>
      <p:sp>
        <p:nvSpPr>
          <p:cNvPr id="31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 name="pasted-image.png" descr="pasted-image.png"/>
          <p:cNvPicPr>
            <a:picLocks noChangeAspect="1"/>
          </p:cNvPicPr>
          <p:nvPr/>
        </p:nvPicPr>
        <p:blipFill>
          <a:blip r:embed="rId3">
            <a:extLst/>
          </a:blip>
          <a:stretch>
            <a:fillRect/>
          </a:stretch>
        </p:blipFill>
        <p:spPr>
          <a:xfrm>
            <a:off x="1148089" y="1700943"/>
            <a:ext cx="10708622" cy="8052657"/>
          </a:xfrm>
          <a:prstGeom prst="rect">
            <a:avLst/>
          </a:prstGeom>
          <a:ln w="12700"/>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18" name="Cyber Security is a money problem."/>
          <p:cNvSpPr/>
          <p:nvPr>
            <p:ph type="title"/>
          </p:nvPr>
        </p:nvSpPr>
        <p:spPr>
          <a:prstGeom prst="rect">
            <a:avLst/>
          </a:prstGeom>
        </p:spPr>
        <p:txBody>
          <a:bodyPr/>
          <a:lstStyle/>
          <a:p>
            <a:pPr/>
            <a:r>
              <a:t>Cyber Security is a money problem.</a:t>
            </a:r>
          </a:p>
        </p:txBody>
      </p:sp>
      <p:sp>
        <p:nvSpPr>
          <p:cNvPr id="319" name="Security is a cost.....Not an “enabler”…"/>
          <p:cNvSpPr/>
          <p:nvPr>
            <p:ph type="body" idx="1"/>
          </p:nvPr>
        </p:nvSpPr>
        <p:spPr>
          <a:prstGeom prst="rect">
            <a:avLst/>
          </a:prstGeom>
        </p:spPr>
        <p:txBody>
          <a:bodyPr/>
          <a:lstStyle/>
          <a:p>
            <a:pPr/>
            <a:r>
              <a:t>Security is a cost.....Not an “enabler”</a:t>
            </a:r>
          </a:p>
          <a:p>
            <a:pPr lvl="1"/>
            <a:r>
              <a:t>No ROI</a:t>
            </a:r>
          </a:p>
          <a:p>
            <a:pPr lvl="1"/>
          </a:p>
          <a:p>
            <a:pPr/>
            <a:r>
              <a:t>Chief Security Officers are in a no-win situation:</a:t>
            </a:r>
          </a:p>
          <a:p>
            <a:pPr lvl="1"/>
            <a:r>
              <a:t>Security = passwords = frustration</a:t>
            </a:r>
          </a:p>
          <a:p>
            <a:pPr lvl="1"/>
            <a:r>
              <a:t>No reward for spending money to secure the infrastructure</a:t>
            </a:r>
          </a:p>
          <a:p>
            <a:pPr lvl="1"/>
            <a:r>
              <a:t>Money spent on security is “wasted” if there is no attack</a:t>
            </a:r>
          </a:p>
          <a:p>
            <a:pPr/>
          </a:p>
          <a:p>
            <a:pPr/>
          </a:p>
          <a:p>
            <a:pPr lvl="2"/>
            <a:r>
              <a:t>“If you have responsibility for security but have no authority to set rules or punish violators, your own role in the organization is to take the blame when something big goes wrong.”</a:t>
            </a:r>
          </a:p>
          <a:p>
            <a:pPr lvl="4"/>
            <a:r>
              <a:t>Spaf’s first principle of security administration</a:t>
            </a:r>
            <a:br/>
            <a:r>
              <a:rPr i="1"/>
              <a:t>Practical Unix Security</a:t>
            </a:r>
            <a:r>
              <a:t>, 1991</a:t>
            </a:r>
          </a:p>
        </p:txBody>
      </p:sp>
      <p:sp>
        <p:nvSpPr>
          <p:cNvPr id="32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23" name="Cyber Security is a “wicked problem”"/>
          <p:cNvSpPr/>
          <p:nvPr>
            <p:ph type="title"/>
          </p:nvPr>
        </p:nvSpPr>
        <p:spPr>
          <a:prstGeom prst="rect">
            <a:avLst/>
          </a:prstGeom>
        </p:spPr>
        <p:txBody>
          <a:bodyPr/>
          <a:lstStyle/>
          <a:p>
            <a:pPr/>
            <a:r>
              <a:t>Cyber Security is a “wicked problem”</a:t>
            </a:r>
          </a:p>
        </p:txBody>
      </p:sp>
      <p:sp>
        <p:nvSpPr>
          <p:cNvPr id="324" name="No clear definition…"/>
          <p:cNvSpPr/>
          <p:nvPr>
            <p:ph type="body" idx="1"/>
          </p:nvPr>
        </p:nvSpPr>
        <p:spPr>
          <a:xfrm>
            <a:off x="635564" y="1600200"/>
            <a:ext cx="11722101" cy="8509000"/>
          </a:xfrm>
          <a:prstGeom prst="rect">
            <a:avLst/>
          </a:prstGeom>
        </p:spPr>
        <p:txBody>
          <a:bodyPr/>
          <a:lstStyle/>
          <a:p>
            <a:pPr/>
            <a:r>
              <a:t>No clear definition</a:t>
            </a:r>
          </a:p>
          <a:p>
            <a:pPr lvl="2"/>
            <a:r>
              <a:t>You don’t understand the problem until you have a solution.</a:t>
            </a:r>
          </a:p>
          <a:p>
            <a:pPr/>
          </a:p>
          <a:p>
            <a:pPr/>
            <a:r>
              <a:t>No “stopping rule”</a:t>
            </a:r>
          </a:p>
          <a:p>
            <a:pPr lvl="2"/>
            <a:r>
              <a:t>The problem can never be solved.</a:t>
            </a:r>
          </a:p>
          <a:p>
            <a:pPr/>
          </a:p>
          <a:p>
            <a:pPr/>
            <a:r>
              <a:t>Solutions not right or wrong</a:t>
            </a:r>
          </a:p>
          <a:p>
            <a:pPr lvl="2"/>
            <a:r>
              <a:t>Benefits to one player hurt another — Information security vs. Free speech</a:t>
            </a:r>
          </a:p>
          <a:p>
            <a:pPr/>
          </a:p>
          <a:p>
            <a:pPr/>
            <a:r>
              <a:t>Solutions are “one-shot” — no learning by trial and error</a:t>
            </a:r>
          </a:p>
          <a:p>
            <a:pPr lvl="2"/>
            <a:r>
              <a:t>No two systems are the same. The game keeps changing.</a:t>
            </a:r>
          </a:p>
          <a:p>
            <a:pPr/>
          </a:p>
          <a:p>
            <a:pPr/>
            <a:r>
              <a:t>Every wicked problem is a symptom of another problem</a:t>
            </a:r>
          </a:p>
          <a:p>
            <a:pPr lvl="2"/>
            <a:r>
              <a:t>Rittel and Webber, “Dilemmas in a General Theory of Planning,” 1973</a:t>
            </a:r>
          </a:p>
          <a:p>
            <a:pPr lvl="2"/>
            <a:r>
              <a:t>Dave Clement, “Cyber Security as a Wicked Problem,” Chatham House, 2011</a:t>
            </a:r>
          </a:p>
        </p:txBody>
      </p:sp>
      <p:sp>
        <p:nvSpPr>
          <p:cNvPr id="32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28" name="Group"/>
          <p:cNvGrpSpPr/>
          <p:nvPr/>
        </p:nvGrpSpPr>
        <p:grpSpPr>
          <a:xfrm>
            <a:off x="10164397" y="432203"/>
            <a:ext cx="2684412" cy="4532297"/>
            <a:chOff x="0" y="0"/>
            <a:chExt cx="2684410" cy="4532295"/>
          </a:xfrm>
        </p:grpSpPr>
        <p:pic>
          <p:nvPicPr>
            <p:cNvPr id="326" name="1011twt_3.tiff" descr="1011twt_3.tiff"/>
            <p:cNvPicPr>
              <a:picLocks noChangeAspect="1"/>
            </p:cNvPicPr>
            <p:nvPr/>
          </p:nvPicPr>
          <p:blipFill>
            <a:blip r:embed="rId3">
              <a:extLst/>
            </a:blip>
            <a:stretch>
              <a:fillRect/>
            </a:stretch>
          </p:blipFill>
          <p:spPr>
            <a:xfrm>
              <a:off x="8705" y="0"/>
              <a:ext cx="2667001" cy="3759200"/>
            </a:xfrm>
            <a:prstGeom prst="rect">
              <a:avLst/>
            </a:prstGeom>
            <a:ln w="12700" cap="flat">
              <a:noFill/>
              <a:round/>
            </a:ln>
            <a:effectLst/>
          </p:spPr>
        </p:pic>
        <p:sp>
          <p:nvSpPr>
            <p:cNvPr id="327" name="Chatham House • Oct. 2011…"/>
            <p:cNvSpPr/>
            <p:nvPr/>
          </p:nvSpPr>
          <p:spPr>
            <a:xfrm>
              <a:off x="0" y="3789228"/>
              <a:ext cx="2684411" cy="7430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1500"/>
              </a:pPr>
              <a:r>
                <a:t>Chatham House • Oct. 2011</a:t>
              </a:r>
            </a:p>
            <a:p>
              <a:pPr algn="l">
                <a:defRPr sz="1500"/>
              </a:pPr>
              <a:r>
                <a:t>Cyber Security </a:t>
              </a:r>
              <a:br/>
              <a:r>
                <a:t>As a Wicked Problem</a:t>
              </a: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31" name="Is it the technology?"/>
          <p:cNvSpPr/>
          <p:nvPr>
            <p:ph type="title"/>
          </p:nvPr>
        </p:nvSpPr>
        <p:spPr>
          <a:prstGeom prst="rect">
            <a:avLst/>
          </a:prstGeom>
        </p:spPr>
        <p:txBody>
          <a:bodyPr/>
          <a:lstStyle/>
          <a:p>
            <a:pPr/>
            <a:r>
              <a:t>Is it the technology?</a:t>
            </a:r>
          </a:p>
        </p:txBody>
      </p:sp>
      <p:sp>
        <p:nvSpPr>
          <p:cNvPr id="332" name="Why is the cyber so hard?"/>
          <p:cNvSpPr/>
          <p:nvPr>
            <p:ph type="body" idx="1"/>
          </p:nvPr>
        </p:nvSpPr>
        <p:spPr>
          <a:prstGeom prst="rect">
            <a:avLst/>
          </a:prstGeom>
        </p:spPr>
        <p:txBody>
          <a:bodyPr anchor="ctr"/>
          <a:lstStyle/>
          <a:p>
            <a:pPr algn="ctr">
              <a:defRPr sz="7200"/>
            </a:pPr>
            <a:r>
              <a:t>Why is the cyber </a:t>
            </a:r>
            <a:r>
              <a:rPr i="1"/>
              <a:t>so</a:t>
            </a:r>
            <a:r>
              <a:t> hard?</a:t>
            </a:r>
          </a:p>
        </p:txBody>
      </p:sp>
      <p:sp>
        <p:nvSpPr>
          <p:cNvPr id="33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36" name="Cyber Security has an active, malicious adversary."/>
          <p:cNvSpPr/>
          <p:nvPr>
            <p:ph type="title"/>
          </p:nvPr>
        </p:nvSpPr>
        <p:spPr>
          <a:prstGeom prst="rect">
            <a:avLst/>
          </a:prstGeom>
        </p:spPr>
        <p:txBody>
          <a:bodyPr/>
          <a:lstStyle/>
          <a:p>
            <a:pPr/>
            <a:r>
              <a:t>Cyber Security has an active, malicious adversary.</a:t>
            </a:r>
          </a:p>
        </p:txBody>
      </p:sp>
      <p:sp>
        <p:nvSpPr>
          <p:cNvPr id="337" name="The adversary...…"/>
          <p:cNvSpPr/>
          <p:nvPr>
            <p:ph type="body" idx="1"/>
          </p:nvPr>
        </p:nvSpPr>
        <p:spPr>
          <a:prstGeom prst="rect">
            <a:avLst/>
          </a:prstGeom>
        </p:spPr>
        <p:txBody>
          <a:bodyPr/>
          <a:lstStyle/>
          <a:p>
            <a:pPr/>
            <a:r>
              <a:t>The adversary...</a:t>
            </a:r>
          </a:p>
          <a:p>
            <a:pPr lvl="2" marL="0" indent="726440">
              <a:buSzTx/>
              <a:buNone/>
              <a:defRPr i="0"/>
            </a:pPr>
            <a:r>
              <a:t>Turns your bugs into exploits</a:t>
            </a:r>
          </a:p>
          <a:p>
            <a:pPr lvl="2" marL="0" indent="726440">
              <a:buSzTx/>
              <a:buNone/>
              <a:defRPr i="0"/>
            </a:pPr>
            <a:r>
              <a:t>Adapts to your defenses</a:t>
            </a:r>
          </a:p>
          <a:p>
            <a:pPr lvl="2" marL="0" indent="726440">
              <a:buSzTx/>
              <a:buNone/>
              <a:defRPr i="0"/>
            </a:pPr>
            <a:r>
              <a:t>Waits until you make a mistake </a:t>
            </a:r>
          </a:p>
          <a:p>
            <a:pPr lvl="2" marL="0" indent="726440">
              <a:buSzTx/>
              <a:buNone/>
              <a:defRPr i="0"/>
            </a:pPr>
            <a:r>
              <a:t>Attacks your employees when your systems are secure</a:t>
            </a:r>
          </a:p>
          <a:p>
            <a:pPr/>
          </a:p>
          <a:p>
            <a:pPr/>
          </a:p>
        </p:txBody>
      </p:sp>
      <p:sp>
        <p:nvSpPr>
          <p:cNvPr id="33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 name="Screen Shot 2012-04-19 at 7.35.41 AM.tiff" descr="Screen Shot 2012-04-19 at 7.35.41 AM.tiff"/>
          <p:cNvPicPr>
            <a:picLocks noChangeAspect="1"/>
          </p:cNvPicPr>
          <p:nvPr/>
        </p:nvPicPr>
        <p:blipFill>
          <a:blip r:embed="rId3">
            <a:extLst/>
          </a:blip>
          <a:stretch>
            <a:fillRect/>
          </a:stretch>
        </p:blipFill>
        <p:spPr>
          <a:xfrm>
            <a:off x="4791554" y="3873500"/>
            <a:ext cx="8298492" cy="5956300"/>
          </a:xfrm>
          <a:prstGeom prst="rect">
            <a:avLst/>
          </a:prstGeom>
          <a:ln w="12700"/>
        </p:spPr>
      </p:pic>
      <p:sp>
        <p:nvSpPr>
          <p:cNvPr id="340" name="It will get on all your disks…"/>
          <p:cNvSpPr/>
          <p:nvPr/>
        </p:nvSpPr>
        <p:spPr>
          <a:xfrm>
            <a:off x="566720" y="4476609"/>
            <a:ext cx="4111916" cy="4152901"/>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457200">
              <a:defRPr b="0" i="1" sz="2400">
                <a:solidFill>
                  <a:srgbClr val="222222"/>
                </a:solidFill>
                <a:uFillTx/>
                <a:latin typeface="+mn-lt"/>
                <a:ea typeface="+mn-ea"/>
                <a:cs typeface="+mn-cs"/>
                <a:sym typeface="Helvetica"/>
              </a:defRPr>
            </a:pPr>
            <a:r>
              <a:t>It will get on all your disks</a:t>
            </a:r>
          </a:p>
          <a:p>
            <a:pPr marL="0" marR="0" algn="l" defTabSz="457200">
              <a:defRPr b="0" i="1" sz="2400">
                <a:solidFill>
                  <a:srgbClr val="222222"/>
                </a:solidFill>
                <a:uFillTx/>
                <a:latin typeface="+mn-lt"/>
                <a:ea typeface="+mn-ea"/>
                <a:cs typeface="+mn-cs"/>
                <a:sym typeface="Helvetica"/>
              </a:defRPr>
            </a:pPr>
            <a:r>
              <a:t>It will infiltrate your chips</a:t>
            </a:r>
          </a:p>
          <a:p>
            <a:pPr marL="0" marR="0" algn="l" defTabSz="457200">
              <a:defRPr b="0" i="1" sz="2400">
                <a:solidFill>
                  <a:srgbClr val="222222"/>
                </a:solidFill>
                <a:uFillTx/>
                <a:latin typeface="+mn-lt"/>
                <a:ea typeface="+mn-ea"/>
                <a:cs typeface="+mn-cs"/>
                <a:sym typeface="Helvetica"/>
              </a:defRPr>
            </a:pPr>
            <a:r>
              <a:t>Yes, it's Cloner!</a:t>
            </a:r>
          </a:p>
          <a:p>
            <a:pPr marL="0" marR="0" algn="l" defTabSz="457200">
              <a:defRPr b="0" i="1" sz="2400">
                <a:solidFill>
                  <a:srgbClr val="222222"/>
                </a:solidFill>
                <a:uFillTx/>
                <a:latin typeface="+mn-lt"/>
                <a:ea typeface="+mn-ea"/>
                <a:cs typeface="+mn-cs"/>
                <a:sym typeface="Helvetica"/>
              </a:defRPr>
            </a:pPr>
          </a:p>
          <a:p>
            <a:pPr marL="0" marR="0" algn="l" defTabSz="457200">
              <a:defRPr b="0" i="1" sz="2400">
                <a:solidFill>
                  <a:srgbClr val="222222"/>
                </a:solidFill>
                <a:uFillTx/>
                <a:latin typeface="+mn-lt"/>
                <a:ea typeface="+mn-ea"/>
                <a:cs typeface="+mn-cs"/>
                <a:sym typeface="Helvetica"/>
              </a:defRPr>
            </a:pPr>
            <a:r>
              <a:t>It will stick to you like glue</a:t>
            </a:r>
          </a:p>
          <a:p>
            <a:pPr marL="0" marR="0" algn="l" defTabSz="457200">
              <a:defRPr b="0" i="1" sz="2400">
                <a:solidFill>
                  <a:srgbClr val="222222"/>
                </a:solidFill>
                <a:uFillTx/>
                <a:latin typeface="+mn-lt"/>
                <a:ea typeface="+mn-ea"/>
                <a:cs typeface="+mn-cs"/>
                <a:sym typeface="Helvetica"/>
              </a:defRPr>
            </a:pPr>
            <a:r>
              <a:t>It will modify RAM too</a:t>
            </a:r>
          </a:p>
          <a:p>
            <a:pPr marL="0" marR="0" algn="l" defTabSz="457200">
              <a:defRPr b="0" i="1" sz="2400">
                <a:solidFill>
                  <a:srgbClr val="222222"/>
                </a:solidFill>
                <a:uFillTx/>
                <a:latin typeface="+mn-lt"/>
                <a:ea typeface="+mn-ea"/>
                <a:cs typeface="+mn-cs"/>
                <a:sym typeface="Helvetica"/>
              </a:defRPr>
            </a:pPr>
          </a:p>
          <a:p>
            <a:pPr marL="0" marR="0" algn="l" defTabSz="457200">
              <a:defRPr b="0" i="1" sz="2400">
                <a:solidFill>
                  <a:srgbClr val="222222"/>
                </a:solidFill>
                <a:uFillTx/>
                <a:latin typeface="+mn-lt"/>
                <a:ea typeface="+mn-ea"/>
                <a:cs typeface="+mn-cs"/>
                <a:sym typeface="Helvetica"/>
              </a:defRPr>
            </a:pPr>
            <a:r>
              <a:t>Send in the Cloner!</a:t>
            </a:r>
          </a:p>
          <a:p>
            <a:pPr marL="0" marR="0" algn="l" defTabSz="457200">
              <a:defRPr b="0" i="1" sz="2400">
                <a:solidFill>
                  <a:srgbClr val="222222"/>
                </a:solidFill>
                <a:uFillTx/>
                <a:latin typeface="+mn-lt"/>
                <a:ea typeface="+mn-ea"/>
                <a:cs typeface="+mn-cs"/>
                <a:sym typeface="Helvetica"/>
              </a:defRPr>
            </a:pPr>
          </a:p>
          <a:p>
            <a:pPr marL="0" marR="0" algn="l" defTabSz="457200">
              <a:buSzPct val="100000"/>
              <a:buChar char="—"/>
              <a:defRPr b="0" i="1" sz="2400">
                <a:solidFill>
                  <a:srgbClr val="222222"/>
                </a:solidFill>
                <a:uFillTx/>
                <a:latin typeface="+mn-lt"/>
                <a:ea typeface="+mn-ea"/>
                <a:cs typeface="+mn-cs"/>
                <a:sym typeface="Helvetica"/>
              </a:defRPr>
            </a:pPr>
            <a:r>
              <a:t>Elk Cloner, 1982</a:t>
            </a:r>
          </a:p>
          <a:p>
            <a:pPr marL="0" marR="0" algn="l" defTabSz="457200">
              <a:defRPr b="0" i="1" sz="2400">
                <a:solidFill>
                  <a:srgbClr val="222222"/>
                </a:solidFill>
                <a:uFillTx/>
                <a:latin typeface="+mn-lt"/>
                <a:ea typeface="+mn-ea"/>
                <a:cs typeface="+mn-cs"/>
                <a:sym typeface="Helvetica"/>
              </a:defRPr>
            </a:pPr>
            <a:r>
              <a:t>(Rich Skrenta, age 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dissolve" transition="in">
                                      <p:cBhvr>
                                        <p:cTn id="7"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43" name="For example... Compiler bugs are security vulnerabilities!"/>
          <p:cNvSpPr/>
          <p:nvPr>
            <p:ph type="title"/>
          </p:nvPr>
        </p:nvSpPr>
        <p:spPr>
          <a:prstGeom prst="rect">
            <a:avLst/>
          </a:prstGeom>
        </p:spPr>
        <p:txBody>
          <a:bodyPr/>
          <a:lstStyle/>
          <a:p>
            <a:pPr/>
            <a:r>
              <a:t>For example...</a:t>
            </a:r>
          </a:p>
          <a:p>
            <a:pPr/>
            <a:r>
              <a:t>Compiler bugs are security vulnerabilities!</a:t>
            </a:r>
          </a:p>
        </p:txBody>
      </p:sp>
      <p:sp>
        <p:nvSpPr>
          <p:cNvPr id="344" name="Compilers are core technology used in software development.…"/>
          <p:cNvSpPr/>
          <p:nvPr>
            <p:ph type="body" sz="half" idx="1"/>
          </p:nvPr>
        </p:nvSpPr>
        <p:spPr>
          <a:xfrm>
            <a:off x="635564" y="1600200"/>
            <a:ext cx="5918201" cy="7543800"/>
          </a:xfrm>
          <a:prstGeom prst="rect">
            <a:avLst/>
          </a:prstGeom>
        </p:spPr>
        <p:txBody>
          <a:bodyPr/>
          <a:lstStyle/>
          <a:p>
            <a:pPr/>
            <a:r>
              <a:t>Compilers are core technology used in software development.</a:t>
            </a:r>
          </a:p>
          <a:p>
            <a:pPr/>
          </a:p>
          <a:p>
            <a:pPr/>
            <a:r>
              <a:t>We have seen:</a:t>
            </a:r>
          </a:p>
          <a:p>
            <a:pPr lvl="1"/>
            <a:r>
              <a:t>Optimizations to make programs run faster can become security vulnerabilities</a:t>
            </a:r>
          </a:p>
          <a:p>
            <a:pPr lvl="1"/>
            <a:r>
              <a:t>The same errors are repeatedly made by different programmers</a:t>
            </a:r>
          </a:p>
          <a:p>
            <a:pPr/>
          </a:p>
          <a:p>
            <a:pPr/>
            <a:r>
              <a:t>What’s difference between a bug and an attack?</a:t>
            </a:r>
          </a:p>
          <a:p>
            <a:pPr lvl="2"/>
            <a:r>
              <a:t>The programmer’s intent.</a:t>
            </a:r>
          </a:p>
        </p:txBody>
      </p:sp>
      <p:sp>
        <p:nvSpPr>
          <p:cNvPr id="34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Screen Shot 2012-04-23 at 6.20.00 PM.png" descr="Screen Shot 2012-04-23 at 6.20.00 PM.png"/>
          <p:cNvPicPr>
            <a:picLocks noChangeAspect="1"/>
          </p:cNvPicPr>
          <p:nvPr/>
        </p:nvPicPr>
        <p:blipFill>
          <a:blip r:embed="rId3">
            <a:extLst/>
          </a:blip>
          <a:stretch>
            <a:fillRect/>
          </a:stretch>
        </p:blipFill>
        <p:spPr>
          <a:xfrm>
            <a:off x="6191250" y="1704709"/>
            <a:ext cx="7099300" cy="8403946"/>
          </a:xfrm>
          <a:prstGeom prst="rect">
            <a:avLst/>
          </a:prstGeom>
          <a:ln w="12700"/>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49" name="Bugs in CPU silicon are remotely exploitable!…"/>
          <p:cNvSpPr/>
          <p:nvPr>
            <p:ph type="title"/>
          </p:nvPr>
        </p:nvSpPr>
        <p:spPr>
          <a:prstGeom prst="rect">
            <a:avLst/>
          </a:prstGeom>
        </p:spPr>
        <p:txBody>
          <a:bodyPr/>
          <a:lstStyle/>
          <a:p>
            <a:pPr/>
            <a:r>
              <a:t>Bugs in CPU silicon are remotely exploitable!</a:t>
            </a:r>
          </a:p>
          <a:p>
            <a:pPr/>
            <a:r>
              <a:t>Kaspersky (2010)</a:t>
            </a:r>
          </a:p>
        </p:txBody>
      </p:sp>
      <p:sp>
        <p:nvSpPr>
          <p:cNvPr id="350" name="This means:…"/>
          <p:cNvSpPr/>
          <p:nvPr>
            <p:ph type="body" idx="1"/>
          </p:nvPr>
        </p:nvSpPr>
        <p:spPr>
          <a:prstGeom prst="rect">
            <a:avLst/>
          </a:prstGeom>
        </p:spPr>
        <p:txBody>
          <a:bodyPr/>
          <a:lstStyle/>
          <a:p>
            <a:pPr/>
            <a:r>
              <a:t>This means:</a:t>
            </a:r>
          </a:p>
          <a:p>
            <a:pPr lvl="1"/>
            <a:r>
              <a:t>Programs that are “secure” on one CPU may be vulnerable on another.</a:t>
            </a:r>
          </a:p>
          <a:p>
            <a:pPr lvl="1"/>
            <a:r>
              <a:t>Auditing the code &amp; the compiler isn’t enough.</a:t>
            </a:r>
          </a:p>
          <a:p>
            <a:pPr/>
          </a:p>
          <a:p>
            <a:pPr/>
            <a:r>
              <a:t>Kaspersky:</a:t>
            </a:r>
          </a:p>
          <a:p>
            <a:pPr lvl="1"/>
            <a:r>
              <a:t>“Fact: malware that uses CPU bugs really does exist;”</a:t>
            </a:r>
          </a:p>
          <a:p>
            <a:pPr lvl="1"/>
            <a:r>
              <a:t>“not apocalypse, just a new threat;”</a:t>
            </a:r>
          </a:p>
        </p:txBody>
      </p:sp>
      <p:sp>
        <p:nvSpPr>
          <p:cNvPr id="35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54" name="Group"/>
          <p:cNvGrpSpPr/>
          <p:nvPr/>
        </p:nvGrpSpPr>
        <p:grpSpPr>
          <a:xfrm>
            <a:off x="4165600" y="4669414"/>
            <a:ext cx="8374931" cy="4614286"/>
            <a:chOff x="0" y="0"/>
            <a:chExt cx="8374930" cy="4614285"/>
          </a:xfrm>
        </p:grpSpPr>
        <p:pic>
          <p:nvPicPr>
            <p:cNvPr id="352" name="droppedImage.pdf" descr="droppedImage.pdf"/>
            <p:cNvPicPr>
              <a:picLocks noChangeAspect="1"/>
            </p:cNvPicPr>
            <p:nvPr/>
          </p:nvPicPr>
          <p:blipFill>
            <a:blip r:embed="rId3">
              <a:extLst/>
            </a:blip>
            <a:stretch>
              <a:fillRect/>
            </a:stretch>
          </p:blipFill>
          <p:spPr>
            <a:xfrm>
              <a:off x="2247900" y="0"/>
              <a:ext cx="6032500" cy="4262872"/>
            </a:xfrm>
            <a:prstGeom prst="rect">
              <a:avLst/>
            </a:prstGeom>
            <a:ln w="12700" cap="flat">
              <a:noFill/>
              <a:round/>
            </a:ln>
            <a:effectLst/>
          </p:spPr>
        </p:pic>
        <p:sp>
          <p:nvSpPr>
            <p:cNvPr id="353" name="www.cs.dartmouth.edu/~sergey/cs258/2010/D2T1 - Kris Kaspersky - Remote Code Execution Through Intel CPU Bugs.pdf"/>
            <p:cNvSpPr/>
            <p:nvPr/>
          </p:nvSpPr>
          <p:spPr>
            <a:xfrm>
              <a:off x="0" y="4334885"/>
              <a:ext cx="837493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algn="l" defTabSz="457200">
                <a:defRPr b="0" sz="1200" u="sng">
                  <a:latin typeface="+mn-lt"/>
                  <a:ea typeface="+mn-ea"/>
                  <a:cs typeface="+mn-cs"/>
                  <a:sym typeface="Helvetica"/>
                  <a:hlinkClick r:id="rId4" invalidUrl="" action="" tgtFrame="" tooltip="" history="1" highlightClick="0" endSnd="0"/>
                </a:defRPr>
              </a:lvl1pPr>
            </a:lstStyle>
            <a:p>
              <a:pPr/>
              <a:r>
                <a:rPr>
                  <a:hlinkClick r:id="rId4" invalidUrl="" action="" tgtFrame="" tooltip="" history="1" highlightClick="0" endSnd="0"/>
                </a:rPr>
                <a:t>www.cs.dartmouth.edu/~sergey/cs258/2010/D2T1 - Kris Kaspersky - Remote Code Execution Through Intel CPU Bugs.pdf</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57" name="The supply chain creates numerous security vulnerabilities"/>
          <p:cNvSpPr/>
          <p:nvPr>
            <p:ph type="title"/>
          </p:nvPr>
        </p:nvSpPr>
        <p:spPr>
          <a:prstGeom prst="rect">
            <a:avLst/>
          </a:prstGeom>
        </p:spPr>
        <p:txBody>
          <a:bodyPr/>
          <a:lstStyle/>
          <a:p>
            <a:pPr/>
            <a:r>
              <a:t>The supply chain creates numerous security vulnerabilities</a:t>
            </a:r>
          </a:p>
        </p:txBody>
      </p:sp>
      <p:sp>
        <p:nvSpPr>
          <p:cNvPr id="358" name="Body"/>
          <p:cNvSpPr/>
          <p:nvPr>
            <p:ph type="body" idx="1"/>
          </p:nvPr>
        </p:nvSpPr>
        <p:spPr>
          <a:prstGeom prst="rect">
            <a:avLst/>
          </a:prstGeom>
        </p:spPr>
        <p:txBody>
          <a:bodyPr/>
          <a:lstStyle/>
          <a:p>
            <a:pPr/>
          </a:p>
        </p:txBody>
      </p:sp>
      <p:sp>
        <p:nvSpPr>
          <p:cNvPr id="35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iPhone-panel1-3up.tiff" descr="iPhone-panel1-3up.tiff"/>
          <p:cNvPicPr>
            <a:picLocks noChangeAspect="1"/>
          </p:cNvPicPr>
          <p:nvPr/>
        </p:nvPicPr>
        <p:blipFill>
          <a:blip r:embed="rId3">
            <a:extLst/>
          </a:blip>
          <a:srcRect l="2401" t="6818" r="73446" b="14285"/>
          <a:stretch>
            <a:fillRect/>
          </a:stretch>
        </p:blipFill>
        <p:spPr>
          <a:xfrm>
            <a:off x="6508750" y="2785310"/>
            <a:ext cx="2946400" cy="4186990"/>
          </a:xfrm>
          <a:prstGeom prst="rect">
            <a:avLst/>
          </a:prstGeom>
          <a:ln w="12700"/>
        </p:spPr>
      </p:pic>
      <p:sp>
        <p:nvSpPr>
          <p:cNvPr id="361" name="iOS"/>
          <p:cNvSpPr/>
          <p:nvPr/>
        </p:nvSpPr>
        <p:spPr>
          <a:xfrm>
            <a:off x="5375160" y="4381500"/>
            <a:ext cx="744443" cy="4826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iOS</a:t>
            </a:r>
          </a:p>
        </p:txBody>
      </p:sp>
      <p:sp>
        <p:nvSpPr>
          <p:cNvPr id="362" name="Apple…"/>
          <p:cNvSpPr/>
          <p:nvPr/>
        </p:nvSpPr>
        <p:spPr>
          <a:xfrm>
            <a:off x="1906754" y="5314950"/>
            <a:ext cx="1909334" cy="8509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Apple</a:t>
            </a:r>
          </a:p>
          <a:p>
            <a:pPr/>
            <a:r>
              <a:t>Developers</a:t>
            </a:r>
          </a:p>
        </p:txBody>
      </p:sp>
      <p:sp>
        <p:nvSpPr>
          <p:cNvPr id="363" name="Open  Source"/>
          <p:cNvSpPr/>
          <p:nvPr/>
        </p:nvSpPr>
        <p:spPr>
          <a:xfrm>
            <a:off x="2582958" y="4019550"/>
            <a:ext cx="1274247" cy="8509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Open </a:t>
            </a:r>
            <a:br/>
            <a:r>
              <a:t>Source</a:t>
            </a:r>
          </a:p>
        </p:txBody>
      </p:sp>
      <p:sp>
        <p:nvSpPr>
          <p:cNvPr id="364" name="Apps"/>
          <p:cNvSpPr/>
          <p:nvPr/>
        </p:nvSpPr>
        <p:spPr>
          <a:xfrm>
            <a:off x="5246898" y="3079750"/>
            <a:ext cx="991250" cy="4826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Apps</a:t>
            </a:r>
          </a:p>
        </p:txBody>
      </p:sp>
      <p:sp>
        <p:nvSpPr>
          <p:cNvPr id="365" name="App…"/>
          <p:cNvSpPr/>
          <p:nvPr/>
        </p:nvSpPr>
        <p:spPr>
          <a:xfrm>
            <a:off x="3136900" y="1955800"/>
            <a:ext cx="1909333" cy="8509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App</a:t>
            </a:r>
          </a:p>
          <a:p>
            <a:pPr/>
            <a:r>
              <a:t>Developers</a:t>
            </a:r>
          </a:p>
        </p:txBody>
      </p:sp>
      <p:sp>
        <p:nvSpPr>
          <p:cNvPr id="366" name="3rd Party…"/>
          <p:cNvSpPr/>
          <p:nvPr/>
        </p:nvSpPr>
        <p:spPr>
          <a:xfrm>
            <a:off x="3332425" y="2895600"/>
            <a:ext cx="1543683" cy="8509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r>
              <a:rPr baseline="31999"/>
              <a:t>rd</a:t>
            </a:r>
            <a:r>
              <a:t> Party</a:t>
            </a:r>
          </a:p>
          <a:p>
            <a:pPr/>
            <a:r>
              <a:t>Kits</a:t>
            </a:r>
          </a:p>
        </p:txBody>
      </p:sp>
      <p:sp>
        <p:nvSpPr>
          <p:cNvPr id="367" name="Line"/>
          <p:cNvSpPr/>
          <p:nvPr/>
        </p:nvSpPr>
        <p:spPr>
          <a:xfrm flipH="1" flipV="1">
            <a:off x="4988572" y="2345850"/>
            <a:ext cx="558735" cy="749185"/>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68" name="Line"/>
          <p:cNvSpPr/>
          <p:nvPr/>
        </p:nvSpPr>
        <p:spPr>
          <a:xfrm flipH="1">
            <a:off x="4764299" y="3263420"/>
            <a:ext cx="533039" cy="1462"/>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69" name="Line"/>
          <p:cNvSpPr/>
          <p:nvPr/>
        </p:nvSpPr>
        <p:spPr>
          <a:xfrm flipH="1">
            <a:off x="3839396" y="4754457"/>
            <a:ext cx="1540252" cy="1106437"/>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0" name="Line"/>
          <p:cNvSpPr/>
          <p:nvPr/>
        </p:nvSpPr>
        <p:spPr>
          <a:xfrm flipH="1" flipV="1">
            <a:off x="3840123" y="4367737"/>
            <a:ext cx="1546131" cy="255063"/>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1" name="Line"/>
          <p:cNvSpPr/>
          <p:nvPr/>
        </p:nvSpPr>
        <p:spPr>
          <a:xfrm flipH="1">
            <a:off x="6222174" y="4602982"/>
            <a:ext cx="540370" cy="44855"/>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2" name="Line"/>
          <p:cNvSpPr/>
          <p:nvPr/>
        </p:nvSpPr>
        <p:spPr>
          <a:xfrm flipH="1" flipV="1">
            <a:off x="6237632" y="3362709"/>
            <a:ext cx="418358" cy="337434"/>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3" name="CPU"/>
          <p:cNvSpPr/>
          <p:nvPr/>
        </p:nvSpPr>
        <p:spPr>
          <a:xfrm>
            <a:off x="5310398" y="6159500"/>
            <a:ext cx="867846" cy="4826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CPU</a:t>
            </a:r>
          </a:p>
        </p:txBody>
      </p:sp>
      <p:sp>
        <p:nvSpPr>
          <p:cNvPr id="374" name="Line"/>
          <p:cNvSpPr/>
          <p:nvPr/>
        </p:nvSpPr>
        <p:spPr>
          <a:xfrm flipH="1">
            <a:off x="6158228" y="5403627"/>
            <a:ext cx="518307" cy="874170"/>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5" name="Wireless"/>
          <p:cNvSpPr/>
          <p:nvPr/>
        </p:nvSpPr>
        <p:spPr>
          <a:xfrm>
            <a:off x="4788985" y="7162800"/>
            <a:ext cx="1500676" cy="4826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Wireless</a:t>
            </a:r>
          </a:p>
        </p:txBody>
      </p:sp>
      <p:sp>
        <p:nvSpPr>
          <p:cNvPr id="376" name="Line"/>
          <p:cNvSpPr/>
          <p:nvPr/>
        </p:nvSpPr>
        <p:spPr>
          <a:xfrm flipH="1">
            <a:off x="6210300" y="6426200"/>
            <a:ext cx="518306" cy="874170"/>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377" name="Carrier"/>
          <p:cNvSpPr/>
          <p:nvPr/>
        </p:nvSpPr>
        <p:spPr>
          <a:xfrm>
            <a:off x="2570407" y="7518400"/>
            <a:ext cx="1238832" cy="4826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Carrier</a:t>
            </a:r>
          </a:p>
        </p:txBody>
      </p:sp>
      <p:sp>
        <p:nvSpPr>
          <p:cNvPr id="378" name="Line"/>
          <p:cNvSpPr/>
          <p:nvPr/>
        </p:nvSpPr>
        <p:spPr>
          <a:xfrm flipH="1">
            <a:off x="3606800" y="4950786"/>
            <a:ext cx="3115382" cy="2679785"/>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pic>
        <p:nvPicPr>
          <p:cNvPr id="379" name="search%3Fq%3Dat%2526t%2Blogo%26tbm%3Disch%26tbo%3Du&amp;zoom=1&amp;q=at%26t+logo&amp;docid=t_fzbR-jo6T5nM&amp;sa=X&amp;ei=7FOXT6ixCYH68gS04p27Dg&amp;ved=0CEMQ9QEwAw&amp;dur=891.tiff" descr="search%3Fq%3Dat%2526t%2Blogo%26tbm%3Disch%26tbo%3Du&amp;zoom=1&amp;q=at%26t+logo&amp;docid=t_fzbR-jo6T5nM&amp;sa=X&amp;ei=7FOXT6ixCYH68gS04p27Dg&amp;ved=0CEMQ9QEwAw&amp;dur=891.tiff"/>
          <p:cNvPicPr>
            <a:picLocks noChangeAspect="1"/>
          </p:cNvPicPr>
          <p:nvPr/>
        </p:nvPicPr>
        <p:blipFill>
          <a:blip r:embed="rId4">
            <a:extLst/>
          </a:blip>
          <a:srcRect l="0" t="0" r="46" b="32727"/>
          <a:stretch>
            <a:fillRect/>
          </a:stretch>
        </p:blipFill>
        <p:spPr>
          <a:xfrm>
            <a:off x="2704611" y="8013700"/>
            <a:ext cx="1041889" cy="939800"/>
          </a:xfrm>
          <a:prstGeom prst="rect">
            <a:avLst/>
          </a:prstGeom>
          <a:ln w="12700"/>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martphone designers were sure that there was no privacy leakage in accelerometers. We now know they can:…"/>
          <p:cNvSpPr/>
          <p:nvPr>
            <p:ph type="body" idx="1"/>
          </p:nvPr>
        </p:nvSpPr>
        <p:spPr>
          <a:prstGeom prst="rect">
            <a:avLst/>
          </a:prstGeom>
        </p:spPr>
        <p:txBody>
          <a:bodyPr/>
          <a:lstStyle/>
          <a:p>
            <a:pPr/>
            <a:r>
              <a:t>Smartphone designers were sure that there was no privacy leakage in accelerometers. We now know they can:</a:t>
            </a:r>
          </a:p>
          <a:p>
            <a:pPr lvl="1"/>
            <a:r>
              <a:t>Reveal your position</a:t>
            </a:r>
          </a:p>
          <a:p>
            <a:pPr lvl="1"/>
            <a:r>
              <a:t>Reveal your PIN</a:t>
            </a:r>
          </a:p>
        </p:txBody>
      </p:sp>
      <p:pic>
        <p:nvPicPr>
          <p:cNvPr id="382" name="droppedImage.pdf" descr="droppedImage.pdf"/>
          <p:cNvPicPr>
            <a:picLocks noChangeAspect="1"/>
          </p:cNvPicPr>
          <p:nvPr/>
        </p:nvPicPr>
        <p:blipFill>
          <a:blip r:embed="rId2">
            <a:extLst/>
          </a:blip>
          <a:stretch>
            <a:fillRect/>
          </a:stretch>
        </p:blipFill>
        <p:spPr>
          <a:xfrm>
            <a:off x="1181099" y="3984064"/>
            <a:ext cx="3784601" cy="4897719"/>
          </a:xfrm>
          <a:prstGeom prst="rect">
            <a:avLst/>
          </a:prstGeom>
          <a:ln w="63500">
            <a:solidFill>
              <a:srgbClr val="006DA2"/>
            </a:solidFill>
          </a:ln>
        </p:spPr>
      </p:pic>
      <p:sp>
        <p:nvSpPr>
          <p:cNvPr id="38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6" name="Group"/>
          <p:cNvGrpSpPr/>
          <p:nvPr/>
        </p:nvGrpSpPr>
        <p:grpSpPr>
          <a:xfrm>
            <a:off x="10734702" y="3181756"/>
            <a:ext cx="1997145" cy="3527854"/>
            <a:chOff x="181285" y="180545"/>
            <a:chExt cx="1997143" cy="3527853"/>
          </a:xfrm>
        </p:grpSpPr>
        <p:pic>
          <p:nvPicPr>
            <p:cNvPr id="384" name="iPhone-panel1-3up.tiff" descr="iPhone-panel1-3up.tiff"/>
            <p:cNvPicPr>
              <a:picLocks noChangeAspect="1"/>
            </p:cNvPicPr>
            <p:nvPr/>
          </p:nvPicPr>
          <p:blipFill>
            <a:blip r:embed="rId3">
              <a:extLst/>
            </a:blip>
            <a:srcRect l="4372" t="11177" r="75003" b="19630"/>
            <a:stretch>
              <a:fillRect/>
            </a:stretch>
          </p:blipFill>
          <p:spPr>
            <a:xfrm>
              <a:off x="187689" y="180545"/>
              <a:ext cx="1963382" cy="2865498"/>
            </a:xfrm>
            <a:custGeom>
              <a:avLst/>
              <a:gdLst/>
              <a:ahLst/>
              <a:cxnLst>
                <a:cxn ang="0">
                  <a:pos x="wd2" y="hd2"/>
                </a:cxn>
                <a:cxn ang="5400000">
                  <a:pos x="wd2" y="hd2"/>
                </a:cxn>
                <a:cxn ang="10800000">
                  <a:pos x="wd2" y="hd2"/>
                </a:cxn>
                <a:cxn ang="16200000">
                  <a:pos x="wd2" y="hd2"/>
                </a:cxn>
              </a:cxnLst>
              <a:rect l="0" t="0" r="r" b="b"/>
              <a:pathLst>
                <a:path w="21564" h="21579" fill="norm" stroke="1" extrusionOk="0">
                  <a:moveTo>
                    <a:pt x="10121" y="1"/>
                  </a:moveTo>
                  <a:cubicBezTo>
                    <a:pt x="9771" y="26"/>
                    <a:pt x="8899" y="322"/>
                    <a:pt x="8535" y="542"/>
                  </a:cubicBezTo>
                  <a:cubicBezTo>
                    <a:pt x="8401" y="622"/>
                    <a:pt x="8155" y="645"/>
                    <a:pt x="7728" y="616"/>
                  </a:cubicBezTo>
                  <a:cubicBezTo>
                    <a:pt x="7683" y="614"/>
                    <a:pt x="7618" y="623"/>
                    <a:pt x="7585" y="613"/>
                  </a:cubicBezTo>
                  <a:cubicBezTo>
                    <a:pt x="7545" y="601"/>
                    <a:pt x="7520" y="595"/>
                    <a:pt x="7480" y="583"/>
                  </a:cubicBezTo>
                  <a:cubicBezTo>
                    <a:pt x="7123" y="551"/>
                    <a:pt x="6755" y="513"/>
                    <a:pt x="6059" y="413"/>
                  </a:cubicBezTo>
                  <a:cubicBezTo>
                    <a:pt x="6018" y="407"/>
                    <a:pt x="5654" y="365"/>
                    <a:pt x="5248" y="320"/>
                  </a:cubicBezTo>
                  <a:cubicBezTo>
                    <a:pt x="4842" y="276"/>
                    <a:pt x="4455" y="218"/>
                    <a:pt x="4385" y="189"/>
                  </a:cubicBezTo>
                  <a:cubicBezTo>
                    <a:pt x="4227" y="122"/>
                    <a:pt x="2887" y="23"/>
                    <a:pt x="2280" y="33"/>
                  </a:cubicBezTo>
                  <a:cubicBezTo>
                    <a:pt x="1445" y="48"/>
                    <a:pt x="697" y="369"/>
                    <a:pt x="331" y="873"/>
                  </a:cubicBezTo>
                  <a:lnTo>
                    <a:pt x="0" y="1337"/>
                  </a:lnTo>
                  <a:lnTo>
                    <a:pt x="0" y="10769"/>
                  </a:lnTo>
                  <a:cubicBezTo>
                    <a:pt x="-1" y="21048"/>
                    <a:pt x="-35" y="20619"/>
                    <a:pt x="833" y="21170"/>
                  </a:cubicBezTo>
                  <a:cubicBezTo>
                    <a:pt x="1052" y="21309"/>
                    <a:pt x="1171" y="21432"/>
                    <a:pt x="1099" y="21445"/>
                  </a:cubicBezTo>
                  <a:cubicBezTo>
                    <a:pt x="1026" y="21458"/>
                    <a:pt x="2859" y="21497"/>
                    <a:pt x="5174" y="21529"/>
                  </a:cubicBezTo>
                  <a:cubicBezTo>
                    <a:pt x="7489" y="21560"/>
                    <a:pt x="11841" y="21582"/>
                    <a:pt x="14847" y="21579"/>
                  </a:cubicBezTo>
                  <a:lnTo>
                    <a:pt x="20191" y="21576"/>
                  </a:lnTo>
                  <a:cubicBezTo>
                    <a:pt x="20191" y="21576"/>
                    <a:pt x="20195" y="21577"/>
                    <a:pt x="20195" y="21576"/>
                  </a:cubicBezTo>
                  <a:cubicBezTo>
                    <a:pt x="20264" y="21568"/>
                    <a:pt x="20327" y="21543"/>
                    <a:pt x="20391" y="21526"/>
                  </a:cubicBezTo>
                  <a:lnTo>
                    <a:pt x="20788" y="21260"/>
                  </a:lnTo>
                  <a:cubicBezTo>
                    <a:pt x="21082" y="21064"/>
                    <a:pt x="21319" y="20775"/>
                    <a:pt x="21411" y="20501"/>
                  </a:cubicBezTo>
                  <a:cubicBezTo>
                    <a:pt x="21505" y="20221"/>
                    <a:pt x="21561" y="16858"/>
                    <a:pt x="21564" y="11394"/>
                  </a:cubicBezTo>
                  <a:cubicBezTo>
                    <a:pt x="21565" y="8168"/>
                    <a:pt x="21551" y="6451"/>
                    <a:pt x="21529" y="5099"/>
                  </a:cubicBezTo>
                  <a:cubicBezTo>
                    <a:pt x="21501" y="3823"/>
                    <a:pt x="21464" y="2993"/>
                    <a:pt x="21420" y="2589"/>
                  </a:cubicBezTo>
                  <a:cubicBezTo>
                    <a:pt x="21398" y="2453"/>
                    <a:pt x="21380" y="2289"/>
                    <a:pt x="21350" y="2221"/>
                  </a:cubicBezTo>
                  <a:cubicBezTo>
                    <a:pt x="21297" y="2098"/>
                    <a:pt x="21231" y="1991"/>
                    <a:pt x="21158" y="1890"/>
                  </a:cubicBezTo>
                  <a:cubicBezTo>
                    <a:pt x="21150" y="1879"/>
                    <a:pt x="21145" y="1867"/>
                    <a:pt x="21136" y="1857"/>
                  </a:cubicBezTo>
                  <a:cubicBezTo>
                    <a:pt x="21134" y="1853"/>
                    <a:pt x="21130" y="1851"/>
                    <a:pt x="21128" y="1848"/>
                  </a:cubicBezTo>
                  <a:cubicBezTo>
                    <a:pt x="21064" y="1765"/>
                    <a:pt x="20986" y="1691"/>
                    <a:pt x="20910" y="1624"/>
                  </a:cubicBezTo>
                  <a:cubicBezTo>
                    <a:pt x="20678" y="1446"/>
                    <a:pt x="20348" y="1319"/>
                    <a:pt x="19951" y="1217"/>
                  </a:cubicBezTo>
                  <a:cubicBezTo>
                    <a:pt x="18855" y="1032"/>
                    <a:pt x="10383" y="-18"/>
                    <a:pt x="10121" y="1"/>
                  </a:cubicBezTo>
                  <a:close/>
                </a:path>
              </a:pathLst>
            </a:custGeom>
            <a:ln w="12700" cap="flat">
              <a:noFill/>
              <a:round/>
            </a:ln>
            <a:effectLst/>
          </p:spPr>
        </p:pic>
        <p:sp>
          <p:nvSpPr>
            <p:cNvPr id="385" name="6 accelerometers…"/>
            <p:cNvSpPr/>
            <p:nvPr/>
          </p:nvSpPr>
          <p:spPr>
            <a:xfrm>
              <a:off x="181285" y="3103851"/>
              <a:ext cx="1997145" cy="604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400"/>
              </a:pPr>
              <a:r>
                <a:t>6 accelerometers</a:t>
              </a:r>
            </a:p>
            <a:p>
              <a:pPr>
                <a:defRPr sz="1400"/>
              </a:pPr>
              <a:r>
                <a:t>no privacy</a:t>
              </a:r>
            </a:p>
          </p:txBody>
        </p:sp>
      </p:grpSp>
      <p:pic>
        <p:nvPicPr>
          <p:cNvPr id="387" name="droppedImage.pdf" descr="droppedImage.pdf"/>
          <p:cNvPicPr>
            <a:picLocks noChangeAspect="1"/>
          </p:cNvPicPr>
          <p:nvPr/>
        </p:nvPicPr>
        <p:blipFill>
          <a:blip r:embed="rId4">
            <a:extLst/>
          </a:blip>
          <a:srcRect l="1564" t="1149" r="50165" b="7816"/>
          <a:stretch>
            <a:fillRect/>
          </a:stretch>
        </p:blipFill>
        <p:spPr>
          <a:xfrm>
            <a:off x="6032500" y="3936826"/>
            <a:ext cx="4368800" cy="3949875"/>
          </a:xfrm>
          <a:prstGeom prst="rect">
            <a:avLst/>
          </a:prstGeom>
          <a:ln w="12700"/>
        </p:spPr>
      </p:pic>
      <p:sp>
        <p:nvSpPr>
          <p:cNvPr id="388" name="https://sparrow.ece.cmu.edu/group/pub/han_ACComplice_comsnets12.pdf…"/>
          <p:cNvSpPr/>
          <p:nvPr/>
        </p:nvSpPr>
        <p:spPr>
          <a:xfrm>
            <a:off x="6032500" y="7861300"/>
            <a:ext cx="6248400"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457200">
              <a:defRPr b="0" sz="1200" u="sng">
                <a:solidFill>
                  <a:srgbClr val="0068EB"/>
                </a:solidFill>
                <a:uFill>
                  <a:solidFill>
                    <a:srgbClr val="0068EB"/>
                  </a:solidFill>
                </a:uFill>
                <a:latin typeface="+mn-lt"/>
                <a:ea typeface="+mn-ea"/>
                <a:cs typeface="+mn-cs"/>
                <a:sym typeface="Helvetica"/>
              </a:defRPr>
            </a:pPr>
            <a:r>
              <a:rPr>
                <a:hlinkClick r:id="rId5" invalidUrl="" action="" tgtFrame="" tooltip="" history="1" highlightClick="0" endSnd="0"/>
              </a:rPr>
              <a:t>https://sparrow.ece.cmu.edu/group/pub/han_ACComplice_comsnets12.pdf</a:t>
            </a:r>
            <a:endParaRPr u="none">
              <a:solidFill>
                <a:srgbClr val="000000"/>
              </a:solidFill>
            </a:endParaRPr>
          </a:p>
          <a:p>
            <a:pPr marL="0" marR="0" algn="l" defTabSz="457200">
              <a:defRPr b="0" sz="1200">
                <a:uFillTx/>
                <a:latin typeface="+mn-lt"/>
                <a:ea typeface="+mn-ea"/>
                <a:cs typeface="+mn-cs"/>
                <a:sym typeface="Helvetica"/>
              </a:defRPr>
            </a:pPr>
            <a:r>
              <a:t>Jun Han, Emmanuel Owusu, Thanh-Le Nguyen, Adrian Perrig, and Joy Zhang "ACComplice: Location Inference using Accelerometers on Smartphones" In Proceedings of the 4th International Conference on Communication Systems and Networks (COMSNETS 2012), Bangalore, India, January 3-7, 2012.</a:t>
            </a:r>
          </a:p>
        </p:txBody>
      </p:sp>
      <p:pic>
        <p:nvPicPr>
          <p:cNvPr id="389" name="image1.jpg" descr="image1.jpg"/>
          <p:cNvPicPr>
            <a:picLocks noChangeAspect="1"/>
          </p:cNvPicPr>
          <p:nvPr/>
        </p:nvPicPr>
        <p:blipFill>
          <a:blip r:embed="rId6">
            <a:extLst/>
          </a:blip>
          <a:srcRect l="0" t="0" r="0" b="22516"/>
          <a:stretch>
            <a:fillRect/>
          </a:stretch>
        </p:blipFill>
        <p:spPr>
          <a:xfrm>
            <a:off x="-16868" y="0"/>
            <a:ext cx="13038667" cy="1515414"/>
          </a:xfrm>
          <a:prstGeom prst="rect">
            <a:avLst/>
          </a:prstGeom>
          <a:ln w="12700"/>
        </p:spPr>
      </p:pic>
      <p:sp>
        <p:nvSpPr>
          <p:cNvPr id="390" name="There are more attackers than defenders, they are smarter,…"/>
          <p:cNvSpPr/>
          <p:nvPr>
            <p:ph type="title"/>
          </p:nvPr>
        </p:nvSpPr>
        <p:spPr>
          <a:prstGeom prst="rect">
            <a:avLst/>
          </a:prstGeom>
        </p:spPr>
        <p:txBody>
          <a:bodyPr/>
          <a:lstStyle/>
          <a:p>
            <a:pPr/>
            <a:r>
              <a:t>There are more attackers than defenders, they are smarter,</a:t>
            </a:r>
          </a:p>
          <a:p>
            <a:pPr/>
            <a:r>
              <a:t>and they have the time to find really good attacks.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93" name="Many people liken cyber security to the flu."/>
          <p:cNvSpPr/>
          <p:nvPr>
            <p:ph type="title"/>
          </p:nvPr>
        </p:nvSpPr>
        <p:spPr>
          <a:prstGeom prst="rect">
            <a:avLst/>
          </a:prstGeom>
        </p:spPr>
        <p:txBody>
          <a:bodyPr/>
          <a:lstStyle/>
          <a:p>
            <a:pPr/>
            <a:r>
              <a:t>Many people liken cyber security to the flu.</a:t>
            </a:r>
          </a:p>
        </p:txBody>
      </p:sp>
      <p:sp>
        <p:nvSpPr>
          <p:cNvPr id="394" name="DHS calls for “cyber hygiene”…"/>
          <p:cNvSpPr/>
          <p:nvPr>
            <p:ph type="body" idx="1"/>
          </p:nvPr>
        </p:nvSpPr>
        <p:spPr>
          <a:prstGeom prst="rect">
            <a:avLst/>
          </a:prstGeom>
        </p:spPr>
        <p:txBody>
          <a:bodyPr/>
          <a:lstStyle/>
          <a:p>
            <a:pPr>
              <a:defRPr b="1"/>
            </a:pPr>
            <a:r>
              <a:t>DHS calls for “cyber hygiene”</a:t>
            </a:r>
          </a:p>
          <a:p>
            <a:pPr lvl="1"/>
            <a:r>
              <a:t>install anti-virus</a:t>
            </a:r>
          </a:p>
          <a:p>
            <a:pPr lvl="1"/>
            <a:r>
              <a:t>update your OS</a:t>
            </a:r>
          </a:p>
          <a:p>
            <a:pPr lvl="1"/>
            <a:r>
              <a:t>back up key files</a:t>
            </a:r>
          </a:p>
          <a:p>
            <a:pPr/>
          </a:p>
          <a:p>
            <a:pPr lvl="2"/>
            <a:r>
              <a:t>“STOP, THINK, CONNECT”</a:t>
            </a:r>
          </a:p>
        </p:txBody>
      </p:sp>
      <p:sp>
        <p:nvSpPr>
          <p:cNvPr id="39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6" name="Screen Shot 2012-04-19 at 8.07.11 AM.tiff" descr="Screen Shot 2012-04-19 at 8.07.11 AM.tiff"/>
          <p:cNvPicPr>
            <a:picLocks noChangeAspect="1"/>
          </p:cNvPicPr>
          <p:nvPr/>
        </p:nvPicPr>
        <p:blipFill>
          <a:blip r:embed="rId3">
            <a:extLst/>
          </a:blip>
          <a:stretch>
            <a:fillRect/>
          </a:stretch>
        </p:blipFill>
        <p:spPr>
          <a:xfrm>
            <a:off x="5317873" y="2273300"/>
            <a:ext cx="7017254" cy="7010400"/>
          </a:xfrm>
          <a:prstGeom prst="rect">
            <a:avLst/>
          </a:prstGeom>
          <a:ln w="12700"/>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Body"/>
          <p:cNvSpPr/>
          <p:nvPr>
            <p:ph type="body" idx="1"/>
          </p:nvPr>
        </p:nvSpPr>
        <p:spPr>
          <a:xfrm>
            <a:off x="641350" y="1574800"/>
            <a:ext cx="11722100" cy="7543800"/>
          </a:xfrm>
          <a:prstGeom prst="rect">
            <a:avLst/>
          </a:prstGeom>
        </p:spPr>
        <p:txBody>
          <a:bodyPr/>
          <a:lstStyle/>
          <a:p>
            <a:pPr/>
          </a:p>
          <a:p>
            <a:pPr/>
          </a:p>
          <a:p>
            <a:pPr/>
          </a:p>
          <a:p>
            <a:pPr/>
          </a:p>
          <a:p>
            <a:pPr/>
          </a:p>
          <a:p>
            <a:pPr/>
          </a:p>
          <a:p>
            <a:pPr/>
          </a:p>
          <a:p>
            <a:pPr/>
          </a:p>
          <a:p>
            <a:pPr/>
          </a:p>
          <a:p>
            <a:pPr/>
          </a:p>
          <a:p>
            <a:pPr/>
          </a:p>
          <a:p>
            <a:pPr/>
          </a:p>
        </p:txBody>
      </p:sp>
      <p:pic>
        <p:nvPicPr>
          <p:cNvPr id="7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8" name="I have spent 29 years trying to secure computers..."/>
          <p:cNvSpPr/>
          <p:nvPr>
            <p:ph type="title"/>
          </p:nvPr>
        </p:nvSpPr>
        <p:spPr>
          <a:prstGeom prst="rect">
            <a:avLst/>
          </a:prstGeom>
        </p:spPr>
        <p:txBody>
          <a:bodyPr/>
          <a:lstStyle/>
          <a:p>
            <a:pPr/>
            <a:r>
              <a:t>I have spent 29 years trying to secure computers...</a:t>
            </a:r>
          </a:p>
        </p:txBody>
      </p:sp>
      <p:pic>
        <p:nvPicPr>
          <p:cNvPr id="79" name="0596001053.01._SS500_SCLZZZZZZZ_V1128790955_.jpg" descr="0596001053.01._SS500_SCLZZZZZZZ_V1128790955_.jpg"/>
          <p:cNvPicPr>
            <a:picLocks noChangeAspect="1"/>
          </p:cNvPicPr>
          <p:nvPr/>
        </p:nvPicPr>
        <p:blipFill>
          <a:blip r:embed="rId3">
            <a:extLst/>
          </a:blip>
          <a:srcRect l="15493" t="0" r="18309" b="0"/>
          <a:stretch>
            <a:fillRect/>
          </a:stretch>
        </p:blipFill>
        <p:spPr>
          <a:xfrm>
            <a:off x="9370453" y="2034945"/>
            <a:ext cx="1782294" cy="2692401"/>
          </a:xfrm>
          <a:prstGeom prst="rect">
            <a:avLst/>
          </a:prstGeom>
          <a:ln w="12700"/>
        </p:spPr>
      </p:pic>
      <p:pic>
        <p:nvPicPr>
          <p:cNvPr id="80" name="0321290968.01._SS500_SCLZZZZZZZ_V59242477_.jpg" descr="0321290968.01._SS500_SCLZZZZZZZ_V59242477_.jpg"/>
          <p:cNvPicPr>
            <a:picLocks noChangeAspect="1"/>
          </p:cNvPicPr>
          <p:nvPr/>
        </p:nvPicPr>
        <p:blipFill>
          <a:blip r:embed="rId4">
            <a:extLst/>
          </a:blip>
          <a:srcRect l="15231" t="0" r="17218" b="3311"/>
          <a:stretch>
            <a:fillRect/>
          </a:stretch>
        </p:blipFill>
        <p:spPr>
          <a:xfrm>
            <a:off x="9680153" y="6009555"/>
            <a:ext cx="1730158" cy="2476501"/>
          </a:xfrm>
          <a:prstGeom prst="rect">
            <a:avLst/>
          </a:prstGeom>
          <a:ln w="12700"/>
        </p:spPr>
      </p:pic>
      <p:pic>
        <p:nvPicPr>
          <p:cNvPr id="81" name="0596008279.01._SS500_SCLZZZZZZZ_V1120076790_.jpg" descr="0596008279.01._SS500_SCLZZZZZZZ_V1120076790_.jpg"/>
          <p:cNvPicPr>
            <a:picLocks noChangeAspect="1"/>
          </p:cNvPicPr>
          <p:nvPr/>
        </p:nvPicPr>
        <p:blipFill>
          <a:blip r:embed="rId5">
            <a:extLst/>
          </a:blip>
          <a:srcRect l="13013" t="1369" r="13013" b="0"/>
          <a:stretch>
            <a:fillRect/>
          </a:stretch>
        </p:blipFill>
        <p:spPr>
          <a:xfrm>
            <a:off x="6273800" y="5941504"/>
            <a:ext cx="1854200" cy="2472268"/>
          </a:xfrm>
          <a:prstGeom prst="rect">
            <a:avLst/>
          </a:prstGeom>
          <a:ln w="12700"/>
        </p:spPr>
      </p:pic>
      <p:sp>
        <p:nvSpPr>
          <p:cNvPr id="82" name="Slide Number"/>
          <p:cNvSpPr/>
          <p:nvPr>
            <p:ph type="sldNum" sz="quarter" idx="2"/>
          </p:nvPr>
        </p:nvSpPr>
        <p:spPr>
          <a:xfrm>
            <a:off x="12338810" y="9360748"/>
            <a:ext cx="248246"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 name="m9kst0ts2hq7_t.tiff" descr="m9kst0ts2hq7_t.tiff"/>
          <p:cNvPicPr>
            <a:picLocks noChangeAspect="1"/>
          </p:cNvPicPr>
          <p:nvPr/>
        </p:nvPicPr>
        <p:blipFill>
          <a:blip r:embed="rId6">
            <a:extLst/>
          </a:blip>
          <a:stretch>
            <a:fillRect/>
          </a:stretch>
        </p:blipFill>
        <p:spPr>
          <a:xfrm>
            <a:off x="6192710" y="2006467"/>
            <a:ext cx="2055200" cy="2692401"/>
          </a:xfrm>
          <a:prstGeom prst="rect">
            <a:avLst/>
          </a:prstGeom>
          <a:ln w="12700"/>
        </p:spPr>
      </p:pic>
      <p:pic>
        <p:nvPicPr>
          <p:cNvPr id="84" name="droppedImage.pdf" descr="droppedImage.pdf"/>
          <p:cNvPicPr>
            <a:picLocks noChangeAspect="1"/>
          </p:cNvPicPr>
          <p:nvPr/>
        </p:nvPicPr>
        <p:blipFill>
          <a:blip r:embed="rId7">
            <a:extLst/>
          </a:blip>
          <a:srcRect l="3343" t="9505" r="2388" b="3433"/>
          <a:stretch>
            <a:fillRect/>
          </a:stretch>
        </p:blipFill>
        <p:spPr>
          <a:xfrm>
            <a:off x="1625600" y="1803400"/>
            <a:ext cx="3759200" cy="5473700"/>
          </a:xfrm>
          <a:prstGeom prst="rect">
            <a:avLst/>
          </a:prstGeom>
          <a:ln w="12700"/>
        </p:spPr>
      </p:pic>
      <p:sp>
        <p:nvSpPr>
          <p:cNvPr id="85" name="The Practical Lawyer…"/>
          <p:cNvSpPr/>
          <p:nvPr/>
        </p:nvSpPr>
        <p:spPr>
          <a:xfrm>
            <a:off x="1700987" y="7206093"/>
            <a:ext cx="3419189" cy="8278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a:pPr>
            <a:r>
              <a:t>The Practical Lawyer</a:t>
            </a:r>
          </a:p>
          <a:p>
            <a:pPr/>
            <a:r>
              <a:t>Sept.  1987</a:t>
            </a:r>
          </a:p>
        </p:txBody>
      </p:sp>
      <p:sp>
        <p:nvSpPr>
          <p:cNvPr id="86" name="1991"/>
          <p:cNvSpPr/>
          <p:nvPr/>
        </p:nvSpPr>
        <p:spPr>
          <a:xfrm>
            <a:off x="6184475" y="4637288"/>
            <a:ext cx="87841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1991</a:t>
            </a:r>
          </a:p>
        </p:txBody>
      </p:sp>
      <p:sp>
        <p:nvSpPr>
          <p:cNvPr id="87" name="2000"/>
          <p:cNvSpPr/>
          <p:nvPr/>
        </p:nvSpPr>
        <p:spPr>
          <a:xfrm>
            <a:off x="9296400" y="4637288"/>
            <a:ext cx="87841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2000</a:t>
            </a:r>
          </a:p>
        </p:txBody>
      </p:sp>
      <p:sp>
        <p:nvSpPr>
          <p:cNvPr id="88" name="2006"/>
          <p:cNvSpPr/>
          <p:nvPr/>
        </p:nvSpPr>
        <p:spPr>
          <a:xfrm>
            <a:off x="6159075" y="8416848"/>
            <a:ext cx="87841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2006</a:t>
            </a:r>
          </a:p>
        </p:txBody>
      </p:sp>
      <p:sp>
        <p:nvSpPr>
          <p:cNvPr id="89" name="2006"/>
          <p:cNvSpPr/>
          <p:nvPr/>
        </p:nvSpPr>
        <p:spPr>
          <a:xfrm>
            <a:off x="9656232" y="8484899"/>
            <a:ext cx="87841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2006</a:t>
            </a:r>
          </a:p>
        </p:txBody>
      </p:sp>
      <p:pic>
        <p:nvPicPr>
          <p:cNvPr id="90" name="pasted-image.jpg" descr="pasted-image.jpg"/>
          <p:cNvPicPr>
            <a:picLocks noChangeAspect="1"/>
          </p:cNvPicPr>
          <p:nvPr/>
        </p:nvPicPr>
        <p:blipFill>
          <a:blip r:embed="rId8">
            <a:extLst/>
          </a:blip>
          <a:stretch>
            <a:fillRect/>
          </a:stretch>
        </p:blipFill>
        <p:spPr>
          <a:xfrm>
            <a:off x="7162800" y="6317985"/>
            <a:ext cx="2055199" cy="2543564"/>
          </a:xfrm>
          <a:prstGeom prst="rect">
            <a:avLst/>
          </a:prstGeom>
          <a:ln w="12700"/>
        </p:spPr>
      </p:pic>
      <p:sp>
        <p:nvSpPr>
          <p:cNvPr id="91" name="2014"/>
          <p:cNvSpPr/>
          <p:nvPr/>
        </p:nvSpPr>
        <p:spPr>
          <a:xfrm>
            <a:off x="7086600" y="8838982"/>
            <a:ext cx="878413"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2014</a:t>
            </a:r>
          </a:p>
        </p:txBody>
      </p:sp>
      <p:sp>
        <p:nvSpPr>
          <p:cNvPr id="92" name="System Security"/>
          <p:cNvSpPr/>
          <p:nvPr/>
        </p:nvSpPr>
        <p:spPr>
          <a:xfrm>
            <a:off x="6056226" y="1531111"/>
            <a:ext cx="2642802"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System Security</a:t>
            </a:r>
          </a:p>
        </p:txBody>
      </p:sp>
      <p:sp>
        <p:nvSpPr>
          <p:cNvPr id="93" name="Privacy Policy"/>
          <p:cNvSpPr/>
          <p:nvPr/>
        </p:nvSpPr>
        <p:spPr>
          <a:xfrm>
            <a:off x="9370453" y="1545350"/>
            <a:ext cx="2325457"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Privacy Policy</a:t>
            </a:r>
          </a:p>
        </p:txBody>
      </p:sp>
      <p:sp>
        <p:nvSpPr>
          <p:cNvPr id="94" name="Internet of Things"/>
          <p:cNvSpPr/>
          <p:nvPr/>
        </p:nvSpPr>
        <p:spPr>
          <a:xfrm>
            <a:off x="9649853" y="5455659"/>
            <a:ext cx="2853022"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Internet of Things</a:t>
            </a:r>
          </a:p>
        </p:txBody>
      </p:sp>
      <p:sp>
        <p:nvSpPr>
          <p:cNvPr id="95" name="Usable Security"/>
          <p:cNvSpPr/>
          <p:nvPr/>
        </p:nvSpPr>
        <p:spPr>
          <a:xfrm>
            <a:off x="6233553" y="5448539"/>
            <a:ext cx="2554435"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Usable Security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399" name="Another model is obesity...."/>
          <p:cNvSpPr/>
          <p:nvPr>
            <p:ph type="title"/>
          </p:nvPr>
        </p:nvSpPr>
        <p:spPr>
          <a:prstGeom prst="rect">
            <a:avLst/>
          </a:prstGeom>
        </p:spPr>
        <p:txBody>
          <a:bodyPr/>
          <a:lstStyle/>
          <a:p>
            <a:pPr/>
            <a:r>
              <a:t>Another model is </a:t>
            </a:r>
            <a:r>
              <a:rPr i="1"/>
              <a:t>obesity</a:t>
            </a:r>
            <a:r>
              <a:t>....</a:t>
            </a:r>
          </a:p>
        </p:txBody>
      </p:sp>
      <p:sp>
        <p:nvSpPr>
          <p:cNvPr id="400" name="Making people fat is good business:…"/>
          <p:cNvSpPr/>
          <p:nvPr>
            <p:ph type="body" idx="1"/>
          </p:nvPr>
        </p:nvSpPr>
        <p:spPr>
          <a:prstGeom prst="rect">
            <a:avLst/>
          </a:prstGeom>
        </p:spPr>
        <p:txBody>
          <a:bodyPr/>
          <a:lstStyle/>
          <a:p>
            <a:pPr>
              <a:defRPr b="1"/>
            </a:pPr>
            <a:r>
              <a:t>Making people fat is good business:</a:t>
            </a:r>
          </a:p>
          <a:p>
            <a:pPr lvl="1"/>
            <a:r>
              <a:t>Farm subsidies</a:t>
            </a:r>
          </a:p>
          <a:p>
            <a:pPr lvl="1"/>
            <a:r>
              <a:t>Restaurants</a:t>
            </a:r>
          </a:p>
          <a:p>
            <a:pPr lvl="1"/>
            <a:r>
              <a:t>Healthcare and medical utilization</a:t>
            </a:r>
          </a:p>
          <a:p>
            <a:pPr lvl="1"/>
            <a:r>
              <a:t>Weight loss plans</a:t>
            </a:r>
          </a:p>
          <a:p>
            <a:pPr lvl="2" marL="0" indent="726440">
              <a:buSzTx/>
              <a:buNone/>
            </a:pPr>
            <a:r>
              <a:t>Few make money when Americans stay </a:t>
            </a:r>
            <a:br/>
            <a:r>
              <a:t>trim and healthy.</a:t>
            </a:r>
          </a:p>
          <a:p>
            <a:pPr/>
          </a:p>
          <a:p>
            <a:pPr>
              <a:defRPr b="1"/>
            </a:pPr>
            <a:r>
              <a:t>Lax security is also good business:</a:t>
            </a:r>
          </a:p>
          <a:p>
            <a:pPr lvl="1"/>
            <a:r>
              <a:t>Cheaper cost of deploying software</a:t>
            </a:r>
          </a:p>
          <a:p>
            <a:pPr lvl="1"/>
            <a:r>
              <a:t>Private information for marketing</a:t>
            </a:r>
          </a:p>
          <a:p>
            <a:pPr lvl="1"/>
            <a:r>
              <a:t>Selling anti-virus &amp; security products</a:t>
            </a:r>
          </a:p>
          <a:p>
            <a:pPr lvl="1"/>
            <a:r>
              <a:t>Cleaning up incidents</a:t>
            </a:r>
          </a:p>
          <a:p>
            <a:pPr lvl="2" marL="0" indent="726440">
              <a:buSzTx/>
              <a:buNone/>
            </a:pPr>
            <a:r>
              <a:t>Few benefit from secure computers</a:t>
            </a:r>
          </a:p>
        </p:txBody>
      </p:sp>
      <p:sp>
        <p:nvSpPr>
          <p:cNvPr id="40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2" name="6910671637_c389203f03_b.tiff" descr="6910671637_c389203f03_b.tiff"/>
          <p:cNvPicPr>
            <a:picLocks noChangeAspect="1"/>
          </p:cNvPicPr>
          <p:nvPr/>
        </p:nvPicPr>
        <p:blipFill>
          <a:blip r:embed="rId3">
            <a:extLst/>
          </a:blip>
          <a:stretch>
            <a:fillRect/>
          </a:stretch>
        </p:blipFill>
        <p:spPr>
          <a:xfrm>
            <a:off x="7429500" y="1843769"/>
            <a:ext cx="5549900" cy="3609604"/>
          </a:xfrm>
          <a:prstGeom prst="rect">
            <a:avLst/>
          </a:prstGeom>
          <a:ln w="12700"/>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05" name="Some people say that cyber war is like nuclear war."/>
          <p:cNvSpPr/>
          <p:nvPr>
            <p:ph type="title"/>
          </p:nvPr>
        </p:nvSpPr>
        <p:spPr>
          <a:prstGeom prst="rect">
            <a:avLst/>
          </a:prstGeom>
        </p:spPr>
        <p:txBody>
          <a:bodyPr/>
          <a:lstStyle/>
          <a:p>
            <a:pPr/>
            <a:r>
              <a:t>Some people say that cyber war is like nuclear war.</a:t>
            </a:r>
          </a:p>
        </p:txBody>
      </p:sp>
      <p:sp>
        <p:nvSpPr>
          <p:cNvPr id="406" name="Body"/>
          <p:cNvSpPr/>
          <p:nvPr>
            <p:ph type="body" idx="1"/>
          </p:nvPr>
        </p:nvSpPr>
        <p:spPr>
          <a:prstGeom prst="rect">
            <a:avLst/>
          </a:prstGeom>
        </p:spPr>
        <p:txBody>
          <a:bodyPr/>
          <a:lstStyle/>
          <a:p>
            <a:pPr/>
          </a:p>
        </p:txBody>
      </p:sp>
      <p:sp>
        <p:nvSpPr>
          <p:cNvPr id="40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droppedImage.tiff" descr="droppedImage.tiff"/>
          <p:cNvPicPr>
            <a:picLocks noChangeAspect="1"/>
          </p:cNvPicPr>
          <p:nvPr/>
        </p:nvPicPr>
        <p:blipFill>
          <a:blip r:embed="rId3">
            <a:extLst/>
          </a:blip>
          <a:stretch>
            <a:fillRect/>
          </a:stretch>
        </p:blipFill>
        <p:spPr>
          <a:xfrm>
            <a:off x="8521700" y="6413500"/>
            <a:ext cx="3810000" cy="2489200"/>
          </a:xfrm>
          <a:prstGeom prst="rect">
            <a:avLst/>
          </a:prstGeom>
          <a:ln w="12700"/>
        </p:spPr>
      </p:pic>
      <p:sp>
        <p:nvSpPr>
          <p:cNvPr id="409" name="http://www.beyondnuclear.org/security/"/>
          <p:cNvSpPr/>
          <p:nvPr/>
        </p:nvSpPr>
        <p:spPr>
          <a:xfrm>
            <a:off x="8425687" y="8807450"/>
            <a:ext cx="3732162"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http://www.beyondnuclear.org/security/</a:t>
            </a:r>
          </a:p>
        </p:txBody>
      </p:sp>
      <p:pic>
        <p:nvPicPr>
          <p:cNvPr id="410" name="droppedImage.tiff" descr="droppedImage.tiff"/>
          <p:cNvPicPr>
            <a:picLocks noChangeAspect="1"/>
          </p:cNvPicPr>
          <p:nvPr/>
        </p:nvPicPr>
        <p:blipFill>
          <a:blip r:embed="rId4">
            <a:extLst/>
          </a:blip>
          <a:stretch>
            <a:fillRect/>
          </a:stretch>
        </p:blipFill>
        <p:spPr>
          <a:xfrm>
            <a:off x="1771650" y="6411747"/>
            <a:ext cx="4432300" cy="2490953"/>
          </a:xfrm>
          <a:prstGeom prst="rect">
            <a:avLst/>
          </a:prstGeom>
          <a:ln w="12700"/>
        </p:spPr>
      </p:pic>
      <p:sp>
        <p:nvSpPr>
          <p:cNvPr id="411" name="http://www.acus.org/new_atlanticist/mind-cyber-gap-deterrence-cyberspace"/>
          <p:cNvSpPr/>
          <p:nvPr/>
        </p:nvSpPr>
        <p:spPr>
          <a:xfrm>
            <a:off x="1691220" y="8820150"/>
            <a:ext cx="6120295"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http://www.acus.org/new_atlanticist/mind-cyber-gap-deterrence-cyberspace</a:t>
            </a:r>
          </a:p>
        </p:txBody>
      </p:sp>
      <p:pic>
        <p:nvPicPr>
          <p:cNvPr id="412" name="droppedImage.tiff" descr="droppedImage.tiff"/>
          <p:cNvPicPr>
            <a:picLocks noChangeAspect="1"/>
          </p:cNvPicPr>
          <p:nvPr/>
        </p:nvPicPr>
        <p:blipFill>
          <a:blip r:embed="rId5">
            <a:extLst/>
          </a:blip>
          <a:stretch>
            <a:fillRect/>
          </a:stretch>
        </p:blipFill>
        <p:spPr>
          <a:xfrm>
            <a:off x="8581215" y="1905000"/>
            <a:ext cx="3182758" cy="4114800"/>
          </a:xfrm>
          <a:prstGeom prst="rect">
            <a:avLst/>
          </a:prstGeom>
          <a:ln w="12700"/>
        </p:spPr>
      </p:pic>
      <p:pic>
        <p:nvPicPr>
          <p:cNvPr id="413" name="droppedImage.tiff" descr="droppedImage.tiff"/>
          <p:cNvPicPr>
            <a:picLocks noChangeAspect="1"/>
          </p:cNvPicPr>
          <p:nvPr/>
        </p:nvPicPr>
        <p:blipFill>
          <a:blip r:embed="rId6">
            <a:extLst/>
          </a:blip>
          <a:stretch>
            <a:fillRect/>
          </a:stretch>
        </p:blipFill>
        <p:spPr>
          <a:xfrm>
            <a:off x="1093221" y="1714500"/>
            <a:ext cx="5306557" cy="4508500"/>
          </a:xfrm>
          <a:prstGeom prst="rect">
            <a:avLst/>
          </a:prstGeom>
          <a:ln w="12700"/>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16" name="Biowar may be a better model for cyberwar."/>
          <p:cNvSpPr/>
          <p:nvPr>
            <p:ph type="title"/>
          </p:nvPr>
        </p:nvSpPr>
        <p:spPr>
          <a:prstGeom prst="rect">
            <a:avLst/>
          </a:prstGeom>
        </p:spPr>
        <p:txBody>
          <a:bodyPr/>
          <a:lstStyle/>
          <a:p>
            <a:pPr/>
            <a:r>
              <a:t>Biowar may be a better model for cyberwar.</a:t>
            </a:r>
          </a:p>
        </p:txBody>
      </p:sp>
      <p:sp>
        <p:nvSpPr>
          <p:cNvPr id="417" name="Cheap to produce…"/>
          <p:cNvSpPr/>
          <p:nvPr>
            <p:ph type="body" idx="1"/>
          </p:nvPr>
        </p:nvSpPr>
        <p:spPr>
          <a:prstGeom prst="rect">
            <a:avLst/>
          </a:prstGeom>
        </p:spPr>
        <p:txBody>
          <a:bodyPr/>
          <a:lstStyle/>
          <a:p>
            <a:pPr lvl="2" marL="0" indent="726440">
              <a:buSzTx/>
              <a:buNone/>
            </a:pPr>
            <a:r>
              <a:t>Cheap to produce</a:t>
            </a:r>
          </a:p>
          <a:p>
            <a:pPr lvl="2" marL="0" indent="726440">
              <a:buSzTx/>
              <a:buNone/>
            </a:pPr>
            <a:r>
              <a:t>Easy to attack</a:t>
            </a:r>
          </a:p>
          <a:p>
            <a:pPr lvl="2" marL="0" indent="726440">
              <a:buSzTx/>
              <a:buNone/>
            </a:pPr>
            <a:r>
              <a:t>Hard to control</a:t>
            </a:r>
          </a:p>
          <a:p>
            <a:pPr lvl="2" marL="0" indent="726440">
              <a:buSzTx/>
              <a:buNone/>
            </a:pPr>
            <a:r>
              <a:t>Hard to defend</a:t>
            </a:r>
          </a:p>
          <a:p>
            <a:pPr lvl="2" marL="0" indent="726440">
              <a:buSzTx/>
              <a:buNone/>
            </a:pPr>
            <a:r>
              <a:t>No clear end</a:t>
            </a:r>
          </a:p>
        </p:txBody>
      </p:sp>
      <p:sp>
        <p:nvSpPr>
          <p:cNvPr id="41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BiohazardR.tiff" descr="BiohazardR.tiff"/>
          <p:cNvPicPr>
            <a:picLocks noChangeAspect="1"/>
          </p:cNvPicPr>
          <p:nvPr/>
        </p:nvPicPr>
        <p:blipFill>
          <a:blip r:embed="rId3">
            <a:extLst/>
          </a:blip>
          <a:stretch>
            <a:fillRect/>
          </a:stretch>
        </p:blipFill>
        <p:spPr>
          <a:xfrm>
            <a:off x="10515600" y="7404100"/>
            <a:ext cx="1879600" cy="1879600"/>
          </a:xfrm>
          <a:prstGeom prst="rect">
            <a:avLst/>
          </a:prstGeom>
          <a:ln w="12700"/>
        </p:spPr>
      </p:pic>
      <p:pic>
        <p:nvPicPr>
          <p:cNvPr id="420" name="transformerfilms_bsl4_630x420_100903.tiff" descr="transformerfilms_bsl4_630x420_100903.tiff"/>
          <p:cNvPicPr>
            <a:picLocks noChangeAspect="1"/>
          </p:cNvPicPr>
          <p:nvPr/>
        </p:nvPicPr>
        <p:blipFill>
          <a:blip r:embed="rId4">
            <a:extLst/>
          </a:blip>
          <a:stretch>
            <a:fillRect/>
          </a:stretch>
        </p:blipFill>
        <p:spPr>
          <a:xfrm>
            <a:off x="4057650" y="3107266"/>
            <a:ext cx="6007100" cy="4004734"/>
          </a:xfrm>
          <a:prstGeom prst="rect">
            <a:avLst/>
          </a:prstGeom>
          <a:ln w="12700"/>
        </p:spPr>
      </p:pic>
      <p:pic>
        <p:nvPicPr>
          <p:cNvPr id="421" name="02-hist-03-l.tiff" descr="02-hist-03-l.tiff"/>
          <p:cNvPicPr>
            <a:picLocks noChangeAspect="1"/>
          </p:cNvPicPr>
          <p:nvPr/>
        </p:nvPicPr>
        <p:blipFill>
          <a:blip r:embed="rId5">
            <a:extLst/>
          </a:blip>
          <a:stretch>
            <a:fillRect/>
          </a:stretch>
        </p:blipFill>
        <p:spPr>
          <a:xfrm>
            <a:off x="1917337" y="6362700"/>
            <a:ext cx="3455126" cy="2628900"/>
          </a:xfrm>
          <a:prstGeom prst="rect">
            <a:avLst/>
          </a:prstGeom>
          <a:ln w="12700"/>
        </p:spPr>
      </p:pic>
      <p:pic>
        <p:nvPicPr>
          <p:cNvPr id="422" name="iStock_000001502290large-290_tcm18-72697.tiff" descr="iStock_000001502290large-290_tcm18-72697.tiff"/>
          <p:cNvPicPr>
            <a:picLocks noChangeAspect="1"/>
          </p:cNvPicPr>
          <p:nvPr/>
        </p:nvPicPr>
        <p:blipFill>
          <a:blip r:embed="rId6">
            <a:extLst/>
          </a:blip>
          <a:srcRect l="193" t="258" r="0" b="0"/>
          <a:stretch>
            <a:fillRect/>
          </a:stretch>
        </p:blipFill>
        <p:spPr>
          <a:xfrm>
            <a:off x="8935243" y="1281509"/>
            <a:ext cx="3675857" cy="4433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1" y="0"/>
                </a:moveTo>
                <a:cubicBezTo>
                  <a:pt x="10289" y="2"/>
                  <a:pt x="10146" y="4"/>
                  <a:pt x="10145" y="6"/>
                </a:cubicBezTo>
                <a:cubicBezTo>
                  <a:pt x="10119" y="40"/>
                  <a:pt x="10002" y="68"/>
                  <a:pt x="9886" y="68"/>
                </a:cubicBezTo>
                <a:cubicBezTo>
                  <a:pt x="9206" y="68"/>
                  <a:pt x="7706" y="684"/>
                  <a:pt x="6884" y="1301"/>
                </a:cubicBezTo>
                <a:cubicBezTo>
                  <a:pt x="5876" y="2059"/>
                  <a:pt x="5389" y="2824"/>
                  <a:pt x="5385" y="3656"/>
                </a:cubicBezTo>
                <a:cubicBezTo>
                  <a:pt x="5382" y="4195"/>
                  <a:pt x="5448" y="4476"/>
                  <a:pt x="5686" y="4956"/>
                </a:cubicBezTo>
                <a:cubicBezTo>
                  <a:pt x="5810" y="5206"/>
                  <a:pt x="5854" y="5406"/>
                  <a:pt x="5875" y="5665"/>
                </a:cubicBezTo>
                <a:cubicBezTo>
                  <a:pt x="5891" y="5724"/>
                  <a:pt x="5902" y="5778"/>
                  <a:pt x="5889" y="5808"/>
                </a:cubicBezTo>
                <a:cubicBezTo>
                  <a:pt x="5889" y="5826"/>
                  <a:pt x="5893" y="5835"/>
                  <a:pt x="5893" y="5853"/>
                </a:cubicBezTo>
                <a:cubicBezTo>
                  <a:pt x="5900" y="6275"/>
                  <a:pt x="5922" y="6356"/>
                  <a:pt x="6045" y="6410"/>
                </a:cubicBezTo>
                <a:cubicBezTo>
                  <a:pt x="6509" y="6612"/>
                  <a:pt x="6581" y="6690"/>
                  <a:pt x="6709" y="7139"/>
                </a:cubicBezTo>
                <a:cubicBezTo>
                  <a:pt x="6857" y="7654"/>
                  <a:pt x="7290" y="8422"/>
                  <a:pt x="7586" y="8693"/>
                </a:cubicBezTo>
                <a:cubicBezTo>
                  <a:pt x="7628" y="8732"/>
                  <a:pt x="7661" y="8784"/>
                  <a:pt x="7705" y="8835"/>
                </a:cubicBezTo>
                <a:cubicBezTo>
                  <a:pt x="7737" y="8861"/>
                  <a:pt x="7764" y="8897"/>
                  <a:pt x="7792" y="8939"/>
                </a:cubicBezTo>
                <a:cubicBezTo>
                  <a:pt x="7829" y="8987"/>
                  <a:pt x="7882" y="9036"/>
                  <a:pt x="7904" y="9074"/>
                </a:cubicBezTo>
                <a:cubicBezTo>
                  <a:pt x="7965" y="9182"/>
                  <a:pt x="8065" y="9306"/>
                  <a:pt x="8127" y="9349"/>
                </a:cubicBezTo>
                <a:cubicBezTo>
                  <a:pt x="8263" y="9442"/>
                  <a:pt x="8279" y="9911"/>
                  <a:pt x="8160" y="10302"/>
                </a:cubicBezTo>
                <a:cubicBezTo>
                  <a:pt x="8100" y="10501"/>
                  <a:pt x="8104" y="10635"/>
                  <a:pt x="8174" y="10840"/>
                </a:cubicBezTo>
                <a:cubicBezTo>
                  <a:pt x="8226" y="10990"/>
                  <a:pt x="8261" y="11134"/>
                  <a:pt x="8253" y="11161"/>
                </a:cubicBezTo>
                <a:cubicBezTo>
                  <a:pt x="8246" y="11187"/>
                  <a:pt x="8325" y="11235"/>
                  <a:pt x="8428" y="11267"/>
                </a:cubicBezTo>
                <a:cubicBezTo>
                  <a:pt x="8531" y="11299"/>
                  <a:pt x="8615" y="11350"/>
                  <a:pt x="8615" y="11381"/>
                </a:cubicBezTo>
                <a:cubicBezTo>
                  <a:pt x="8615" y="11412"/>
                  <a:pt x="8820" y="11490"/>
                  <a:pt x="9070" y="11553"/>
                </a:cubicBezTo>
                <a:cubicBezTo>
                  <a:pt x="9615" y="11692"/>
                  <a:pt x="9774" y="11869"/>
                  <a:pt x="9655" y="12203"/>
                </a:cubicBezTo>
                <a:cubicBezTo>
                  <a:pt x="9614" y="12317"/>
                  <a:pt x="9589" y="12518"/>
                  <a:pt x="9599" y="12648"/>
                </a:cubicBezTo>
                <a:cubicBezTo>
                  <a:pt x="9611" y="12801"/>
                  <a:pt x="9579" y="12902"/>
                  <a:pt x="9508" y="12940"/>
                </a:cubicBezTo>
                <a:cubicBezTo>
                  <a:pt x="9448" y="12971"/>
                  <a:pt x="9424" y="12999"/>
                  <a:pt x="9457" y="12999"/>
                </a:cubicBezTo>
                <a:cubicBezTo>
                  <a:pt x="9489" y="13000"/>
                  <a:pt x="9478" y="13057"/>
                  <a:pt x="9433" y="13127"/>
                </a:cubicBezTo>
                <a:cubicBezTo>
                  <a:pt x="9357" y="13245"/>
                  <a:pt x="9300" y="13251"/>
                  <a:pt x="8624" y="13226"/>
                </a:cubicBezTo>
                <a:cubicBezTo>
                  <a:pt x="8125" y="13207"/>
                  <a:pt x="7804" y="13226"/>
                  <a:pt x="7603" y="13284"/>
                </a:cubicBezTo>
                <a:cubicBezTo>
                  <a:pt x="7248" y="13386"/>
                  <a:pt x="6925" y="13394"/>
                  <a:pt x="6856" y="13303"/>
                </a:cubicBezTo>
                <a:cubicBezTo>
                  <a:pt x="6822" y="13257"/>
                  <a:pt x="6231" y="13242"/>
                  <a:pt x="4967" y="13253"/>
                </a:cubicBezTo>
                <a:lnTo>
                  <a:pt x="3591" y="13264"/>
                </a:lnTo>
                <a:lnTo>
                  <a:pt x="3547" y="13266"/>
                </a:lnTo>
                <a:lnTo>
                  <a:pt x="3547" y="13264"/>
                </a:lnTo>
                <a:lnTo>
                  <a:pt x="3130" y="13268"/>
                </a:lnTo>
                <a:lnTo>
                  <a:pt x="2691" y="13102"/>
                </a:lnTo>
                <a:cubicBezTo>
                  <a:pt x="2174" y="12907"/>
                  <a:pt x="1883" y="12898"/>
                  <a:pt x="1215" y="13052"/>
                </a:cubicBezTo>
                <a:cubicBezTo>
                  <a:pt x="792" y="13149"/>
                  <a:pt x="664" y="13214"/>
                  <a:pt x="338" y="13500"/>
                </a:cubicBezTo>
                <a:lnTo>
                  <a:pt x="2" y="13796"/>
                </a:lnTo>
                <a:cubicBezTo>
                  <a:pt x="2" y="13800"/>
                  <a:pt x="0" y="13801"/>
                  <a:pt x="0" y="13806"/>
                </a:cubicBezTo>
                <a:lnTo>
                  <a:pt x="413" y="14250"/>
                </a:lnTo>
                <a:cubicBezTo>
                  <a:pt x="664" y="14519"/>
                  <a:pt x="850" y="14756"/>
                  <a:pt x="826" y="14776"/>
                </a:cubicBezTo>
                <a:cubicBezTo>
                  <a:pt x="801" y="14797"/>
                  <a:pt x="706" y="14844"/>
                  <a:pt x="613" y="14883"/>
                </a:cubicBezTo>
                <a:cubicBezTo>
                  <a:pt x="520" y="14921"/>
                  <a:pt x="443" y="14989"/>
                  <a:pt x="443" y="15036"/>
                </a:cubicBezTo>
                <a:cubicBezTo>
                  <a:pt x="443" y="15181"/>
                  <a:pt x="801" y="15350"/>
                  <a:pt x="1133" y="15360"/>
                </a:cubicBezTo>
                <a:cubicBezTo>
                  <a:pt x="1308" y="15366"/>
                  <a:pt x="1486" y="15404"/>
                  <a:pt x="1528" y="15445"/>
                </a:cubicBezTo>
                <a:cubicBezTo>
                  <a:pt x="1575" y="15493"/>
                  <a:pt x="1723" y="15510"/>
                  <a:pt x="1936" y="15490"/>
                </a:cubicBezTo>
                <a:cubicBezTo>
                  <a:pt x="2141" y="15471"/>
                  <a:pt x="2311" y="15488"/>
                  <a:pt x="2379" y="15534"/>
                </a:cubicBezTo>
                <a:cubicBezTo>
                  <a:pt x="2439" y="15576"/>
                  <a:pt x="2525" y="15591"/>
                  <a:pt x="2568" y="15569"/>
                </a:cubicBezTo>
                <a:cubicBezTo>
                  <a:pt x="2611" y="15547"/>
                  <a:pt x="2742" y="15586"/>
                  <a:pt x="2861" y="15656"/>
                </a:cubicBezTo>
                <a:cubicBezTo>
                  <a:pt x="3058" y="15772"/>
                  <a:pt x="3089" y="15838"/>
                  <a:pt x="3172" y="16341"/>
                </a:cubicBezTo>
                <a:cubicBezTo>
                  <a:pt x="3222" y="16647"/>
                  <a:pt x="3309" y="16929"/>
                  <a:pt x="3365" y="16967"/>
                </a:cubicBezTo>
                <a:cubicBezTo>
                  <a:pt x="3421" y="17006"/>
                  <a:pt x="3466" y="17108"/>
                  <a:pt x="3466" y="17195"/>
                </a:cubicBezTo>
                <a:cubicBezTo>
                  <a:pt x="3466" y="17313"/>
                  <a:pt x="3629" y="17482"/>
                  <a:pt x="4105" y="17860"/>
                </a:cubicBezTo>
                <a:lnTo>
                  <a:pt x="4741" y="18369"/>
                </a:lnTo>
                <a:lnTo>
                  <a:pt x="4788" y="19028"/>
                </a:lnTo>
                <a:lnTo>
                  <a:pt x="4832" y="19688"/>
                </a:lnTo>
                <a:lnTo>
                  <a:pt x="5026" y="19657"/>
                </a:lnTo>
                <a:cubicBezTo>
                  <a:pt x="5132" y="19639"/>
                  <a:pt x="5379" y="19607"/>
                  <a:pt x="5574" y="19585"/>
                </a:cubicBezTo>
                <a:cubicBezTo>
                  <a:pt x="5902" y="19548"/>
                  <a:pt x="5928" y="19530"/>
                  <a:pt x="5928" y="19369"/>
                </a:cubicBezTo>
                <a:cubicBezTo>
                  <a:pt x="5928" y="19061"/>
                  <a:pt x="5957" y="19067"/>
                  <a:pt x="6828" y="19541"/>
                </a:cubicBezTo>
                <a:cubicBezTo>
                  <a:pt x="7675" y="20001"/>
                  <a:pt x="7639" y="19967"/>
                  <a:pt x="7605" y="20223"/>
                </a:cubicBezTo>
                <a:cubicBezTo>
                  <a:pt x="7588" y="20351"/>
                  <a:pt x="7528" y="20679"/>
                  <a:pt x="7472" y="20952"/>
                </a:cubicBezTo>
                <a:cubicBezTo>
                  <a:pt x="7417" y="21225"/>
                  <a:pt x="7385" y="21483"/>
                  <a:pt x="7402" y="21525"/>
                </a:cubicBezTo>
                <a:cubicBezTo>
                  <a:pt x="7426" y="21584"/>
                  <a:pt x="8991" y="21600"/>
                  <a:pt x="14517" y="21600"/>
                </a:cubicBezTo>
                <a:lnTo>
                  <a:pt x="21600" y="21600"/>
                </a:lnTo>
                <a:lnTo>
                  <a:pt x="21600" y="14989"/>
                </a:lnTo>
                <a:cubicBezTo>
                  <a:pt x="21600" y="11353"/>
                  <a:pt x="21575" y="8359"/>
                  <a:pt x="21544" y="8334"/>
                </a:cubicBezTo>
                <a:cubicBezTo>
                  <a:pt x="21513" y="8308"/>
                  <a:pt x="21438" y="8128"/>
                  <a:pt x="21376" y="7935"/>
                </a:cubicBezTo>
                <a:lnTo>
                  <a:pt x="21262" y="7585"/>
                </a:lnTo>
                <a:lnTo>
                  <a:pt x="20863" y="7585"/>
                </a:lnTo>
                <a:cubicBezTo>
                  <a:pt x="20476" y="7585"/>
                  <a:pt x="20461" y="7577"/>
                  <a:pt x="20317" y="7344"/>
                </a:cubicBezTo>
                <a:lnTo>
                  <a:pt x="20168" y="7104"/>
                </a:lnTo>
                <a:lnTo>
                  <a:pt x="20474" y="6858"/>
                </a:lnTo>
                <a:cubicBezTo>
                  <a:pt x="20642" y="6723"/>
                  <a:pt x="20778" y="6580"/>
                  <a:pt x="20777" y="6541"/>
                </a:cubicBezTo>
                <a:cubicBezTo>
                  <a:pt x="20773" y="6415"/>
                  <a:pt x="20352" y="6083"/>
                  <a:pt x="19795" y="5766"/>
                </a:cubicBezTo>
                <a:cubicBezTo>
                  <a:pt x="19280" y="5473"/>
                  <a:pt x="18617" y="5265"/>
                  <a:pt x="18200" y="5265"/>
                </a:cubicBezTo>
                <a:cubicBezTo>
                  <a:pt x="18111" y="5265"/>
                  <a:pt x="17957" y="5216"/>
                  <a:pt x="17859" y="5155"/>
                </a:cubicBezTo>
                <a:cubicBezTo>
                  <a:pt x="17761" y="5094"/>
                  <a:pt x="17481" y="4995"/>
                  <a:pt x="17234" y="4934"/>
                </a:cubicBezTo>
                <a:cubicBezTo>
                  <a:pt x="16502" y="4755"/>
                  <a:pt x="15682" y="4449"/>
                  <a:pt x="15439" y="4264"/>
                </a:cubicBezTo>
                <a:cubicBezTo>
                  <a:pt x="15313" y="4168"/>
                  <a:pt x="15126" y="4090"/>
                  <a:pt x="15021" y="4090"/>
                </a:cubicBezTo>
                <a:cubicBezTo>
                  <a:pt x="14810" y="4090"/>
                  <a:pt x="14436" y="3837"/>
                  <a:pt x="14436" y="3695"/>
                </a:cubicBezTo>
                <a:cubicBezTo>
                  <a:pt x="14436" y="3645"/>
                  <a:pt x="14351" y="3553"/>
                  <a:pt x="14247" y="3490"/>
                </a:cubicBezTo>
                <a:lnTo>
                  <a:pt x="14056" y="3376"/>
                </a:lnTo>
                <a:lnTo>
                  <a:pt x="14186" y="2927"/>
                </a:lnTo>
                <a:cubicBezTo>
                  <a:pt x="14315" y="2481"/>
                  <a:pt x="14316" y="2480"/>
                  <a:pt x="14151" y="2311"/>
                </a:cubicBezTo>
                <a:cubicBezTo>
                  <a:pt x="14060" y="2217"/>
                  <a:pt x="13889" y="2029"/>
                  <a:pt x="13771" y="1893"/>
                </a:cubicBezTo>
                <a:cubicBezTo>
                  <a:pt x="13365" y="1425"/>
                  <a:pt x="12607" y="780"/>
                  <a:pt x="12195" y="549"/>
                </a:cubicBezTo>
                <a:cubicBezTo>
                  <a:pt x="11746" y="299"/>
                  <a:pt x="11029" y="68"/>
                  <a:pt x="10697" y="68"/>
                </a:cubicBezTo>
                <a:cubicBezTo>
                  <a:pt x="10583" y="68"/>
                  <a:pt x="10469" y="40"/>
                  <a:pt x="10443" y="6"/>
                </a:cubicBezTo>
                <a:cubicBezTo>
                  <a:pt x="10442" y="4"/>
                  <a:pt x="10312" y="2"/>
                  <a:pt x="10301" y="0"/>
                </a:cubicBezTo>
                <a:close/>
              </a:path>
            </a:pathLst>
          </a:custGeom>
          <a:ln w="12700"/>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25" name="Security problems are bad for society as a whole..."/>
          <p:cNvSpPr/>
          <p:nvPr>
            <p:ph type="title"/>
          </p:nvPr>
        </p:nvSpPr>
        <p:spPr>
          <a:prstGeom prst="rect">
            <a:avLst/>
          </a:prstGeom>
        </p:spPr>
        <p:txBody>
          <a:bodyPr/>
          <a:lstStyle/>
          <a:p>
            <a:pPr/>
            <a:r>
              <a:t>Security problems are bad for society as a whole...</a:t>
            </a:r>
          </a:p>
        </p:txBody>
      </p:sp>
      <p:sp>
        <p:nvSpPr>
          <p:cNvPr id="426" name="… because [wireless] computers are everywhere."/>
          <p:cNvSpPr/>
          <p:nvPr>
            <p:ph type="body" idx="1"/>
          </p:nvPr>
        </p:nvSpPr>
        <p:spPr>
          <a:prstGeom prst="rect">
            <a:avLst/>
          </a:prstGeom>
        </p:spPr>
        <p:txBody>
          <a:bodyPr/>
          <a:lstStyle/>
          <a:p>
            <a:pPr/>
            <a:r>
              <a:t>… because [wireless] computers are everywhere.</a:t>
            </a:r>
          </a:p>
          <a:p>
            <a:pPr/>
          </a:p>
          <a:p>
            <a:pPr/>
          </a:p>
          <a:p>
            <a:pPr/>
          </a:p>
          <a:p>
            <a:pPr/>
          </a:p>
          <a:p>
            <a:pPr/>
          </a:p>
          <a:p>
            <a:pPr/>
          </a:p>
          <a:p>
            <a:pPr/>
          </a:p>
        </p:txBody>
      </p:sp>
      <p:sp>
        <p:nvSpPr>
          <p:cNvPr id="42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8" name="carclone032409b.tiff" descr="carclone032409b.tiff"/>
          <p:cNvPicPr>
            <a:picLocks noChangeAspect="1"/>
          </p:cNvPicPr>
          <p:nvPr/>
        </p:nvPicPr>
        <p:blipFill>
          <a:blip r:embed="rId3">
            <a:extLst/>
          </a:blip>
          <a:stretch>
            <a:fillRect/>
          </a:stretch>
        </p:blipFill>
        <p:spPr>
          <a:xfrm>
            <a:off x="965200" y="2273300"/>
            <a:ext cx="3505200" cy="2324100"/>
          </a:xfrm>
          <a:prstGeom prst="rect">
            <a:avLst/>
          </a:prstGeom>
          <a:ln w="12700"/>
        </p:spPr>
      </p:pic>
      <p:sp>
        <p:nvSpPr>
          <p:cNvPr id="429" name="50 microprocessors…"/>
          <p:cNvSpPr/>
          <p:nvPr/>
        </p:nvSpPr>
        <p:spPr>
          <a:xfrm>
            <a:off x="1073025" y="4564493"/>
            <a:ext cx="3278113" cy="8278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50 microprocessors</a:t>
            </a:r>
          </a:p>
          <a:p>
            <a:pPr/>
            <a:r>
              <a:t>per average car</a:t>
            </a:r>
          </a:p>
        </p:txBody>
      </p:sp>
      <p:pic>
        <p:nvPicPr>
          <p:cNvPr id="430" name="droppedImage.pdf" descr="droppedImage.pdf"/>
          <p:cNvPicPr>
            <a:picLocks noChangeAspect="1"/>
          </p:cNvPicPr>
          <p:nvPr/>
        </p:nvPicPr>
        <p:blipFill>
          <a:blip r:embed="rId4">
            <a:extLst/>
          </a:blip>
          <a:srcRect l="9523" t="3461" r="11721" b="18461"/>
          <a:stretch>
            <a:fillRect/>
          </a:stretch>
        </p:blipFill>
        <p:spPr>
          <a:xfrm>
            <a:off x="8369300" y="2209800"/>
            <a:ext cx="2730500" cy="2578100"/>
          </a:xfrm>
          <a:prstGeom prst="rect">
            <a:avLst/>
          </a:prstGeom>
          <a:ln w="12700"/>
        </p:spPr>
      </p:pic>
      <p:sp>
        <p:nvSpPr>
          <p:cNvPr id="431" name="2008: demonstrated wireless…"/>
          <p:cNvSpPr/>
          <p:nvPr/>
        </p:nvSpPr>
        <p:spPr>
          <a:xfrm>
            <a:off x="7240131" y="5002643"/>
            <a:ext cx="5078312" cy="1932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2008: demonstrated wireless</a:t>
            </a:r>
          </a:p>
          <a:p>
            <a:pPr algn="l">
              <a:defRPr b="0"/>
            </a:pPr>
            <a:r>
              <a:t>attack on implantable pacemakers</a:t>
            </a:r>
          </a:p>
          <a:p>
            <a:pPr algn="l">
              <a:defRPr b="0"/>
            </a:pPr>
          </a:p>
          <a:p>
            <a:pPr algn="l">
              <a:defRPr b="0"/>
            </a:pPr>
            <a:r>
              <a:t>2012: demonstrated wireless</a:t>
            </a:r>
            <a:br/>
            <a:r>
              <a:t>attack on insulin pump</a:t>
            </a:r>
          </a:p>
        </p:txBody>
      </p:sp>
      <p:sp>
        <p:nvSpPr>
          <p:cNvPr id="432" name="http://www.autosec.org/…"/>
          <p:cNvSpPr/>
          <p:nvPr/>
        </p:nvSpPr>
        <p:spPr>
          <a:xfrm>
            <a:off x="698500" y="5662474"/>
            <a:ext cx="6070600" cy="2721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0" indent="0" algn="l">
              <a:spcBef>
                <a:spcPts val="900"/>
              </a:spcBef>
              <a:buFont typeface="Arial"/>
              <a:defRPr b="0" sz="2400">
                <a:uFill>
                  <a:solidFill>
                    <a:srgbClr val="006DA2"/>
                  </a:solidFill>
                </a:uFill>
                <a:latin typeface="+mn-lt"/>
                <a:ea typeface="+mn-ea"/>
                <a:cs typeface="+mn-cs"/>
                <a:sym typeface="Helvetica"/>
              </a:defRPr>
            </a:pPr>
            <a:r>
              <a:t>http://www.autosec.org/</a:t>
            </a:r>
          </a:p>
          <a:p>
            <a:pPr lvl="3" marL="955039" indent="-228599" algn="l">
              <a:spcBef>
                <a:spcPts val="700"/>
              </a:spcBef>
              <a:buSzPct val="100000"/>
              <a:buChar char="—"/>
              <a:defRPr b="0" i="1" sz="1800">
                <a:uFill>
                  <a:solidFill>
                    <a:srgbClr val="006DA2"/>
                  </a:solidFill>
                </a:uFill>
                <a:latin typeface="+mn-lt"/>
                <a:ea typeface="+mn-ea"/>
                <a:cs typeface="+mn-cs"/>
                <a:sym typeface="Helvetica"/>
              </a:defRPr>
            </a:pPr>
            <a:r>
              <a:t>Comprehensive Experimental Analysis of Automotive Attack Surfaces (2011)</a:t>
            </a:r>
          </a:p>
          <a:p>
            <a:pPr lvl="3" marL="955039" indent="-228599" algn="l">
              <a:spcBef>
                <a:spcPts val="700"/>
              </a:spcBef>
              <a:buSzPct val="100000"/>
              <a:buChar char="—"/>
              <a:defRPr b="0" i="1" sz="1800">
                <a:uFill>
                  <a:solidFill>
                    <a:srgbClr val="006DA2"/>
                  </a:solidFill>
                </a:uFill>
                <a:latin typeface="+mn-lt"/>
                <a:ea typeface="+mn-ea"/>
                <a:cs typeface="+mn-cs"/>
                <a:sym typeface="Helvetica"/>
              </a:defRPr>
            </a:pPr>
            <a:r>
              <a:t>Experimental Security Analysis of a Modern Automobile (2010)</a:t>
            </a:r>
          </a:p>
          <a:p>
            <a:pPr marL="0" algn="l">
              <a:spcBef>
                <a:spcPts val="700"/>
              </a:spcBef>
              <a:defRPr b="0" i="1" sz="1800">
                <a:uFill>
                  <a:solidFill>
                    <a:srgbClr val="006DA2"/>
                  </a:solidFill>
                </a:uFill>
                <a:latin typeface="+mn-lt"/>
                <a:ea typeface="+mn-ea"/>
                <a:cs typeface="+mn-cs"/>
                <a:sym typeface="Helvetica"/>
              </a:defRPr>
            </a:pPr>
            <a:r>
              <a:t>Remote take-over of EVERY safety-critical system from ANY wired or wireless interface</a:t>
            </a:r>
          </a:p>
        </p:txBody>
      </p:sp>
      <p:sp>
        <p:nvSpPr>
          <p:cNvPr id="433" name="DDoS the endocrine system!"/>
          <p:cNvSpPr/>
          <p:nvPr/>
        </p:nvSpPr>
        <p:spPr>
          <a:xfrm rot="20127867">
            <a:off x="8135568" y="7301342"/>
            <a:ext cx="4494627"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DDoS the endocrine system!</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36" name="[Android] Cell phones cannot have not be[en] secured."/>
          <p:cNvSpPr/>
          <p:nvPr>
            <p:ph type="title"/>
          </p:nvPr>
        </p:nvSpPr>
        <p:spPr>
          <a:prstGeom prst="rect">
            <a:avLst/>
          </a:prstGeom>
        </p:spPr>
        <p:txBody>
          <a:bodyPr/>
          <a:lstStyle/>
          <a:p>
            <a:pPr/>
            <a:r>
              <a:t>[Android] Cell phones </a:t>
            </a:r>
            <a:r>
              <a:rPr strike="sngStrike"/>
              <a:t>cannot</a:t>
            </a:r>
            <a:r>
              <a:t> have not be[en] secured.</a:t>
            </a:r>
          </a:p>
        </p:txBody>
      </p:sp>
      <p:sp>
        <p:nvSpPr>
          <p:cNvPr id="437" name="Cell phones have:…"/>
          <p:cNvSpPr/>
          <p:nvPr>
            <p:ph type="body" idx="1"/>
          </p:nvPr>
        </p:nvSpPr>
        <p:spPr>
          <a:prstGeom prst="rect">
            <a:avLst/>
          </a:prstGeom>
        </p:spPr>
        <p:txBody>
          <a:bodyPr/>
          <a:lstStyle/>
          <a:p>
            <a:pPr>
              <a:defRPr b="1"/>
            </a:pPr>
            <a:r>
              <a:t>Cell phones have:</a:t>
            </a:r>
          </a:p>
          <a:p>
            <a:pPr lvl="1"/>
            <a:r>
              <a:t>Wireless networks, microphone, camera, &amp; batteries</a:t>
            </a:r>
          </a:p>
          <a:p>
            <a:pPr lvl="1"/>
            <a:r>
              <a:t>Downloaded apps</a:t>
            </a:r>
          </a:p>
          <a:p>
            <a:pPr lvl="1"/>
            <a:r>
              <a:t>Bad crypto</a:t>
            </a:r>
          </a:p>
          <a:p>
            <a:pPr/>
          </a:p>
          <a:p>
            <a:pPr>
              <a:defRPr b="1"/>
            </a:pPr>
            <a:r>
              <a:t>Cell phones can be used for:</a:t>
            </a:r>
          </a:p>
          <a:p>
            <a:pPr lvl="1"/>
            <a:r>
              <a:t>Tracking individuals</a:t>
            </a:r>
          </a:p>
          <a:p>
            <a:pPr lvl="1"/>
            <a:r>
              <a:t>Wiretapping rooms</a:t>
            </a:r>
          </a:p>
          <a:p>
            <a:pPr lvl="1"/>
            <a:r>
              <a:t>Personal data</a:t>
            </a:r>
          </a:p>
        </p:txBody>
      </p:sp>
      <p:sp>
        <p:nvSpPr>
          <p:cNvPr id="43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1" name="pasted-image.png"/>
          <p:cNvGrpSpPr/>
          <p:nvPr/>
        </p:nvGrpSpPr>
        <p:grpSpPr>
          <a:xfrm>
            <a:off x="5989554" y="2789278"/>
            <a:ext cx="6901799" cy="6744861"/>
            <a:chOff x="0" y="0"/>
            <a:chExt cx="6901798" cy="6744859"/>
          </a:xfrm>
        </p:grpSpPr>
        <p:pic>
          <p:nvPicPr>
            <p:cNvPr id="440" name="pasted-image.png" descr="pasted-image.png"/>
            <p:cNvPicPr>
              <a:picLocks noChangeAspect="1"/>
            </p:cNvPicPr>
            <p:nvPr/>
          </p:nvPicPr>
          <p:blipFill>
            <a:blip r:embed="rId3">
              <a:extLst/>
            </a:blip>
            <a:stretch>
              <a:fillRect/>
            </a:stretch>
          </p:blipFill>
          <p:spPr>
            <a:xfrm>
              <a:off x="127000" y="88900"/>
              <a:ext cx="6647799" cy="6414660"/>
            </a:xfrm>
            <a:prstGeom prst="rect">
              <a:avLst/>
            </a:prstGeom>
            <a:ln>
              <a:noFill/>
            </a:ln>
            <a:effectLst/>
          </p:spPr>
        </p:pic>
        <p:pic>
          <p:nvPicPr>
            <p:cNvPr id="439" name="pasted-image.png" descr="pasted-image.png"/>
            <p:cNvPicPr>
              <a:picLocks noChangeAspect="0"/>
            </p:cNvPicPr>
            <p:nvPr/>
          </p:nvPicPr>
          <p:blipFill>
            <a:blip r:embed="rId4">
              <a:extLst/>
            </a:blip>
            <a:stretch>
              <a:fillRect/>
            </a:stretch>
          </p:blipFill>
          <p:spPr>
            <a:xfrm>
              <a:off x="0" y="-1"/>
              <a:ext cx="6901799" cy="6744861"/>
            </a:xfrm>
            <a:prstGeom prst="rect">
              <a:avLst/>
            </a:prstGeom>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3"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44" name="How do we address the cybersecurity challenge?"/>
          <p:cNvSpPr/>
          <p:nvPr>
            <p:ph type="title"/>
          </p:nvPr>
        </p:nvSpPr>
        <p:spPr>
          <a:prstGeom prst="rect">
            <a:avLst/>
          </a:prstGeom>
        </p:spPr>
        <p:txBody>
          <a:bodyPr/>
          <a:lstStyle/>
          <a:p>
            <a:pPr/>
            <a:r>
              <a:t>How do we address the cybersecurity challenge?</a:t>
            </a:r>
          </a:p>
        </p:txBody>
      </p:sp>
      <p:sp>
        <p:nvSpPr>
          <p:cNvPr id="445" name="1. Deploy technology that works.…"/>
          <p:cNvSpPr/>
          <p:nvPr>
            <p:ph type="body" idx="1"/>
          </p:nvPr>
        </p:nvSpPr>
        <p:spPr>
          <a:prstGeom prst="rect">
            <a:avLst/>
          </a:prstGeom>
        </p:spPr>
        <p:txBody>
          <a:bodyPr anchor="ctr"/>
          <a:lstStyle/>
          <a:p>
            <a:pPr algn="ctr">
              <a:defRPr sz="5200"/>
            </a:pPr>
            <a:r>
              <a:t>1. Deploy technology that works.</a:t>
            </a:r>
          </a:p>
          <a:p>
            <a:pPr algn="ctr">
              <a:defRPr sz="5200"/>
            </a:pPr>
          </a:p>
          <a:p>
            <a:pPr algn="ctr">
              <a:defRPr sz="5200"/>
            </a:pPr>
            <a:r>
              <a:t>2. Address the non-technical issues.</a:t>
            </a:r>
          </a:p>
        </p:txBody>
      </p:sp>
      <p:sp>
        <p:nvSpPr>
          <p:cNvPr id="44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49" name="We have made major advances in cyber security."/>
          <p:cNvSpPr/>
          <p:nvPr>
            <p:ph type="title"/>
          </p:nvPr>
        </p:nvSpPr>
        <p:spPr>
          <a:prstGeom prst="rect">
            <a:avLst/>
          </a:prstGeom>
        </p:spPr>
        <p:txBody>
          <a:bodyPr/>
          <a:lstStyle/>
          <a:p>
            <a:pPr/>
            <a:r>
              <a:t>We have made major advances in cyber security.</a:t>
            </a:r>
          </a:p>
        </p:txBody>
      </p:sp>
      <p:sp>
        <p:nvSpPr>
          <p:cNvPr id="450" name="Major security breakthroughs since 1980:…"/>
          <p:cNvSpPr/>
          <p:nvPr>
            <p:ph type="body" idx="1"/>
          </p:nvPr>
        </p:nvSpPr>
        <p:spPr>
          <a:prstGeom prst="rect">
            <a:avLst/>
          </a:prstGeom>
        </p:spPr>
        <p:txBody>
          <a:bodyPr/>
          <a:lstStyle/>
          <a:p>
            <a:pPr>
              <a:defRPr b="1"/>
            </a:pPr>
            <a:r>
              <a:t>Major security breakthroughs since 1980:</a:t>
            </a:r>
          </a:p>
          <a:p>
            <a:pPr lvl="1"/>
            <a:r>
              <a:t>Public key cryptography (RSA with certificates to distribute public keys)</a:t>
            </a:r>
          </a:p>
          <a:p>
            <a:pPr lvl="1"/>
            <a:r>
              <a:t>Fast symmetric cryptography (AES)</a:t>
            </a:r>
          </a:p>
          <a:p>
            <a:pPr lvl="1"/>
            <a:r>
              <a:t>Fast public key cryptography (elliptic curves)</a:t>
            </a:r>
          </a:p>
          <a:p>
            <a:pPr lvl="1"/>
            <a:r>
              <a:t>Easy-to-use cryptography (SSL/TLS)</a:t>
            </a:r>
          </a:p>
          <a:p>
            <a:pPr lvl="1"/>
            <a:r>
              <a:t>Sandboxing (Java, C# and virtualization)</a:t>
            </a:r>
          </a:p>
          <a:p>
            <a:pPr lvl="1"/>
            <a:r>
              <a:t>Firewalls</a:t>
            </a:r>
          </a:p>
          <a:p>
            <a:pPr lvl="1"/>
            <a:r>
              <a:t>BAN logic</a:t>
            </a:r>
          </a:p>
          <a:p>
            <a:pPr lvl="1"/>
            <a:r>
              <a:t>Fuzzing.</a:t>
            </a:r>
          </a:p>
          <a:p>
            <a:pPr/>
          </a:p>
          <a:p>
            <a:pPr>
              <a:defRPr b="1"/>
            </a:pPr>
            <a:r>
              <a:t>None of these breakthroughs has been a “silver bullet,” </a:t>
            </a:r>
            <a:br/>
            <a:r>
              <a:t>but they have all helped.</a:t>
            </a:r>
          </a:p>
          <a:p>
            <a:pPr lvl="2"/>
            <a:r>
              <a:t>“Why Cryptosystems Fail,” Ross Anderson, </a:t>
            </a:r>
            <a:br/>
            <a:r>
              <a:t>1</a:t>
            </a:r>
            <a:r>
              <a:rPr baseline="31999"/>
              <a:t>st</a:t>
            </a:r>
            <a:r>
              <a:t> Conference on Computer and Communications Security, 1993. </a:t>
            </a:r>
            <a:br/>
            <a:r>
              <a:rPr u="sng">
                <a:hlinkClick r:id="rId3" invalidUrl="" action="" tgtFrame="" tooltip="" history="1" highlightClick="0" endSnd="0"/>
              </a:rPr>
              <a:t>http://www.cl.cam.ac.uk/~rja14/Papers/wcf.pdf</a:t>
            </a:r>
          </a:p>
        </p:txBody>
      </p:sp>
      <p:sp>
        <p:nvSpPr>
          <p:cNvPr id="45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3"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54" name="We must continue to deploy technology that works,  because adversaries are not all powerful."/>
          <p:cNvSpPr/>
          <p:nvPr>
            <p:ph type="title"/>
          </p:nvPr>
        </p:nvSpPr>
        <p:spPr>
          <a:prstGeom prst="rect">
            <a:avLst/>
          </a:prstGeom>
        </p:spPr>
        <p:txBody>
          <a:bodyPr/>
          <a:lstStyle/>
          <a:p>
            <a:pPr/>
            <a:r>
              <a:t>We must continue to deploy technology that works, </a:t>
            </a:r>
            <a:br/>
            <a:r>
              <a:t>because adversaries are not all powerful.</a:t>
            </a:r>
          </a:p>
        </p:txBody>
      </p:sp>
      <p:sp>
        <p:nvSpPr>
          <p:cNvPr id="455" name="Adversaries are impacted by:…"/>
          <p:cNvSpPr/>
          <p:nvPr>
            <p:ph type="body" idx="1"/>
          </p:nvPr>
        </p:nvSpPr>
        <p:spPr>
          <a:prstGeom prst="rect">
            <a:avLst/>
          </a:prstGeom>
        </p:spPr>
        <p:txBody>
          <a:bodyPr/>
          <a:lstStyle/>
          <a:p>
            <a:pPr/>
            <a:r>
              <a:t>Adversaries are impacted by:</a:t>
            </a:r>
          </a:p>
          <a:p>
            <a:pPr lvl="2"/>
            <a:r>
              <a:t>Economic factors</a:t>
            </a:r>
          </a:p>
          <a:p>
            <a:pPr lvl="2"/>
            <a:r>
              <a:t>Attention span</a:t>
            </a:r>
          </a:p>
          <a:p>
            <a:pPr lvl="2"/>
            <a:r>
              <a:t>Other opportunities</a:t>
            </a:r>
          </a:p>
          <a:p>
            <a:pPr/>
          </a:p>
          <a:p>
            <a:pPr/>
            <a:r>
              <a:t>You don’t have to run faster than the bear….</a:t>
            </a:r>
          </a:p>
        </p:txBody>
      </p:sp>
      <p:sp>
        <p:nvSpPr>
          <p:cNvPr id="45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7" name="polar_bear_tag_1a.tiff" descr="polar_bear_tag_1a.tiff"/>
          <p:cNvPicPr>
            <a:picLocks noChangeAspect="1"/>
          </p:cNvPicPr>
          <p:nvPr/>
        </p:nvPicPr>
        <p:blipFill>
          <a:blip r:embed="rId3">
            <a:extLst/>
          </a:blip>
          <a:stretch>
            <a:fillRect/>
          </a:stretch>
        </p:blipFill>
        <p:spPr>
          <a:xfrm>
            <a:off x="1663700" y="4806537"/>
            <a:ext cx="3175000" cy="2115345"/>
          </a:xfrm>
          <a:prstGeom prst="rect">
            <a:avLst/>
          </a:prstGeom>
          <a:ln w="12700"/>
        </p:spPr>
      </p:pic>
      <p:pic>
        <p:nvPicPr>
          <p:cNvPr id="458" name="polar_bear_tag_1b.tiff" descr="polar_bear_tag_1b.tiff"/>
          <p:cNvPicPr>
            <a:picLocks noChangeAspect="1"/>
          </p:cNvPicPr>
          <p:nvPr/>
        </p:nvPicPr>
        <p:blipFill>
          <a:blip r:embed="rId4">
            <a:extLst/>
          </a:blip>
          <a:stretch>
            <a:fillRect/>
          </a:stretch>
        </p:blipFill>
        <p:spPr>
          <a:xfrm>
            <a:off x="5105400" y="4800600"/>
            <a:ext cx="3175000" cy="2115344"/>
          </a:xfrm>
          <a:prstGeom prst="rect">
            <a:avLst/>
          </a:prstGeom>
          <a:ln w="12700"/>
        </p:spPr>
      </p:pic>
      <p:pic>
        <p:nvPicPr>
          <p:cNvPr id="459" name="polar_bear_tag_1c.tiff" descr="polar_bear_tag_1c.tiff"/>
          <p:cNvPicPr>
            <a:picLocks noChangeAspect="1"/>
          </p:cNvPicPr>
          <p:nvPr/>
        </p:nvPicPr>
        <p:blipFill>
          <a:blip r:embed="rId5">
            <a:extLst/>
          </a:blip>
          <a:stretch>
            <a:fillRect/>
          </a:stretch>
        </p:blipFill>
        <p:spPr>
          <a:xfrm>
            <a:off x="8547100" y="4800600"/>
            <a:ext cx="3175000" cy="2115344"/>
          </a:xfrm>
          <a:prstGeom prst="rect">
            <a:avLst/>
          </a:prstGeom>
          <a:ln w="12700"/>
        </p:spPr>
      </p:pic>
      <p:pic>
        <p:nvPicPr>
          <p:cNvPr id="460" name="polar_bear_tag_1d.tiff" descr="polar_bear_tag_1d.tiff"/>
          <p:cNvPicPr>
            <a:picLocks noChangeAspect="1"/>
          </p:cNvPicPr>
          <p:nvPr/>
        </p:nvPicPr>
        <p:blipFill>
          <a:blip r:embed="rId6">
            <a:extLst/>
          </a:blip>
          <a:stretch>
            <a:fillRect/>
          </a:stretch>
        </p:blipFill>
        <p:spPr>
          <a:xfrm>
            <a:off x="1663700" y="7226300"/>
            <a:ext cx="3175000" cy="2115344"/>
          </a:xfrm>
          <a:prstGeom prst="rect">
            <a:avLst/>
          </a:prstGeom>
          <a:ln w="12700"/>
        </p:spPr>
      </p:pic>
      <p:pic>
        <p:nvPicPr>
          <p:cNvPr id="461" name="polar_bear_tag_2a.tiff" descr="polar_bear_tag_2a.tiff"/>
          <p:cNvPicPr>
            <a:picLocks noChangeAspect="1"/>
          </p:cNvPicPr>
          <p:nvPr/>
        </p:nvPicPr>
        <p:blipFill>
          <a:blip r:embed="rId7">
            <a:extLst/>
          </a:blip>
          <a:stretch>
            <a:fillRect/>
          </a:stretch>
        </p:blipFill>
        <p:spPr>
          <a:xfrm>
            <a:off x="5105400" y="7226300"/>
            <a:ext cx="3175000" cy="2115344"/>
          </a:xfrm>
          <a:prstGeom prst="rect">
            <a:avLst/>
          </a:prstGeom>
          <a:ln w="12700"/>
        </p:spPr>
      </p:pic>
      <p:pic>
        <p:nvPicPr>
          <p:cNvPr id="462" name="polar_bear_tag_2b.tiff" descr="polar_bear_tag_2b.tiff"/>
          <p:cNvPicPr>
            <a:picLocks noChangeAspect="1"/>
          </p:cNvPicPr>
          <p:nvPr/>
        </p:nvPicPr>
        <p:blipFill>
          <a:blip r:embed="rId8">
            <a:extLst/>
          </a:blip>
          <a:stretch>
            <a:fillRect/>
          </a:stretch>
        </p:blipFill>
        <p:spPr>
          <a:xfrm>
            <a:off x="8547100" y="7226300"/>
            <a:ext cx="3175000" cy="2115344"/>
          </a:xfrm>
          <a:prstGeom prst="rect">
            <a:avLst/>
          </a:prstGeom>
          <a:ln w="12700"/>
        </p:spPr>
      </p:pic>
      <p:sp>
        <p:nvSpPr>
          <p:cNvPr id="463" name="http://forums.corvetteforum.com/off-topic/2824193-i-only-have-to-outrun-you-polar-bear-tag.html"/>
          <p:cNvSpPr/>
          <p:nvPr/>
        </p:nvSpPr>
        <p:spPr>
          <a:xfrm>
            <a:off x="3479800" y="9385300"/>
            <a:ext cx="84455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500">
                <a:hlinkClick r:id="rId9" invalidUrl="" action="" tgtFrame="" tooltip="" history="1" highlightClick="0" endSnd="0"/>
              </a:defRPr>
            </a:lvl1pPr>
          </a:lstStyle>
          <a:p>
            <a:pPr/>
            <a:r>
              <a:rPr>
                <a:hlinkClick r:id="rId9" invalidUrl="" action="" tgtFrame="" tooltip="" history="1" highlightClick="0" endSnd="0"/>
              </a:rPr>
              <a:t>http://forums.corvetteforum.com/off-topic/2824193-i-only-have-to-outrun-you-polar-bear-tag.html</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66" name="There are solutions to many cyber security problems... We should use them!"/>
          <p:cNvSpPr/>
          <p:nvPr>
            <p:ph type="title"/>
          </p:nvPr>
        </p:nvSpPr>
        <p:spPr>
          <a:prstGeom prst="rect">
            <a:avLst/>
          </a:prstGeom>
        </p:spPr>
        <p:txBody>
          <a:bodyPr/>
          <a:lstStyle/>
          <a:p>
            <a:pPr/>
            <a:r>
              <a:t>There are solutions to many cyber security problems...</a:t>
            </a:r>
          </a:p>
          <a:p>
            <a:pPr/>
            <a:r>
              <a:t>We should use them!</a:t>
            </a:r>
          </a:p>
        </p:txBody>
      </p:sp>
      <p:sp>
        <p:nvSpPr>
          <p:cNvPr id="467" name="8.63% of the desktop computers still run Windows XP…"/>
          <p:cNvSpPr/>
          <p:nvPr>
            <p:ph type="body" idx="1"/>
          </p:nvPr>
        </p:nvSpPr>
        <p:spPr>
          <a:prstGeom prst="rect">
            <a:avLst/>
          </a:prstGeom>
        </p:spPr>
        <p:txBody>
          <a:bodyPr/>
          <a:lstStyle/>
          <a:p>
            <a:pPr/>
          </a:p>
          <a:p>
            <a:pPr/>
            <a:r>
              <a:t>8.63% of the desktop computers still run Windows XP</a:t>
            </a:r>
          </a:p>
          <a:p>
            <a:pPr lvl="2"/>
            <a:r>
              <a:t>http://netmarketshare.com/</a:t>
            </a:r>
          </a:p>
          <a:p>
            <a:pPr lvl="1"/>
            <a:r>
              <a:t>Support was ended in 2014!</a:t>
            </a:r>
          </a:p>
          <a:p>
            <a:pPr/>
          </a:p>
          <a:p>
            <a:pPr/>
            <a:r>
              <a:t>Apple users don’t run anti-virus.</a:t>
            </a:r>
          </a:p>
          <a:p>
            <a:pPr lvl="1"/>
            <a:r>
              <a:t>Yes, Apple tries to fix bugs, but </a:t>
            </a:r>
          </a:p>
          <a:p>
            <a:pPr/>
          </a:p>
          <a:p>
            <a:pPr/>
            <a:r>
              <a:t>Most “SSL” websites only use it for logging in.</a:t>
            </a:r>
          </a:p>
          <a:p>
            <a:pPr/>
          </a:p>
          <a:p>
            <a:pPr/>
            <a:r>
              <a:t>DNSSEC lags</a:t>
            </a:r>
          </a:p>
          <a:p>
            <a:pPr/>
          </a:p>
          <a:p>
            <a:pPr/>
            <a:r>
              <a:t>Smart Cards aren’t</a:t>
            </a:r>
          </a:p>
        </p:txBody>
      </p:sp>
      <p:sp>
        <p:nvSpPr>
          <p:cNvPr id="46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9" name="cac_card_PIV.tiff" descr="cac_card_PIV.tiff"/>
          <p:cNvPicPr>
            <a:picLocks noChangeAspect="1"/>
          </p:cNvPicPr>
          <p:nvPr/>
        </p:nvPicPr>
        <p:blipFill>
          <a:blip r:embed="rId3">
            <a:extLst/>
          </a:blip>
          <a:stretch>
            <a:fillRect/>
          </a:stretch>
        </p:blipFill>
        <p:spPr>
          <a:xfrm>
            <a:off x="4170769" y="6390317"/>
            <a:ext cx="1684958" cy="2574767"/>
          </a:xfrm>
          <a:prstGeom prst="rect">
            <a:avLst/>
          </a:prstGeom>
          <a:ln w="12700"/>
        </p:spPr>
      </p:pic>
      <p:pic>
        <p:nvPicPr>
          <p:cNvPr id="470" name="Windows-XP-on-Dell.tiff" descr="Windows-XP-on-Dell.tiff"/>
          <p:cNvPicPr>
            <a:picLocks noChangeAspect="1"/>
          </p:cNvPicPr>
          <p:nvPr/>
        </p:nvPicPr>
        <p:blipFill>
          <a:blip r:embed="rId4">
            <a:extLst/>
          </a:blip>
          <a:srcRect l="6669" t="0" r="3629" b="9852"/>
          <a:stretch>
            <a:fillRect/>
          </a:stretch>
        </p:blipFill>
        <p:spPr>
          <a:xfrm>
            <a:off x="9925574" y="1600200"/>
            <a:ext cx="2825227" cy="2324100"/>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7741" y="0"/>
                </a:moveTo>
                <a:lnTo>
                  <a:pt x="7720" y="266"/>
                </a:lnTo>
                <a:cubicBezTo>
                  <a:pt x="7708" y="412"/>
                  <a:pt x="7682" y="741"/>
                  <a:pt x="7662" y="996"/>
                </a:cubicBezTo>
                <a:cubicBezTo>
                  <a:pt x="7598" y="1797"/>
                  <a:pt x="7404" y="1881"/>
                  <a:pt x="5506" y="1936"/>
                </a:cubicBezTo>
                <a:cubicBezTo>
                  <a:pt x="4608" y="1963"/>
                  <a:pt x="3338" y="1989"/>
                  <a:pt x="2685" y="1995"/>
                </a:cubicBezTo>
                <a:cubicBezTo>
                  <a:pt x="1791" y="2004"/>
                  <a:pt x="1504" y="2043"/>
                  <a:pt x="1522" y="2154"/>
                </a:cubicBezTo>
                <a:cubicBezTo>
                  <a:pt x="1540" y="2260"/>
                  <a:pt x="1333" y="2310"/>
                  <a:pt x="796" y="2335"/>
                </a:cubicBezTo>
                <a:lnTo>
                  <a:pt x="45" y="2372"/>
                </a:lnTo>
                <a:lnTo>
                  <a:pt x="42" y="2748"/>
                </a:lnTo>
                <a:cubicBezTo>
                  <a:pt x="41" y="2956"/>
                  <a:pt x="46" y="6554"/>
                  <a:pt x="51" y="10741"/>
                </a:cubicBezTo>
                <a:cubicBezTo>
                  <a:pt x="56" y="14928"/>
                  <a:pt x="46" y="18699"/>
                  <a:pt x="33" y="19121"/>
                </a:cubicBezTo>
                <a:cubicBezTo>
                  <a:pt x="-26" y="20952"/>
                  <a:pt x="-48" y="20828"/>
                  <a:pt x="366" y="20870"/>
                </a:cubicBezTo>
                <a:cubicBezTo>
                  <a:pt x="574" y="20891"/>
                  <a:pt x="756" y="20981"/>
                  <a:pt x="787" y="21076"/>
                </a:cubicBezTo>
                <a:cubicBezTo>
                  <a:pt x="865" y="21324"/>
                  <a:pt x="2134" y="21317"/>
                  <a:pt x="2213" y="21069"/>
                </a:cubicBezTo>
                <a:cubicBezTo>
                  <a:pt x="2261" y="20916"/>
                  <a:pt x="2788" y="20892"/>
                  <a:pt x="6148" y="20892"/>
                </a:cubicBezTo>
                <a:cubicBezTo>
                  <a:pt x="9509" y="20892"/>
                  <a:pt x="10036" y="20916"/>
                  <a:pt x="10084" y="21069"/>
                </a:cubicBezTo>
                <a:cubicBezTo>
                  <a:pt x="10166" y="21329"/>
                  <a:pt x="11431" y="21322"/>
                  <a:pt x="11513" y="21061"/>
                </a:cubicBezTo>
                <a:cubicBezTo>
                  <a:pt x="11556" y="20926"/>
                  <a:pt x="11681" y="20887"/>
                  <a:pt x="11985" y="20914"/>
                </a:cubicBezTo>
                <a:cubicBezTo>
                  <a:pt x="12355" y="20946"/>
                  <a:pt x="12400" y="20985"/>
                  <a:pt x="12427" y="21275"/>
                </a:cubicBezTo>
                <a:cubicBezTo>
                  <a:pt x="12453" y="21547"/>
                  <a:pt x="12504" y="21600"/>
                  <a:pt x="12742" y="21600"/>
                </a:cubicBezTo>
                <a:cubicBezTo>
                  <a:pt x="12993" y="21600"/>
                  <a:pt x="13027" y="21558"/>
                  <a:pt x="13027" y="21250"/>
                </a:cubicBezTo>
                <a:cubicBezTo>
                  <a:pt x="13027" y="20794"/>
                  <a:pt x="13277" y="20624"/>
                  <a:pt x="13717" y="20777"/>
                </a:cubicBezTo>
                <a:cubicBezTo>
                  <a:pt x="14163" y="20933"/>
                  <a:pt x="16060" y="20925"/>
                  <a:pt x="16190" y="20766"/>
                </a:cubicBezTo>
                <a:cubicBezTo>
                  <a:pt x="16247" y="20697"/>
                  <a:pt x="16465" y="20657"/>
                  <a:pt x="16672" y="20678"/>
                </a:cubicBezTo>
                <a:cubicBezTo>
                  <a:pt x="16977" y="20708"/>
                  <a:pt x="17052" y="20765"/>
                  <a:pt x="17077" y="20980"/>
                </a:cubicBezTo>
                <a:cubicBezTo>
                  <a:pt x="17101" y="21185"/>
                  <a:pt x="17173" y="21246"/>
                  <a:pt x="17386" y="21246"/>
                </a:cubicBezTo>
                <a:cubicBezTo>
                  <a:pt x="17600" y="21246"/>
                  <a:pt x="17671" y="21185"/>
                  <a:pt x="17695" y="20980"/>
                </a:cubicBezTo>
                <a:cubicBezTo>
                  <a:pt x="17724" y="20729"/>
                  <a:pt x="17769" y="20715"/>
                  <a:pt x="18549" y="20715"/>
                </a:cubicBezTo>
                <a:lnTo>
                  <a:pt x="19372" y="20715"/>
                </a:lnTo>
                <a:lnTo>
                  <a:pt x="19402" y="21157"/>
                </a:lnTo>
                <a:lnTo>
                  <a:pt x="19433" y="21600"/>
                </a:lnTo>
                <a:lnTo>
                  <a:pt x="20111" y="21600"/>
                </a:lnTo>
                <a:lnTo>
                  <a:pt x="20789" y="21600"/>
                </a:lnTo>
                <a:lnTo>
                  <a:pt x="20750" y="20892"/>
                </a:lnTo>
                <a:cubicBezTo>
                  <a:pt x="20729" y="20503"/>
                  <a:pt x="20683" y="20150"/>
                  <a:pt x="20647" y="20106"/>
                </a:cubicBezTo>
                <a:cubicBezTo>
                  <a:pt x="20534" y="19969"/>
                  <a:pt x="20578" y="19527"/>
                  <a:pt x="20741" y="19129"/>
                </a:cubicBezTo>
                <a:cubicBezTo>
                  <a:pt x="20879" y="18790"/>
                  <a:pt x="20936" y="18752"/>
                  <a:pt x="21225" y="18793"/>
                </a:cubicBezTo>
                <a:lnTo>
                  <a:pt x="21552" y="18837"/>
                </a:lnTo>
                <a:lnTo>
                  <a:pt x="21552" y="17985"/>
                </a:lnTo>
                <a:cubicBezTo>
                  <a:pt x="21552" y="17142"/>
                  <a:pt x="21549" y="17130"/>
                  <a:pt x="21286" y="17093"/>
                </a:cubicBezTo>
                <a:lnTo>
                  <a:pt x="21019" y="17056"/>
                </a:lnTo>
                <a:lnTo>
                  <a:pt x="21019" y="10387"/>
                </a:lnTo>
                <a:lnTo>
                  <a:pt x="21019" y="3718"/>
                </a:lnTo>
                <a:lnTo>
                  <a:pt x="21286" y="3681"/>
                </a:lnTo>
                <a:cubicBezTo>
                  <a:pt x="21548" y="3644"/>
                  <a:pt x="21552" y="3630"/>
                  <a:pt x="21552" y="2825"/>
                </a:cubicBezTo>
                <a:lnTo>
                  <a:pt x="21552" y="2007"/>
                </a:lnTo>
                <a:lnTo>
                  <a:pt x="20883" y="2007"/>
                </a:lnTo>
                <a:cubicBezTo>
                  <a:pt x="20379" y="2007"/>
                  <a:pt x="20201" y="2050"/>
                  <a:pt x="20159" y="2184"/>
                </a:cubicBezTo>
                <a:cubicBezTo>
                  <a:pt x="20076" y="2449"/>
                  <a:pt x="18593" y="2439"/>
                  <a:pt x="18470" y="2173"/>
                </a:cubicBezTo>
                <a:cubicBezTo>
                  <a:pt x="18395" y="2009"/>
                  <a:pt x="18095" y="1980"/>
                  <a:pt x="16239" y="1959"/>
                </a:cubicBezTo>
                <a:cubicBezTo>
                  <a:pt x="14783" y="1942"/>
                  <a:pt x="14055" y="1891"/>
                  <a:pt x="13980" y="1800"/>
                </a:cubicBezTo>
                <a:cubicBezTo>
                  <a:pt x="13916" y="1721"/>
                  <a:pt x="13873" y="1320"/>
                  <a:pt x="13880" y="834"/>
                </a:cubicBezTo>
                <a:lnTo>
                  <a:pt x="13896" y="0"/>
                </a:lnTo>
                <a:lnTo>
                  <a:pt x="10817" y="0"/>
                </a:lnTo>
                <a:lnTo>
                  <a:pt x="7741" y="0"/>
                </a:lnTo>
                <a:close/>
              </a:path>
            </a:pathLst>
          </a:custGeom>
          <a:ln w="12700"/>
        </p:spPr>
      </p:pic>
      <p:pic>
        <p:nvPicPr>
          <p:cNvPr id="471" name="Screen Shot 2012-04-23 at 10.29.31 PM.png" descr="Screen Shot 2012-04-23 at 10.29.31 PM.png"/>
          <p:cNvPicPr>
            <a:picLocks noChangeAspect="1"/>
          </p:cNvPicPr>
          <p:nvPr/>
        </p:nvPicPr>
        <p:blipFill>
          <a:blip r:embed="rId5">
            <a:extLst/>
          </a:blip>
          <a:stretch>
            <a:fillRect/>
          </a:stretch>
        </p:blipFill>
        <p:spPr>
          <a:xfrm>
            <a:off x="8895946" y="4009566"/>
            <a:ext cx="3721908" cy="3962401"/>
          </a:xfrm>
          <a:prstGeom prst="rect">
            <a:avLst/>
          </a:prstGeom>
          <a:ln w="12700">
            <a:solidFill>
              <a:srgbClr val="006DA2"/>
            </a:solidFill>
          </a:ln>
        </p:spPr>
      </p:pic>
      <p:pic>
        <p:nvPicPr>
          <p:cNvPr id="472" name="droppedImage.pdf" descr="droppedImage.pdf"/>
          <p:cNvPicPr>
            <a:picLocks noChangeAspect="1"/>
          </p:cNvPicPr>
          <p:nvPr/>
        </p:nvPicPr>
        <p:blipFill>
          <a:blip r:embed="rId6">
            <a:extLst/>
          </a:blip>
          <a:stretch>
            <a:fillRect/>
          </a:stretch>
        </p:blipFill>
        <p:spPr>
          <a:xfrm>
            <a:off x="6757147" y="6235700"/>
            <a:ext cx="1903507" cy="1866900"/>
          </a:xfrm>
          <a:prstGeom prst="rect">
            <a:avLst/>
          </a:prstGeom>
          <a:ln w="12700"/>
        </p:spPr>
      </p:pic>
      <p:pic>
        <p:nvPicPr>
          <p:cNvPr id="473" name="droppedImage.tiff" descr="droppedImage.tiff"/>
          <p:cNvPicPr>
            <a:picLocks noChangeAspect="1"/>
          </p:cNvPicPr>
          <p:nvPr/>
        </p:nvPicPr>
        <p:blipFill>
          <a:blip r:embed="rId7">
            <a:extLst/>
          </a:blip>
          <a:stretch>
            <a:fillRect/>
          </a:stretch>
        </p:blipFill>
        <p:spPr>
          <a:xfrm>
            <a:off x="5133492" y="7686120"/>
            <a:ext cx="2737815" cy="1714501"/>
          </a:xfrm>
          <a:prstGeom prst="rect">
            <a:avLst/>
          </a:prstGeom>
          <a:ln w="12700"/>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76" name="Example: Google Authenticator’s 2-factor authentication protections against password stealing."/>
          <p:cNvSpPr/>
          <p:nvPr>
            <p:ph type="title"/>
          </p:nvPr>
        </p:nvSpPr>
        <p:spPr>
          <a:prstGeom prst="rect">
            <a:avLst/>
          </a:prstGeom>
        </p:spPr>
        <p:txBody>
          <a:bodyPr/>
          <a:lstStyle/>
          <a:p>
            <a:pPr/>
            <a:r>
              <a:t>Example: Google Authenticator’s 2-factor authentication protections against password stealing.</a:t>
            </a:r>
          </a:p>
        </p:txBody>
      </p:sp>
      <p:sp>
        <p:nvSpPr>
          <p:cNvPr id="477" name="Body"/>
          <p:cNvSpPr/>
          <p:nvPr>
            <p:ph type="body" idx="1"/>
          </p:nvPr>
        </p:nvSpPr>
        <p:spPr>
          <a:prstGeom prst="rect">
            <a:avLst/>
          </a:prstGeom>
        </p:spPr>
        <p:txBody>
          <a:bodyPr/>
          <a:lstStyle/>
          <a:p>
            <a:pPr/>
          </a:p>
        </p:txBody>
      </p:sp>
      <p:sp>
        <p:nvSpPr>
          <p:cNvPr id="47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81" name="Group"/>
          <p:cNvGrpSpPr/>
          <p:nvPr/>
        </p:nvGrpSpPr>
        <p:grpSpPr>
          <a:xfrm>
            <a:off x="603250" y="2062348"/>
            <a:ext cx="3467100" cy="6395852"/>
            <a:chOff x="0" y="0"/>
            <a:chExt cx="3467100" cy="6395851"/>
          </a:xfrm>
        </p:grpSpPr>
        <p:pic>
          <p:nvPicPr>
            <p:cNvPr id="479" name="droppedImage.tiff" descr="droppedImage.tiff"/>
            <p:cNvPicPr>
              <a:picLocks noChangeAspect="1"/>
            </p:cNvPicPr>
            <p:nvPr/>
          </p:nvPicPr>
          <p:blipFill>
            <a:blip r:embed="rId3">
              <a:extLst/>
            </a:blip>
            <a:stretch>
              <a:fillRect/>
            </a:stretch>
          </p:blipFill>
          <p:spPr>
            <a:xfrm>
              <a:off x="0" y="0"/>
              <a:ext cx="3467100" cy="6395852"/>
            </a:xfrm>
            <a:prstGeom prst="rect">
              <a:avLst/>
            </a:prstGeom>
            <a:ln w="12700" cap="flat">
              <a:noFill/>
              <a:round/>
            </a:ln>
            <a:effectLst/>
          </p:spPr>
        </p:pic>
        <p:pic>
          <p:nvPicPr>
            <p:cNvPr id="480" name="IMG_0767.PNG" descr="IMG_0767.PNG"/>
            <p:cNvPicPr>
              <a:picLocks noChangeAspect="1"/>
            </p:cNvPicPr>
            <p:nvPr/>
          </p:nvPicPr>
          <p:blipFill>
            <a:blip r:embed="rId4">
              <a:extLst/>
            </a:blip>
            <a:stretch>
              <a:fillRect/>
            </a:stretch>
          </p:blipFill>
          <p:spPr>
            <a:xfrm>
              <a:off x="469900" y="1290451"/>
              <a:ext cx="2578100" cy="3867151"/>
            </a:xfrm>
            <a:prstGeom prst="rect">
              <a:avLst/>
            </a:prstGeom>
            <a:ln w="12700" cap="flat">
              <a:solidFill>
                <a:srgbClr val="000000"/>
              </a:solidFill>
              <a:prstDash val="solid"/>
              <a:round/>
            </a:ln>
            <a:effectLst>
              <a:outerShdw sx="100000" sy="100000" kx="0" ky="0" algn="b" rotWithShape="0" blurRad="127000" dist="76200" dir="2700000">
                <a:srgbClr val="000000">
                  <a:alpha val="75000"/>
                </a:srgbClr>
              </a:outerShdw>
            </a:effectLst>
          </p:spPr>
        </p:pic>
      </p:grpSp>
      <p:pic>
        <p:nvPicPr>
          <p:cNvPr id="482" name="dreamhost.png" descr="dreamhost.png"/>
          <p:cNvPicPr>
            <a:picLocks noChangeAspect="1"/>
          </p:cNvPicPr>
          <p:nvPr/>
        </p:nvPicPr>
        <p:blipFill>
          <a:blip r:embed="rId5">
            <a:extLst/>
          </a:blip>
          <a:stretch>
            <a:fillRect/>
          </a:stretch>
        </p:blipFill>
        <p:spPr>
          <a:xfrm>
            <a:off x="4806950" y="1739900"/>
            <a:ext cx="10960101" cy="6710265"/>
          </a:xfrm>
          <a:prstGeom prst="rect">
            <a:avLst/>
          </a:prstGeom>
          <a:ln w="12700"/>
        </p:spPr>
      </p:pic>
      <p:sp>
        <p:nvSpPr>
          <p:cNvPr id="483" name="Line"/>
          <p:cNvSpPr/>
          <p:nvPr/>
        </p:nvSpPr>
        <p:spPr>
          <a:xfrm flipH="1" flipV="1">
            <a:off x="3022492" y="5318996"/>
            <a:ext cx="3353373" cy="1378817"/>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The lack of security is inherent in modern information systems.…"/>
          <p:cNvSpPr/>
          <p:nvPr>
            <p:ph type="body" idx="1"/>
          </p:nvPr>
        </p:nvSpPr>
        <p:spPr>
          <a:prstGeom prst="rect">
            <a:avLst/>
          </a:prstGeom>
        </p:spPr>
        <p:txBody>
          <a:bodyPr/>
          <a:lstStyle/>
          <a:p>
            <a:pPr/>
            <a:r>
              <a:t>The lack of security is </a:t>
            </a:r>
            <a:r>
              <a:rPr b="1"/>
              <a:t>inherent</a:t>
            </a:r>
            <a:r>
              <a:t> in modern information systems.</a:t>
            </a:r>
          </a:p>
          <a:p>
            <a:pPr lvl="1"/>
            <a:r>
              <a:t>Attack is </a:t>
            </a:r>
            <a:r>
              <a:rPr b="1"/>
              <a:t>easier and cheaper </a:t>
            </a:r>
            <a:r>
              <a:t>than defense.</a:t>
            </a:r>
          </a:p>
          <a:p>
            <a:pPr lvl="1"/>
            <a:r>
              <a:t>Cyber “defense in depth” does not work</a:t>
            </a:r>
          </a:p>
          <a:p>
            <a:pPr lvl="2"/>
            <a:r>
              <a:t> a single vulnerability compromises.</a:t>
            </a:r>
          </a:p>
          <a:p>
            <a:pPr/>
          </a:p>
          <a:p>
            <a:pPr/>
          </a:p>
          <a:p>
            <a:pPr/>
          </a:p>
          <a:p>
            <a:pPr/>
          </a:p>
          <a:p>
            <a:pPr/>
          </a:p>
          <a:p>
            <a:pPr/>
          </a:p>
          <a:p>
            <a:pPr/>
          </a:p>
          <a:p>
            <a:pPr/>
          </a:p>
          <a:p>
            <a:pPr/>
          </a:p>
          <a:p>
            <a:pPr/>
            <a:r>
              <a:t>It’s easier to break things than to fix them.</a:t>
            </a:r>
          </a:p>
        </p:txBody>
      </p:sp>
      <p:sp>
        <p:nvSpPr>
          <p:cNvPr id="9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1" name="Group"/>
          <p:cNvGrpSpPr/>
          <p:nvPr/>
        </p:nvGrpSpPr>
        <p:grpSpPr>
          <a:xfrm>
            <a:off x="2096131" y="3895224"/>
            <a:ext cx="4495169" cy="3090789"/>
            <a:chOff x="0" y="0"/>
            <a:chExt cx="4495168" cy="3090788"/>
          </a:xfrm>
        </p:grpSpPr>
        <p:pic>
          <p:nvPicPr>
            <p:cNvPr id="99" name="droppedImage.tiff" descr="droppedImage.tiff"/>
            <p:cNvPicPr>
              <a:picLocks noChangeAspect="1"/>
            </p:cNvPicPr>
            <p:nvPr/>
          </p:nvPicPr>
          <p:blipFill>
            <a:blip r:embed="rId2">
              <a:extLst/>
            </a:blip>
            <a:stretch>
              <a:fillRect/>
            </a:stretch>
          </p:blipFill>
          <p:spPr>
            <a:xfrm>
              <a:off x="50168" y="0"/>
              <a:ext cx="4445001" cy="2552700"/>
            </a:xfrm>
            <a:prstGeom prst="rect">
              <a:avLst/>
            </a:prstGeom>
            <a:ln w="12700" cap="flat">
              <a:noFill/>
              <a:round/>
            </a:ln>
            <a:effectLst/>
          </p:spPr>
        </p:pic>
        <p:sp>
          <p:nvSpPr>
            <p:cNvPr id="100" name="Defense in depth of nuclear reactors…"/>
            <p:cNvSpPr/>
            <p:nvPr/>
          </p:nvSpPr>
          <p:spPr>
            <a:xfrm>
              <a:off x="0" y="2624211"/>
              <a:ext cx="4229100" cy="4665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1700"/>
              </a:pPr>
              <a:r>
                <a:t>Defense in depth of nuclear reactors</a:t>
              </a:r>
            </a:p>
            <a:p>
              <a:pPr algn="l">
                <a:defRPr b="0" sz="800"/>
              </a:pPr>
              <a:r>
                <a:rPr>
                  <a:hlinkClick r:id="rId3" invalidUrl="" action="" tgtFrame="" tooltip="" history="1" highlightClick="0" endSnd="0"/>
                </a:rPr>
                <a:t>http://www.nrc.gov/about-nrc/regulatory/research/soar/soarca-accident-progression.html</a:t>
              </a:r>
            </a:p>
          </p:txBody>
        </p:sp>
      </p:grpSp>
      <p:grpSp>
        <p:nvGrpSpPr>
          <p:cNvPr id="114" name="Group"/>
          <p:cNvGrpSpPr/>
          <p:nvPr/>
        </p:nvGrpSpPr>
        <p:grpSpPr>
          <a:xfrm>
            <a:off x="8166451" y="2882900"/>
            <a:ext cx="4571649" cy="4466085"/>
            <a:chOff x="0" y="0"/>
            <a:chExt cx="4571648" cy="4466084"/>
          </a:xfrm>
        </p:grpSpPr>
        <p:sp>
          <p:nvSpPr>
            <p:cNvPr id="102" name="Circle"/>
            <p:cNvSpPr/>
            <p:nvPr/>
          </p:nvSpPr>
          <p:spPr>
            <a:xfrm>
              <a:off x="228248" y="0"/>
              <a:ext cx="4343401" cy="4343400"/>
            </a:xfrm>
            <a:prstGeom prst="ellipse">
              <a:avLst/>
            </a:prstGeom>
            <a:solidFill>
              <a:srgbClr val="105990"/>
            </a:solidFill>
            <a:ln w="12700" cap="flat">
              <a:solidFill>
                <a:srgbClr val="000000"/>
              </a:solidFill>
              <a:prstDash val="solid"/>
              <a:round/>
            </a:ln>
            <a:effectLst/>
          </p:spPr>
          <p:txBody>
            <a:bodyPr wrap="square" lIns="50800" tIns="50800" rIns="50800" bIns="50800" numCol="1" anchor="ctr">
              <a:noAutofit/>
            </a:bodyPr>
            <a:lstStyle/>
            <a:p>
              <a:pPr>
                <a:defRPr b="0" sz="1900">
                  <a:solidFill>
                    <a:srgbClr val="FFFFFF"/>
                  </a:solidFill>
                  <a:uFill>
                    <a:solidFill>
                      <a:srgbClr val="FFFFFF"/>
                    </a:solidFill>
                  </a:uFill>
                </a:defRPr>
              </a:pPr>
            </a:p>
          </p:txBody>
        </p:sp>
        <p:sp>
          <p:nvSpPr>
            <p:cNvPr id="103" name="Circle"/>
            <p:cNvSpPr/>
            <p:nvPr/>
          </p:nvSpPr>
          <p:spPr>
            <a:xfrm>
              <a:off x="634648" y="812800"/>
              <a:ext cx="3530601" cy="3530600"/>
            </a:xfrm>
            <a:prstGeom prst="ellipse">
              <a:avLst/>
            </a:prstGeom>
            <a:solidFill>
              <a:srgbClr val="0061FF"/>
            </a:solidFill>
            <a:ln w="12700" cap="flat">
              <a:solidFill>
                <a:srgbClr val="000000"/>
              </a:solidFill>
              <a:prstDash val="solid"/>
              <a:round/>
            </a:ln>
            <a:effectLst/>
          </p:spPr>
          <p:txBody>
            <a:bodyPr wrap="square" lIns="50800" tIns="50800" rIns="50800" bIns="50800" numCol="1" anchor="ctr">
              <a:noAutofit/>
            </a:bodyPr>
            <a:lstStyle/>
            <a:p>
              <a:pPr>
                <a:defRPr b="0" sz="1900">
                  <a:solidFill>
                    <a:srgbClr val="FFFFFF"/>
                  </a:solidFill>
                  <a:uFill>
                    <a:solidFill>
                      <a:srgbClr val="FFFFFF"/>
                    </a:solidFill>
                  </a:uFill>
                </a:defRPr>
              </a:pPr>
            </a:p>
          </p:txBody>
        </p:sp>
        <p:sp>
          <p:nvSpPr>
            <p:cNvPr id="104" name="Circle"/>
            <p:cNvSpPr/>
            <p:nvPr/>
          </p:nvSpPr>
          <p:spPr>
            <a:xfrm>
              <a:off x="958498" y="1447800"/>
              <a:ext cx="2895601" cy="2895600"/>
            </a:xfrm>
            <a:prstGeom prst="ellipse">
              <a:avLst/>
            </a:prstGeom>
            <a:solidFill>
              <a:srgbClr val="3A88FE"/>
            </a:solidFill>
            <a:ln w="12700" cap="flat">
              <a:solidFill>
                <a:srgbClr val="000000"/>
              </a:solidFill>
              <a:prstDash val="solid"/>
              <a:round/>
            </a:ln>
            <a:effectLst/>
          </p:spPr>
          <p:txBody>
            <a:bodyPr wrap="square" lIns="50800" tIns="50800" rIns="50800" bIns="50800" numCol="1" anchor="ctr">
              <a:noAutofit/>
            </a:bodyPr>
            <a:lstStyle/>
            <a:p>
              <a:pPr>
                <a:defRPr b="0" sz="1900">
                  <a:solidFill>
                    <a:srgbClr val="FFFFFF"/>
                  </a:solidFill>
                  <a:uFill>
                    <a:solidFill>
                      <a:srgbClr val="FFFFFF"/>
                    </a:solidFill>
                  </a:uFill>
                </a:defRPr>
              </a:pPr>
            </a:p>
          </p:txBody>
        </p:sp>
        <p:sp>
          <p:nvSpPr>
            <p:cNvPr id="105" name="Circle"/>
            <p:cNvSpPr/>
            <p:nvPr/>
          </p:nvSpPr>
          <p:spPr>
            <a:xfrm>
              <a:off x="1320448" y="2171700"/>
              <a:ext cx="2171701" cy="2171700"/>
            </a:xfrm>
            <a:prstGeom prst="ellipse">
              <a:avLst/>
            </a:prstGeom>
            <a:solidFill>
              <a:srgbClr val="74A7FE"/>
            </a:solidFill>
            <a:ln w="12700" cap="flat">
              <a:solidFill>
                <a:srgbClr val="000000"/>
              </a:solidFill>
              <a:prstDash val="solid"/>
              <a:round/>
            </a:ln>
            <a:effectLst/>
          </p:spPr>
          <p:txBody>
            <a:bodyPr wrap="square" lIns="50800" tIns="50800" rIns="50800" bIns="50800" numCol="1" anchor="ctr">
              <a:noAutofit/>
            </a:bodyPr>
            <a:lstStyle/>
            <a:p>
              <a:pPr>
                <a:defRPr b="0" sz="1900">
                  <a:solidFill>
                    <a:srgbClr val="FFFFFF"/>
                  </a:solidFill>
                  <a:uFill>
                    <a:solidFill>
                      <a:srgbClr val="FFFFFF"/>
                    </a:solidFill>
                  </a:uFill>
                </a:defRPr>
              </a:pPr>
            </a:p>
          </p:txBody>
        </p:sp>
        <p:sp>
          <p:nvSpPr>
            <p:cNvPr id="106" name="Circle"/>
            <p:cNvSpPr/>
            <p:nvPr/>
          </p:nvSpPr>
          <p:spPr>
            <a:xfrm>
              <a:off x="1676048" y="2882900"/>
              <a:ext cx="1460501" cy="1460500"/>
            </a:xfrm>
            <a:prstGeom prst="ellipse">
              <a:avLst/>
            </a:prstGeom>
            <a:solidFill>
              <a:srgbClr val="A8C6FE"/>
            </a:solidFill>
            <a:ln w="12700" cap="flat">
              <a:solidFill>
                <a:srgbClr val="000000"/>
              </a:solidFill>
              <a:prstDash val="solid"/>
              <a:round/>
            </a:ln>
            <a:effectLst/>
          </p:spPr>
          <p:txBody>
            <a:bodyPr wrap="square" lIns="50800" tIns="50800" rIns="50800" bIns="50800" numCol="1" anchor="ctr">
              <a:noAutofit/>
            </a:bodyPr>
            <a:lstStyle/>
            <a:p>
              <a:pPr>
                <a:defRPr b="0" sz="1900">
                  <a:solidFill>
                    <a:srgbClr val="FFFFFF"/>
                  </a:solidFill>
                  <a:uFill>
                    <a:solidFill>
                      <a:srgbClr val="FFFFFF"/>
                    </a:solidFill>
                  </a:uFill>
                </a:defRPr>
              </a:pPr>
            </a:p>
          </p:txBody>
        </p:sp>
        <p:sp>
          <p:nvSpPr>
            <p:cNvPr id="107" name="Data"/>
            <p:cNvSpPr/>
            <p:nvPr/>
          </p:nvSpPr>
          <p:spPr>
            <a:xfrm>
              <a:off x="2025298" y="3568700"/>
              <a:ext cx="774701" cy="774700"/>
            </a:xfrm>
            <a:prstGeom prst="ellipse">
              <a:avLst/>
            </a:prstGeom>
            <a:solidFill>
              <a:srgbClr val="D4E3FE"/>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900"/>
              </a:lvl1pPr>
            </a:lstStyle>
            <a:p>
              <a:pPr/>
              <a:r>
                <a:t>Data</a:t>
              </a:r>
            </a:p>
          </p:txBody>
        </p:sp>
        <p:sp>
          <p:nvSpPr>
            <p:cNvPr id="108" name="Application"/>
            <p:cNvSpPr/>
            <p:nvPr/>
          </p:nvSpPr>
          <p:spPr>
            <a:xfrm>
              <a:off x="1736368" y="3115447"/>
              <a:ext cx="1352562"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900"/>
              </a:lvl1pPr>
            </a:lstStyle>
            <a:p>
              <a:pPr/>
              <a:r>
                <a:t>Application</a:t>
              </a:r>
            </a:p>
          </p:txBody>
        </p:sp>
        <p:sp>
          <p:nvSpPr>
            <p:cNvPr id="109" name="Internal Network"/>
            <p:cNvSpPr/>
            <p:nvPr/>
          </p:nvSpPr>
          <p:spPr>
            <a:xfrm>
              <a:off x="1877766" y="2251847"/>
              <a:ext cx="1057064" cy="652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1900"/>
              </a:pPr>
              <a:r>
                <a:t>Internal</a:t>
              </a:r>
              <a:br/>
              <a:r>
                <a:t>Network</a:t>
              </a:r>
            </a:p>
          </p:txBody>
        </p:sp>
        <p:sp>
          <p:nvSpPr>
            <p:cNvPr id="110" name="Perimeter"/>
            <p:cNvSpPr/>
            <p:nvPr/>
          </p:nvSpPr>
          <p:spPr>
            <a:xfrm>
              <a:off x="1798586" y="1610497"/>
              <a:ext cx="1218008"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900"/>
              </a:lvl1pPr>
            </a:lstStyle>
            <a:p>
              <a:pPr/>
              <a:r>
                <a:t>Perimeter</a:t>
              </a:r>
            </a:p>
          </p:txBody>
        </p:sp>
        <p:sp>
          <p:nvSpPr>
            <p:cNvPr id="111" name="Physical"/>
            <p:cNvSpPr/>
            <p:nvPr/>
          </p:nvSpPr>
          <p:spPr>
            <a:xfrm>
              <a:off x="1876746" y="1026297"/>
              <a:ext cx="1070612"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900">
                  <a:solidFill>
                    <a:srgbClr val="FFFFFF"/>
                  </a:solidFill>
                  <a:uFill>
                    <a:solidFill>
                      <a:srgbClr val="FFFFFF"/>
                    </a:solidFill>
                  </a:uFill>
                </a:defRPr>
              </a:lvl1pPr>
            </a:lstStyle>
            <a:p>
              <a:pPr/>
              <a:r>
                <a:t>Physical</a:t>
              </a:r>
            </a:p>
          </p:txBody>
        </p:sp>
        <p:sp>
          <p:nvSpPr>
            <p:cNvPr id="112" name="Policies, Procedures,…"/>
            <p:cNvSpPr/>
            <p:nvPr/>
          </p:nvSpPr>
          <p:spPr>
            <a:xfrm>
              <a:off x="1161710" y="162697"/>
              <a:ext cx="2505688" cy="652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1900">
                  <a:solidFill>
                    <a:srgbClr val="FFFFFF"/>
                  </a:solidFill>
                  <a:uFill>
                    <a:solidFill>
                      <a:srgbClr val="FFFFFF"/>
                    </a:solidFill>
                  </a:uFill>
                </a:defRPr>
              </a:pPr>
              <a:r>
                <a:t>Policies, Procedures,</a:t>
              </a:r>
            </a:p>
            <a:p>
              <a:pPr>
                <a:defRPr b="0" sz="1900">
                  <a:solidFill>
                    <a:srgbClr val="FFFFFF"/>
                  </a:solidFill>
                  <a:uFill>
                    <a:solidFill>
                      <a:srgbClr val="FFFFFF"/>
                    </a:solidFill>
                  </a:uFill>
                </a:defRPr>
              </a:pPr>
              <a:r>
                <a:t>Awareness</a:t>
              </a:r>
            </a:p>
          </p:txBody>
        </p:sp>
        <p:sp>
          <p:nvSpPr>
            <p:cNvPr id="113" name="Line"/>
            <p:cNvSpPr/>
            <p:nvPr/>
          </p:nvSpPr>
          <p:spPr>
            <a:xfrm flipH="1">
              <a:off x="0" y="3968393"/>
              <a:ext cx="2143786" cy="497692"/>
            </a:xfrm>
            <a:prstGeom prst="line">
              <a:avLst/>
            </a:prstGeom>
            <a:noFill/>
            <a:ln w="50800" cap="flat">
              <a:solidFill>
                <a:srgbClr val="006DA2"/>
              </a:solidFill>
              <a:prstDash val="solid"/>
              <a:round/>
              <a:headEnd type="triangle" w="med" len="med"/>
            </a:ln>
            <a:effectLst/>
          </p:spPr>
          <p:txBody>
            <a:bodyPr wrap="square" lIns="50800" tIns="50800" rIns="50800" bIns="50800" numCol="1" anchor="ctr">
              <a:noAutofit/>
            </a:bodyPr>
            <a:lstStyle/>
            <a:p>
              <a:pPr marL="0" marR="0" algn="l" defTabSz="457200">
                <a:defRPr b="0" sz="1200">
                  <a:uFillTx/>
                  <a:latin typeface="+mn-lt"/>
                  <a:ea typeface="+mn-ea"/>
                  <a:cs typeface="+mn-cs"/>
                  <a:sym typeface="Helvetica"/>
                </a:defRPr>
              </a:pPr>
            </a:p>
          </p:txBody>
        </p:sp>
      </p:grpSp>
      <p:sp>
        <p:nvSpPr>
          <p:cNvPr id="115" name="Cyber can directly target   inner defenses"/>
          <p:cNvSpPr/>
          <p:nvPr/>
        </p:nvSpPr>
        <p:spPr>
          <a:xfrm>
            <a:off x="4707909" y="7231493"/>
            <a:ext cx="4248819" cy="8278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Cyber can directly target  </a:t>
            </a:r>
            <a:br/>
            <a:r>
              <a:t>inner defenses</a:t>
            </a:r>
          </a:p>
        </p:txBody>
      </p:sp>
      <p:pic>
        <p:nvPicPr>
          <p:cNvPr id="116" name="image1.jpg" descr="image1.jpg"/>
          <p:cNvPicPr>
            <a:picLocks noChangeAspect="1"/>
          </p:cNvPicPr>
          <p:nvPr/>
        </p:nvPicPr>
        <p:blipFill>
          <a:blip r:embed="rId4">
            <a:extLst/>
          </a:blip>
          <a:srcRect l="0" t="0" r="0" b="22516"/>
          <a:stretch>
            <a:fillRect/>
          </a:stretch>
        </p:blipFill>
        <p:spPr>
          <a:xfrm>
            <a:off x="-16868" y="0"/>
            <a:ext cx="13038667" cy="1515414"/>
          </a:xfrm>
          <a:prstGeom prst="rect">
            <a:avLst/>
          </a:prstGeom>
          <a:ln w="12700"/>
        </p:spPr>
      </p:pic>
      <p:sp>
        <p:nvSpPr>
          <p:cNvPr id="117" name="Today’s systems are less secure than those of the 1970s."/>
          <p:cNvSpPr/>
          <p:nvPr>
            <p:ph type="title"/>
          </p:nvPr>
        </p:nvSpPr>
        <p:spPr>
          <a:prstGeom prst="rect">
            <a:avLst/>
          </a:prstGeom>
        </p:spPr>
        <p:txBody>
          <a:bodyPr/>
          <a:lstStyle/>
          <a:p>
            <a:pPr/>
            <a:r>
              <a:t>Today’s systems are less secure than those of the 1970s.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86" name="Universal Second Factor (2UF)"/>
          <p:cNvSpPr/>
          <p:nvPr>
            <p:ph type="title"/>
          </p:nvPr>
        </p:nvSpPr>
        <p:spPr>
          <a:prstGeom prst="rect">
            <a:avLst/>
          </a:prstGeom>
        </p:spPr>
        <p:txBody>
          <a:bodyPr/>
          <a:lstStyle/>
          <a:p>
            <a:pPr/>
            <a:r>
              <a:t>Universal Second Factor (2UF)</a:t>
            </a:r>
          </a:p>
        </p:txBody>
      </p:sp>
      <p:sp>
        <p:nvSpPr>
          <p:cNvPr id="487" name="Body"/>
          <p:cNvSpPr/>
          <p:nvPr>
            <p:ph type="body" idx="1"/>
          </p:nvPr>
        </p:nvSpPr>
        <p:spPr>
          <a:prstGeom prst="rect">
            <a:avLst/>
          </a:prstGeom>
        </p:spPr>
        <p:txBody>
          <a:bodyPr/>
          <a:lstStyle/>
          <a:p>
            <a:pPr/>
          </a:p>
        </p:txBody>
      </p:sp>
      <p:sp>
        <p:nvSpPr>
          <p:cNvPr id="48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9" name="pasted-image.tiff" descr="pasted-image.tiff"/>
          <p:cNvPicPr>
            <a:picLocks noChangeAspect="1"/>
          </p:cNvPicPr>
          <p:nvPr/>
        </p:nvPicPr>
        <p:blipFill>
          <a:blip r:embed="rId3">
            <a:extLst/>
          </a:blip>
          <a:stretch>
            <a:fillRect/>
          </a:stretch>
        </p:blipFill>
        <p:spPr>
          <a:xfrm>
            <a:off x="223835" y="1524717"/>
            <a:ext cx="10731501" cy="4076701"/>
          </a:xfrm>
          <a:prstGeom prst="rect">
            <a:avLst/>
          </a:prstGeom>
          <a:ln w="12700"/>
        </p:spPr>
      </p:pic>
      <p:pic>
        <p:nvPicPr>
          <p:cNvPr id="490" name="pasted-image.tiff" descr="pasted-image.tiff"/>
          <p:cNvPicPr>
            <a:picLocks noChangeAspect="1"/>
          </p:cNvPicPr>
          <p:nvPr/>
        </p:nvPicPr>
        <p:blipFill>
          <a:blip r:embed="rId4">
            <a:extLst/>
          </a:blip>
          <a:stretch>
            <a:fillRect/>
          </a:stretch>
        </p:blipFill>
        <p:spPr>
          <a:xfrm>
            <a:off x="6499555" y="3758248"/>
            <a:ext cx="7208766" cy="4805845"/>
          </a:xfrm>
          <a:prstGeom prst="rect">
            <a:avLst/>
          </a:prstGeom>
          <a:ln w="12700"/>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93" name="We must address non-technical factors that impact cyber."/>
          <p:cNvSpPr/>
          <p:nvPr>
            <p:ph type="title"/>
          </p:nvPr>
        </p:nvSpPr>
        <p:spPr>
          <a:prstGeom prst="rect">
            <a:avLst/>
          </a:prstGeom>
        </p:spPr>
        <p:txBody>
          <a:bodyPr/>
          <a:lstStyle/>
          <a:p>
            <a:pPr/>
            <a:r>
              <a:t>We must address non-technical factors that impact cyber.</a:t>
            </a:r>
          </a:p>
        </p:txBody>
      </p:sp>
      <p:sp>
        <p:nvSpPr>
          <p:cNvPr id="494" name="These factors reflect deep divisions within our society.…"/>
          <p:cNvSpPr/>
          <p:nvPr>
            <p:ph type="body" idx="1"/>
          </p:nvPr>
        </p:nvSpPr>
        <p:spPr>
          <a:prstGeom prst="rect">
            <a:avLst/>
          </a:prstGeom>
        </p:spPr>
        <p:txBody>
          <a:bodyPr/>
          <a:lstStyle/>
          <a:p>
            <a:pPr/>
            <a:r>
              <a:t>These factors reflect deep divisions within our society.</a:t>
            </a:r>
          </a:p>
          <a:p>
            <a:pPr/>
          </a:p>
          <a:p>
            <a:pPr lvl="1"/>
            <a:r>
              <a:rPr b="1" i="1"/>
              <a:t>Shortened</a:t>
            </a:r>
            <a:r>
              <a:t> development cycles</a:t>
            </a:r>
          </a:p>
          <a:p>
            <a:pPr/>
          </a:p>
          <a:p>
            <a:pPr lvl="1"/>
            <a:r>
              <a:rPr b="1" i="1"/>
              <a:t>Education: </a:t>
            </a:r>
            <a:r>
              <a:t>Not enough CS graduates; not enough security in CS.</a:t>
            </a:r>
            <a:br/>
          </a:p>
          <a:p>
            <a:pPr lvl="1">
              <a:defRPr b="1" i="1"/>
            </a:pPr>
            <a:r>
              <a:t>Labor:</a:t>
            </a:r>
          </a:p>
          <a:p>
            <a:pPr lvl="2"/>
            <a:r>
              <a:rPr b="1"/>
              <a:t>Immigration Policy: </a:t>
            </a:r>
            <a:r>
              <a:t>Foreign students; H1B Visa</a:t>
            </a:r>
          </a:p>
          <a:p>
            <a:pPr lvl="2"/>
            <a:r>
              <a:rPr b="1"/>
              <a:t>HR: </a:t>
            </a:r>
            <a:r>
              <a:t>Inability to attract and retain the best workers</a:t>
            </a:r>
          </a:p>
          <a:p>
            <a:pPr/>
          </a:p>
          <a:p>
            <a:pPr lvl="1">
              <a:defRPr b="1" i="1"/>
            </a:pPr>
            <a:r>
              <a:t>Manufacturing Policy: </a:t>
            </a:r>
            <a:r>
              <a:rPr b="0" i="0"/>
              <a:t>Where we are building our computers.</a:t>
            </a:r>
          </a:p>
          <a:p>
            <a:pPr/>
          </a:p>
          <a:p>
            <a:pPr/>
            <a:r>
              <a:t>Solving the cyber security mess requires addressing these issues.</a:t>
            </a:r>
          </a:p>
        </p:txBody>
      </p:sp>
      <p:sp>
        <p:nvSpPr>
          <p:cNvPr id="49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498" name="Short development cycles"/>
          <p:cNvSpPr/>
          <p:nvPr>
            <p:ph type="title"/>
          </p:nvPr>
        </p:nvSpPr>
        <p:spPr>
          <a:prstGeom prst="rect">
            <a:avLst/>
          </a:prstGeom>
        </p:spPr>
        <p:txBody>
          <a:bodyPr/>
          <a:lstStyle/>
          <a:p>
            <a:pPr/>
            <a:r>
              <a:t>Short development cycles</a:t>
            </a:r>
          </a:p>
        </p:txBody>
      </p:sp>
      <p:sp>
        <p:nvSpPr>
          <p:cNvPr id="499" name="Insufficient planning:…"/>
          <p:cNvSpPr/>
          <p:nvPr>
            <p:ph type="body" idx="1"/>
          </p:nvPr>
        </p:nvSpPr>
        <p:spPr>
          <a:prstGeom prst="rect">
            <a:avLst/>
          </a:prstGeom>
        </p:spPr>
        <p:txBody>
          <a:bodyPr/>
          <a:lstStyle/>
          <a:p>
            <a:pPr/>
            <a:r>
              <a:t>Insufficient planning:</a:t>
            </a:r>
          </a:p>
          <a:p>
            <a:pPr lvl="1"/>
            <a:r>
              <a:t>Security not “baked in” to most products</a:t>
            </a:r>
          </a:p>
          <a:p>
            <a:pPr lvl="1"/>
            <a:r>
              <a:t>Few or no security reviews</a:t>
            </a:r>
          </a:p>
          <a:p>
            <a:pPr lvl="1"/>
            <a:r>
              <a:t>Little Usable Security</a:t>
            </a:r>
          </a:p>
          <a:p>
            <a:pPr/>
          </a:p>
          <a:p>
            <a:pPr/>
            <a:r>
              <a:t>Insufficient testing:</a:t>
            </a:r>
          </a:p>
          <a:p>
            <a:pPr lvl="1"/>
            <a:r>
              <a:t>Testing does not uncover security flaws</a:t>
            </a:r>
          </a:p>
          <a:p>
            <a:pPr lvl="1"/>
            <a:r>
              <a:t>No time to retest after fixing</a:t>
            </a:r>
          </a:p>
          <a:p>
            <a:pPr/>
          </a:p>
          <a:p>
            <a:pPr/>
            <a:r>
              <a:t>Poor deployment:</a:t>
            </a:r>
          </a:p>
          <a:p>
            <a:pPr lvl="1"/>
            <a:r>
              <a:t>Little monitoring for security problems</a:t>
            </a:r>
          </a:p>
          <a:p>
            <a:pPr lvl="1"/>
            <a:r>
              <a:t>Difficult to fix current system when new </a:t>
            </a:r>
            <a:br/>
            <a:r>
              <a:t>system is under development</a:t>
            </a:r>
          </a:p>
        </p:txBody>
      </p:sp>
      <p:sp>
        <p:nvSpPr>
          <p:cNvPr id="50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1" name="Screen Shot 2012-04-19 at 10.05.10 PM.png" descr="Screen Shot 2012-04-19 at 10.05.10 PM.png"/>
          <p:cNvPicPr>
            <a:picLocks noChangeAspect="1"/>
          </p:cNvPicPr>
          <p:nvPr/>
        </p:nvPicPr>
        <p:blipFill>
          <a:blip r:embed="rId3">
            <a:extLst/>
          </a:blip>
          <a:stretch>
            <a:fillRect/>
          </a:stretch>
        </p:blipFill>
        <p:spPr>
          <a:xfrm>
            <a:off x="7123762" y="1003300"/>
            <a:ext cx="6186776" cy="8280400"/>
          </a:xfrm>
          <a:prstGeom prst="rect">
            <a:avLst/>
          </a:prstGeom>
          <a:ln w="12700"/>
        </p:spPr>
      </p:pic>
      <p:sp>
        <p:nvSpPr>
          <p:cNvPr id="502" name="Address institutionalized harassment of women"/>
          <p:cNvSpPr/>
          <p:nvPr/>
        </p:nvSpPr>
        <p:spPr>
          <a:xfrm>
            <a:off x="523692" y="7965989"/>
            <a:ext cx="9636472" cy="1627810"/>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0" sz="4600">
                <a:solidFill>
                  <a:srgbClr val="FFFFFF"/>
                </a:solidFill>
                <a:uFill>
                  <a:solidFill>
                    <a:srgbClr val="FFFFFF"/>
                  </a:solidFill>
                </a:uFill>
              </a:defRPr>
            </a:lvl1pPr>
          </a:lstStyle>
          <a:p>
            <a:pPr/>
            <a:r>
              <a:t>Address institutionalized harassment of women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501"/>
                                        </p:tgtEl>
                                      </p:cBhvr>
                                      <p:by x="300472" y="300472"/>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45848 -0.598960" origin="layout" pathEditMode="relative">
                                      <p:cBhvr>
                                        <p:cTn id="9" dur="1000" fill="hold"/>
                                        <p:tgtEl>
                                          <p:spTgt spid="501"/>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3"/>
      <p:bldP build="whole" bldLvl="1" animBg="1" rev="0" advAuto="0" spid="501"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05" name="Education is not supplying enough security engineers. Software engineers don’t learn enough about security."/>
          <p:cNvSpPr/>
          <p:nvPr>
            <p:ph type="title"/>
          </p:nvPr>
        </p:nvSpPr>
        <p:spPr>
          <a:prstGeom prst="rect">
            <a:avLst/>
          </a:prstGeom>
        </p:spPr>
        <p:txBody>
          <a:bodyPr/>
          <a:lstStyle/>
          <a:p>
            <a:pPr/>
            <a:r>
              <a:t>Education is not supplying enough security engineers.</a:t>
            </a:r>
          </a:p>
          <a:p>
            <a:pPr/>
            <a:r>
              <a:t>Software engineers don’t learn enough about security.</a:t>
            </a:r>
          </a:p>
        </p:txBody>
      </p:sp>
      <p:sp>
        <p:nvSpPr>
          <p:cNvPr id="506" name="Security HR Pipeline…"/>
          <p:cNvSpPr/>
          <p:nvPr>
            <p:ph type="body" idx="1"/>
          </p:nvPr>
        </p:nvSpPr>
        <p:spPr>
          <a:prstGeom prst="rect">
            <a:avLst/>
          </a:prstGeom>
        </p:spPr>
        <p:txBody>
          <a:bodyPr/>
          <a:lstStyle/>
          <a:p>
            <a:pPr/>
            <a:r>
              <a:t>Security HR Pipeline</a:t>
            </a:r>
          </a:p>
          <a:p>
            <a:pPr lvl="1" marL="585763" indent="-316523"/>
            <a:r>
              <a:rPr sz="3600"/>
              <a:t>High School</a:t>
            </a:r>
            <a:r>
              <a:t> → </a:t>
            </a:r>
            <a:r>
              <a:rPr sz="3600"/>
              <a:t>College</a:t>
            </a:r>
            <a:r>
              <a:t> → Graduate School → </a:t>
            </a:r>
            <a:r>
              <a:rPr sz="1400"/>
              <a:t>Career</a:t>
            </a:r>
          </a:p>
          <a:p>
            <a:pPr/>
          </a:p>
          <a:p>
            <a:pPr/>
          </a:p>
          <a:p>
            <a:pPr/>
            <a:r>
              <a:t>It takes </a:t>
            </a:r>
            <a:r>
              <a:rPr i="1"/>
              <a:t>years </a:t>
            </a:r>
            <a:r>
              <a:t>to master security...</a:t>
            </a:r>
          </a:p>
          <a:p>
            <a:pPr lvl="1"/>
            <a:r>
              <a:t>Many professional programmers learn their craft in college</a:t>
            </a:r>
          </a:p>
          <a:p>
            <a:pPr lvl="1"/>
          </a:p>
          <a:p>
            <a:pPr lvl="1"/>
            <a:r>
              <a:t>College English graduates: 16 years’ instruction in writing</a:t>
            </a:r>
          </a:p>
          <a:p>
            <a:pPr lvl="1"/>
          </a:p>
          <a:p>
            <a:pPr lvl="1"/>
            <a:r>
              <a:t>College CS graduates: 4 years’ instruction in programming</a:t>
            </a:r>
          </a:p>
          <a:p>
            <a:pPr lvl="2"/>
            <a:r>
              <a:t>Is it any wonder their code has security vulnerabilities?</a:t>
            </a:r>
          </a:p>
        </p:txBody>
      </p:sp>
      <p:sp>
        <p:nvSpPr>
          <p:cNvPr id="50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8" name="Q555school.tiff" descr="Q555school.tiff"/>
          <p:cNvPicPr>
            <a:picLocks noChangeAspect="1"/>
          </p:cNvPicPr>
          <p:nvPr/>
        </p:nvPicPr>
        <p:blipFill>
          <a:blip r:embed="rId3">
            <a:extLst/>
          </a:blip>
          <a:stretch>
            <a:fillRect/>
          </a:stretch>
        </p:blipFill>
        <p:spPr>
          <a:xfrm>
            <a:off x="10020300" y="1605367"/>
            <a:ext cx="2806700" cy="2204633"/>
          </a:xfrm>
          <a:prstGeom prst="rect">
            <a:avLst/>
          </a:prstGeom>
          <a:ln w="12700"/>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11" name="73% of states require computer “skills” for graduation. Only 37% require CS “concepts”"/>
          <p:cNvSpPr/>
          <p:nvPr>
            <p:ph type="title"/>
          </p:nvPr>
        </p:nvSpPr>
        <p:spPr>
          <a:prstGeom prst="rect">
            <a:avLst/>
          </a:prstGeom>
        </p:spPr>
        <p:txBody>
          <a:bodyPr/>
          <a:lstStyle/>
          <a:p>
            <a:pPr/>
            <a:r>
              <a:t>73% of states require computer “skills” for graduation.</a:t>
            </a:r>
          </a:p>
          <a:p>
            <a:pPr/>
            <a:r>
              <a:t>Only 37% require CS “concepts”</a:t>
            </a:r>
          </a:p>
        </p:txBody>
      </p:sp>
      <p:sp>
        <p:nvSpPr>
          <p:cNvPr id="512" name="CS teachers are paid far less than CS engineers."/>
          <p:cNvSpPr/>
          <p:nvPr>
            <p:ph type="body" idx="1"/>
          </p:nvPr>
        </p:nvSpPr>
        <p:spPr>
          <a:prstGeom prst="rect">
            <a:avLst/>
          </a:prstGeom>
        </p:spPr>
        <p:txBody>
          <a:bodyPr/>
          <a:lstStyle/>
          <a:p>
            <a:pPr/>
          </a:p>
          <a:p>
            <a:pPr/>
          </a:p>
          <a:p>
            <a:pPr/>
          </a:p>
          <a:p>
            <a:pPr/>
          </a:p>
          <a:p>
            <a:pPr/>
          </a:p>
          <a:p>
            <a:pPr/>
          </a:p>
          <a:p>
            <a:pPr/>
          </a:p>
          <a:p>
            <a:pPr/>
          </a:p>
          <a:p>
            <a:pPr/>
          </a:p>
          <a:p>
            <a:pPr/>
          </a:p>
          <a:p>
            <a:pPr/>
            <a:r>
              <a:t>CS teachers are paid far less than CS engineers.</a:t>
            </a:r>
          </a:p>
        </p:txBody>
      </p:sp>
      <p:sp>
        <p:nvSpPr>
          <p:cNvPr id="51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Screen Shot 2012-04-23 at 9.30.10 PM.png" descr="Screen Shot 2012-04-23 at 9.30.10 PM.png"/>
          <p:cNvPicPr>
            <a:picLocks noChangeAspect="1"/>
          </p:cNvPicPr>
          <p:nvPr/>
        </p:nvPicPr>
        <p:blipFill>
          <a:blip r:embed="rId3">
            <a:extLst/>
          </a:blip>
          <a:srcRect l="1225" t="0" r="1103" b="1062"/>
          <a:stretch>
            <a:fillRect/>
          </a:stretch>
        </p:blipFill>
        <p:spPr>
          <a:xfrm>
            <a:off x="2959100" y="1600200"/>
            <a:ext cx="7073900" cy="4961494"/>
          </a:xfrm>
          <a:prstGeom prst="rect">
            <a:avLst/>
          </a:prstGeom>
          <a:ln w="12700"/>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6"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17" name="High school students are not taking AP computer science!"/>
          <p:cNvSpPr/>
          <p:nvPr>
            <p:ph type="title"/>
          </p:nvPr>
        </p:nvSpPr>
        <p:spPr>
          <a:prstGeom prst="rect">
            <a:avLst/>
          </a:prstGeom>
        </p:spPr>
        <p:txBody>
          <a:bodyPr/>
          <a:lstStyle/>
          <a:p>
            <a:pPr/>
            <a:r>
              <a:t>High school students are not taking AP computer science!</a:t>
            </a:r>
          </a:p>
        </p:txBody>
      </p:sp>
      <p:sp>
        <p:nvSpPr>
          <p:cNvPr id="518" name="Body"/>
          <p:cNvSpPr/>
          <p:nvPr>
            <p:ph type="body" idx="1"/>
          </p:nvPr>
        </p:nvSpPr>
        <p:spPr>
          <a:prstGeom prst="rect">
            <a:avLst/>
          </a:prstGeom>
        </p:spPr>
        <p:txBody>
          <a:bodyPr/>
          <a:lstStyle/>
          <a:p>
            <a:pPr/>
          </a:p>
        </p:txBody>
      </p:sp>
      <p:sp>
        <p:nvSpPr>
          <p:cNvPr id="51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0" name="Source: College Board, Advanced Placement (AP)…"/>
          <p:cNvSpPr/>
          <p:nvPr/>
        </p:nvSpPr>
        <p:spPr>
          <a:xfrm>
            <a:off x="435458" y="7572425"/>
            <a:ext cx="12244724" cy="886969"/>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marL="0" marR="0" defTabSz="587022">
              <a:defRPr b="0" sz="1800">
                <a:uFillTx/>
                <a:latin typeface="Droid Serif"/>
                <a:ea typeface="Droid Serif"/>
                <a:cs typeface="Droid Serif"/>
                <a:sym typeface="Droid Serif"/>
              </a:defRPr>
            </a:pPr>
            <a:r>
              <a:t>Source: College Board, Advanced Placement (AP) </a:t>
            </a:r>
          </a:p>
          <a:p>
            <a:pPr marL="0" marR="0" defTabSz="587022">
              <a:defRPr b="0" sz="1800">
                <a:uFillTx/>
                <a:latin typeface="Droid Serif"/>
                <a:ea typeface="Droid Serif"/>
                <a:cs typeface="Droid Serif"/>
                <a:sym typeface="Droid Serif"/>
              </a:defRPr>
            </a:pPr>
            <a:r>
              <a:t>Exam Data 2011, available at</a:t>
            </a:r>
          </a:p>
          <a:p>
            <a:pPr marL="0" marR="0" defTabSz="587022">
              <a:defRPr b="0" sz="1800">
                <a:uFillTx/>
                <a:latin typeface="Droid Serif"/>
                <a:ea typeface="Droid Serif"/>
                <a:cs typeface="Droid Serif"/>
                <a:sym typeface="Droid Serif"/>
              </a:defRPr>
            </a:pPr>
            <a:r>
              <a:rPr u="sng">
                <a:solidFill>
                  <a:srgbClr val="0000FF"/>
                </a:solidFill>
                <a:uFill>
                  <a:solidFill>
                    <a:srgbClr val="0000FF"/>
                  </a:solidFill>
                </a:uFill>
                <a:hlinkClick r:id="rId3" invalidUrl="" action="" tgtFrame="" tooltip="" history="1" highlightClick="0" endSnd="0"/>
              </a:rPr>
              <a:t>http://professionals.collegeboard.com/data-reports-research/ap/data</a:t>
            </a:r>
          </a:p>
        </p:txBody>
      </p:sp>
      <p:pic>
        <p:nvPicPr>
          <p:cNvPr id="521" name="image12.png" descr="image12.png"/>
          <p:cNvPicPr>
            <a:picLocks noChangeAspect="1"/>
          </p:cNvPicPr>
          <p:nvPr/>
        </p:nvPicPr>
        <p:blipFill>
          <a:blip r:embed="rId4">
            <a:extLst/>
          </a:blip>
          <a:stretch>
            <a:fillRect/>
          </a:stretch>
        </p:blipFill>
        <p:spPr>
          <a:xfrm>
            <a:off x="298026" y="3437158"/>
            <a:ext cx="8046721" cy="3855957"/>
          </a:xfrm>
          <a:prstGeom prst="rect">
            <a:avLst/>
          </a:prstGeom>
          <a:ln w="12700">
            <a:miter lim="400000"/>
          </a:ln>
        </p:spPr>
      </p:pic>
      <p:sp>
        <p:nvSpPr>
          <p:cNvPr id="522" name="AP Exams 1997 -2011"/>
          <p:cNvSpPr/>
          <p:nvPr/>
        </p:nvSpPr>
        <p:spPr>
          <a:xfrm>
            <a:off x="1652693" y="2637861"/>
            <a:ext cx="4919971" cy="57488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marL="0" marR="0" defTabSz="587022">
              <a:defRPr b="0" sz="3400">
                <a:uFillTx/>
                <a:latin typeface="Droid Serif"/>
                <a:ea typeface="Droid Serif"/>
                <a:cs typeface="Droid Serif"/>
                <a:sym typeface="Droid Serif"/>
              </a:defRPr>
            </a:lvl1pPr>
          </a:lstStyle>
          <a:p>
            <a:pPr/>
            <a:r>
              <a:t>AP Exams 1997 -2011</a:t>
            </a:r>
          </a:p>
        </p:txBody>
      </p:sp>
      <p:pic>
        <p:nvPicPr>
          <p:cNvPr id="523" name="image13.png" descr="image13.png"/>
          <p:cNvPicPr>
            <a:picLocks noChangeAspect="1"/>
          </p:cNvPicPr>
          <p:nvPr/>
        </p:nvPicPr>
        <p:blipFill>
          <a:blip r:embed="rId5">
            <a:extLst/>
          </a:blip>
          <a:stretch>
            <a:fillRect/>
          </a:stretch>
        </p:blipFill>
        <p:spPr>
          <a:xfrm>
            <a:off x="8224665" y="2670734"/>
            <a:ext cx="3914622" cy="4184879"/>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26" name="Good news:  Computer Science BS production is once again at its peak!"/>
          <p:cNvSpPr/>
          <p:nvPr>
            <p:ph type="title"/>
          </p:nvPr>
        </p:nvSpPr>
        <p:spPr>
          <a:prstGeom prst="rect">
            <a:avLst/>
          </a:prstGeom>
        </p:spPr>
        <p:txBody>
          <a:bodyPr/>
          <a:lstStyle/>
          <a:p>
            <a:pPr/>
            <a:r>
              <a:t>Good news: </a:t>
            </a:r>
            <a:br/>
            <a:r>
              <a:t>Computer Science BS production is once again at its peak!</a:t>
            </a:r>
          </a:p>
        </p:txBody>
      </p:sp>
      <p:sp>
        <p:nvSpPr>
          <p:cNvPr id="52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pasted-image.pdf" descr="pasted-image.pdf"/>
          <p:cNvPicPr>
            <a:picLocks noChangeAspect="1"/>
          </p:cNvPicPr>
          <p:nvPr/>
        </p:nvPicPr>
        <p:blipFill>
          <a:blip r:embed="rId3">
            <a:extLst/>
          </a:blip>
          <a:stretch>
            <a:fillRect/>
          </a:stretch>
        </p:blipFill>
        <p:spPr>
          <a:xfrm>
            <a:off x="-95" y="1397656"/>
            <a:ext cx="13004990" cy="7711170"/>
          </a:xfrm>
          <a:prstGeom prst="rect">
            <a:avLst/>
          </a:prstGeom>
          <a:ln w="12700"/>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31" name="60.5% of PhDs awarded in 2015 to nonresident aliens"/>
          <p:cNvSpPr/>
          <p:nvPr>
            <p:ph type="title"/>
          </p:nvPr>
        </p:nvSpPr>
        <p:spPr>
          <a:prstGeom prst="rect">
            <a:avLst/>
          </a:prstGeom>
        </p:spPr>
        <p:txBody>
          <a:bodyPr/>
          <a:lstStyle/>
          <a:p>
            <a:pPr/>
            <a:r>
              <a:t>60.5% of PhDs awarded in 2015 to nonresident aliens</a:t>
            </a:r>
          </a:p>
        </p:txBody>
      </p:sp>
      <p:sp>
        <p:nvSpPr>
          <p:cNvPr id="532" name="We did not train Russia’s weapons scientists in Boston during the Cold War."/>
          <p:cNvSpPr/>
          <p:nvPr>
            <p:ph type="body" idx="1"/>
          </p:nvPr>
        </p:nvSpPr>
        <p:spPr>
          <a:prstGeom prst="rect">
            <a:avLst/>
          </a:prstGeom>
        </p:spPr>
        <p:txBody>
          <a:bodyPr/>
          <a:lstStyle/>
          <a:p>
            <a:pPr/>
          </a:p>
          <a:p>
            <a:pPr/>
          </a:p>
          <a:p>
            <a:pPr/>
          </a:p>
          <a:p>
            <a:pPr/>
          </a:p>
          <a:p>
            <a:pPr/>
          </a:p>
          <a:p>
            <a:pPr/>
          </a:p>
          <a:p>
            <a:pPr/>
          </a:p>
          <a:p>
            <a:pPr/>
          </a:p>
          <a:p>
            <a:pPr/>
          </a:p>
          <a:p>
            <a:pPr/>
          </a:p>
          <a:p>
            <a:pPr/>
          </a:p>
          <a:p>
            <a:pPr/>
          </a:p>
          <a:p>
            <a:pPr lvl="2"/>
          </a:p>
          <a:p>
            <a:pPr lvl="2"/>
            <a:r>
              <a:t>We did not train Russia’s weapons scientists in Boston during the Cold War.</a:t>
            </a:r>
          </a:p>
        </p:txBody>
      </p:sp>
      <p:sp>
        <p:nvSpPr>
          <p:cNvPr id="53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4" name="Rectangle"/>
          <p:cNvSpPr/>
          <p:nvPr/>
        </p:nvSpPr>
        <p:spPr>
          <a:xfrm>
            <a:off x="141069" y="2961317"/>
            <a:ext cx="12509501" cy="355601"/>
          </a:xfrm>
          <a:prstGeom prst="rect">
            <a:avLst/>
          </a:prstGeom>
          <a:solidFill>
            <a:srgbClr val="C25413">
              <a:alpha val="14000"/>
            </a:srgbClr>
          </a:solidFill>
          <a:ln w="12700"/>
        </p:spPr>
        <p:txBody>
          <a:bodyPr lIns="50800" tIns="50800" rIns="50800" bIns="50800" anchor="ctr"/>
          <a:lstStyle/>
          <a:p>
            <a:pPr>
              <a:defRPr b="0" sz="2200">
                <a:solidFill>
                  <a:srgbClr val="FFFFFF"/>
                </a:solidFill>
                <a:uFill>
                  <a:solidFill>
                    <a:srgbClr val="FFFFFF"/>
                  </a:solidFill>
                </a:uFill>
              </a:defRPr>
            </a:pPr>
          </a:p>
        </p:txBody>
      </p:sp>
      <p:pic>
        <p:nvPicPr>
          <p:cNvPr id="535" name="pasted-image.pdf" descr="pasted-image.pdf"/>
          <p:cNvPicPr>
            <a:picLocks noChangeAspect="1"/>
          </p:cNvPicPr>
          <p:nvPr/>
        </p:nvPicPr>
        <p:blipFill>
          <a:blip r:embed="rId3">
            <a:extLst/>
          </a:blip>
          <a:stretch>
            <a:fillRect/>
          </a:stretch>
        </p:blipFill>
        <p:spPr>
          <a:xfrm>
            <a:off x="1028874" y="1539102"/>
            <a:ext cx="10947052" cy="7208544"/>
          </a:xfrm>
          <a:prstGeom prst="rect">
            <a:avLst/>
          </a:prstGeom>
          <a:ln w="12700"/>
        </p:spPr>
      </p:pic>
      <p:grpSp>
        <p:nvGrpSpPr>
          <p:cNvPr id="539" name="Group"/>
          <p:cNvGrpSpPr/>
          <p:nvPr/>
        </p:nvGrpSpPr>
        <p:grpSpPr>
          <a:xfrm>
            <a:off x="3685225" y="2216929"/>
            <a:ext cx="5634350" cy="5035547"/>
            <a:chOff x="0" y="163"/>
            <a:chExt cx="5634349" cy="5035546"/>
          </a:xfrm>
        </p:grpSpPr>
        <p:pic>
          <p:nvPicPr>
            <p:cNvPr id="536" name="2005 Simson Phd.pdf" descr="2005 Simson Phd.pdf"/>
            <p:cNvPicPr>
              <a:picLocks noChangeAspect="1"/>
            </p:cNvPicPr>
            <p:nvPr/>
          </p:nvPicPr>
          <p:blipFill>
            <a:blip r:embed="rId4">
              <a:extLst/>
            </a:blip>
            <a:stretch>
              <a:fillRect/>
            </a:stretch>
          </p:blipFill>
          <p:spPr>
            <a:xfrm>
              <a:off x="0" y="681893"/>
              <a:ext cx="5634350" cy="4353817"/>
            </a:xfrm>
            <a:prstGeom prst="rect">
              <a:avLst/>
            </a:prstGeom>
            <a:ln w="25400" cap="flat">
              <a:noFill/>
              <a:miter lim="400000"/>
            </a:ln>
            <a:effectLst>
              <a:outerShdw sx="100000" sy="100000" kx="0" ky="0" algn="b" rotWithShape="0" blurRad="254000" dist="127000" dir="5400000">
                <a:srgbClr val="000000">
                  <a:alpha val="70000"/>
                </a:srgbClr>
              </a:outerShdw>
            </a:effectLst>
          </p:spPr>
        </p:pic>
        <p:pic>
          <p:nvPicPr>
            <p:cNvPr id="537" name="pasted-image.tiff" descr="pasted-image.tiff"/>
            <p:cNvPicPr>
              <a:picLocks noChangeAspect="1"/>
            </p:cNvPicPr>
            <p:nvPr/>
          </p:nvPicPr>
          <p:blipFill>
            <a:blip r:embed="rId5">
              <a:extLst/>
            </a:blip>
            <a:srcRect l="1998" t="2598" r="1456" b="51105"/>
            <a:stretch>
              <a:fillRect/>
            </a:stretch>
          </p:blipFill>
          <p:spPr>
            <a:xfrm>
              <a:off x="1935446" y="653704"/>
              <a:ext cx="2248975" cy="1419623"/>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5055" y="0"/>
                  </a:moveTo>
                  <a:cubicBezTo>
                    <a:pt x="5031" y="0"/>
                    <a:pt x="5000" y="24"/>
                    <a:pt x="4968" y="67"/>
                  </a:cubicBezTo>
                  <a:cubicBezTo>
                    <a:pt x="4908" y="146"/>
                    <a:pt x="4029" y="184"/>
                    <a:pt x="2679" y="176"/>
                  </a:cubicBezTo>
                  <a:cubicBezTo>
                    <a:pt x="1196" y="166"/>
                    <a:pt x="431" y="210"/>
                    <a:pt x="315" y="308"/>
                  </a:cubicBezTo>
                  <a:cubicBezTo>
                    <a:pt x="221" y="388"/>
                    <a:pt x="128" y="429"/>
                    <a:pt x="109" y="399"/>
                  </a:cubicBezTo>
                  <a:cubicBezTo>
                    <a:pt x="91" y="369"/>
                    <a:pt x="68" y="447"/>
                    <a:pt x="56" y="568"/>
                  </a:cubicBezTo>
                  <a:cubicBezTo>
                    <a:pt x="5" y="1095"/>
                    <a:pt x="-24" y="20891"/>
                    <a:pt x="26" y="21014"/>
                  </a:cubicBezTo>
                  <a:cubicBezTo>
                    <a:pt x="80" y="21150"/>
                    <a:pt x="93" y="21221"/>
                    <a:pt x="113" y="21473"/>
                  </a:cubicBezTo>
                  <a:cubicBezTo>
                    <a:pt x="120" y="21558"/>
                    <a:pt x="3760" y="21600"/>
                    <a:pt x="10850" y="21600"/>
                  </a:cubicBezTo>
                  <a:lnTo>
                    <a:pt x="21576" y="21600"/>
                  </a:lnTo>
                  <a:lnTo>
                    <a:pt x="21576" y="11117"/>
                  </a:lnTo>
                  <a:cubicBezTo>
                    <a:pt x="21576" y="797"/>
                    <a:pt x="21572" y="629"/>
                    <a:pt x="21412" y="399"/>
                  </a:cubicBezTo>
                  <a:cubicBezTo>
                    <a:pt x="21323" y="271"/>
                    <a:pt x="21252" y="209"/>
                    <a:pt x="21252" y="260"/>
                  </a:cubicBezTo>
                  <a:cubicBezTo>
                    <a:pt x="21252" y="311"/>
                    <a:pt x="21207" y="307"/>
                    <a:pt x="21153" y="254"/>
                  </a:cubicBezTo>
                  <a:cubicBezTo>
                    <a:pt x="21100" y="202"/>
                    <a:pt x="17482" y="165"/>
                    <a:pt x="13112" y="176"/>
                  </a:cubicBezTo>
                  <a:cubicBezTo>
                    <a:pt x="7807" y="188"/>
                    <a:pt x="5150" y="154"/>
                    <a:pt x="5116" y="67"/>
                  </a:cubicBezTo>
                  <a:cubicBezTo>
                    <a:pt x="5099" y="23"/>
                    <a:pt x="5080" y="1"/>
                    <a:pt x="5055" y="0"/>
                  </a:cubicBezTo>
                  <a:close/>
                </a:path>
              </a:pathLst>
            </a:custGeom>
            <a:ln w="12700" cap="flat">
              <a:noFill/>
              <a:round/>
            </a:ln>
            <a:effectLst/>
          </p:spPr>
        </p:pic>
        <p:pic>
          <p:nvPicPr>
            <p:cNvPr id="538" name="pasted-image.tiff" descr="pasted-image.tiff"/>
            <p:cNvPicPr>
              <a:picLocks noChangeAspect="1"/>
            </p:cNvPicPr>
            <p:nvPr/>
          </p:nvPicPr>
          <p:blipFill>
            <a:blip r:embed="rId6">
              <a:extLst/>
            </a:blip>
            <a:srcRect l="25606" t="7242" r="24274" b="1639"/>
            <a:stretch>
              <a:fillRect/>
            </a:stretch>
          </p:blipFill>
          <p:spPr>
            <a:xfrm>
              <a:off x="2638514" y="163"/>
              <a:ext cx="958566" cy="1170867"/>
            </a:xfrm>
            <a:custGeom>
              <a:avLst/>
              <a:gdLst/>
              <a:ahLst/>
              <a:cxnLst>
                <a:cxn ang="0">
                  <a:pos x="wd2" y="hd2"/>
                </a:cxn>
                <a:cxn ang="5400000">
                  <a:pos x="wd2" y="hd2"/>
                </a:cxn>
                <a:cxn ang="10800000">
                  <a:pos x="wd2" y="hd2"/>
                </a:cxn>
                <a:cxn ang="16200000">
                  <a:pos x="wd2" y="hd2"/>
                </a:cxn>
              </a:cxnLst>
              <a:rect l="0" t="0" r="r" b="b"/>
              <a:pathLst>
                <a:path w="21530" h="21578" fill="norm" stroke="1" extrusionOk="0">
                  <a:moveTo>
                    <a:pt x="9690" y="5"/>
                  </a:moveTo>
                  <a:cubicBezTo>
                    <a:pt x="7898" y="45"/>
                    <a:pt x="6125" y="358"/>
                    <a:pt x="5385" y="904"/>
                  </a:cubicBezTo>
                  <a:cubicBezTo>
                    <a:pt x="5006" y="1184"/>
                    <a:pt x="4828" y="1498"/>
                    <a:pt x="4823" y="1899"/>
                  </a:cubicBezTo>
                  <a:cubicBezTo>
                    <a:pt x="4818" y="2410"/>
                    <a:pt x="5060" y="2788"/>
                    <a:pt x="5768" y="3421"/>
                  </a:cubicBezTo>
                  <a:cubicBezTo>
                    <a:pt x="5965" y="3596"/>
                    <a:pt x="6212" y="3858"/>
                    <a:pt x="6321" y="3998"/>
                  </a:cubicBezTo>
                  <a:cubicBezTo>
                    <a:pt x="6503" y="4234"/>
                    <a:pt x="6517" y="4293"/>
                    <a:pt x="6517" y="4759"/>
                  </a:cubicBezTo>
                  <a:cubicBezTo>
                    <a:pt x="6517" y="5668"/>
                    <a:pt x="5949" y="11290"/>
                    <a:pt x="5840" y="11459"/>
                  </a:cubicBezTo>
                  <a:cubicBezTo>
                    <a:pt x="5782" y="11548"/>
                    <a:pt x="5576" y="11561"/>
                    <a:pt x="2934" y="11561"/>
                  </a:cubicBezTo>
                  <a:cubicBezTo>
                    <a:pt x="977" y="11561"/>
                    <a:pt x="67" y="11579"/>
                    <a:pt x="37" y="11620"/>
                  </a:cubicBezTo>
                  <a:cubicBezTo>
                    <a:pt x="-27" y="11704"/>
                    <a:pt x="-3" y="13278"/>
                    <a:pt x="72" y="14092"/>
                  </a:cubicBezTo>
                  <a:cubicBezTo>
                    <a:pt x="107" y="14471"/>
                    <a:pt x="203" y="15937"/>
                    <a:pt x="286" y="17354"/>
                  </a:cubicBezTo>
                  <a:cubicBezTo>
                    <a:pt x="408" y="19432"/>
                    <a:pt x="422" y="19978"/>
                    <a:pt x="357" y="20177"/>
                  </a:cubicBezTo>
                  <a:cubicBezTo>
                    <a:pt x="270" y="20447"/>
                    <a:pt x="252" y="21303"/>
                    <a:pt x="331" y="21392"/>
                  </a:cubicBezTo>
                  <a:cubicBezTo>
                    <a:pt x="358" y="21422"/>
                    <a:pt x="495" y="21451"/>
                    <a:pt x="643" y="21457"/>
                  </a:cubicBezTo>
                  <a:cubicBezTo>
                    <a:pt x="790" y="21464"/>
                    <a:pt x="1261" y="21485"/>
                    <a:pt x="1686" y="21509"/>
                  </a:cubicBezTo>
                  <a:cubicBezTo>
                    <a:pt x="3196" y="21594"/>
                    <a:pt x="5133" y="21481"/>
                    <a:pt x="5367" y="21289"/>
                  </a:cubicBezTo>
                  <a:cubicBezTo>
                    <a:pt x="5449" y="21222"/>
                    <a:pt x="5490" y="21221"/>
                    <a:pt x="5688" y="21289"/>
                  </a:cubicBezTo>
                  <a:cubicBezTo>
                    <a:pt x="6265" y="21487"/>
                    <a:pt x="7122" y="21527"/>
                    <a:pt x="10475" y="21523"/>
                  </a:cubicBezTo>
                  <a:cubicBezTo>
                    <a:pt x="13800" y="21519"/>
                    <a:pt x="14311" y="21487"/>
                    <a:pt x="14344" y="21304"/>
                  </a:cubicBezTo>
                  <a:cubicBezTo>
                    <a:pt x="14385" y="21070"/>
                    <a:pt x="14518" y="20761"/>
                    <a:pt x="14602" y="20704"/>
                  </a:cubicBezTo>
                  <a:cubicBezTo>
                    <a:pt x="14741" y="20610"/>
                    <a:pt x="14927" y="20721"/>
                    <a:pt x="15244" y="21092"/>
                  </a:cubicBezTo>
                  <a:lnTo>
                    <a:pt x="15511" y="21406"/>
                  </a:lnTo>
                  <a:lnTo>
                    <a:pt x="15966" y="21435"/>
                  </a:lnTo>
                  <a:cubicBezTo>
                    <a:pt x="16216" y="21452"/>
                    <a:pt x="16566" y="21493"/>
                    <a:pt x="16750" y="21523"/>
                  </a:cubicBezTo>
                  <a:cubicBezTo>
                    <a:pt x="17179" y="21593"/>
                    <a:pt x="19721" y="21599"/>
                    <a:pt x="19772" y="21530"/>
                  </a:cubicBezTo>
                  <a:cubicBezTo>
                    <a:pt x="19793" y="21502"/>
                    <a:pt x="19973" y="21463"/>
                    <a:pt x="20173" y="21443"/>
                  </a:cubicBezTo>
                  <a:cubicBezTo>
                    <a:pt x="20503" y="21409"/>
                    <a:pt x="20541" y="21382"/>
                    <a:pt x="20655" y="21187"/>
                  </a:cubicBezTo>
                  <a:cubicBezTo>
                    <a:pt x="20475" y="21321"/>
                    <a:pt x="20221" y="21344"/>
                    <a:pt x="20164" y="21223"/>
                  </a:cubicBezTo>
                  <a:cubicBezTo>
                    <a:pt x="20143" y="21177"/>
                    <a:pt x="20146" y="20994"/>
                    <a:pt x="20164" y="20821"/>
                  </a:cubicBezTo>
                  <a:cubicBezTo>
                    <a:pt x="20183" y="20637"/>
                    <a:pt x="20158" y="20383"/>
                    <a:pt x="20102" y="20207"/>
                  </a:cubicBezTo>
                  <a:cubicBezTo>
                    <a:pt x="20030" y="19977"/>
                    <a:pt x="20012" y="19673"/>
                    <a:pt x="20040" y="18963"/>
                  </a:cubicBezTo>
                  <a:cubicBezTo>
                    <a:pt x="20059" y="18448"/>
                    <a:pt x="20091" y="17536"/>
                    <a:pt x="20111" y="16930"/>
                  </a:cubicBezTo>
                  <a:cubicBezTo>
                    <a:pt x="20131" y="16324"/>
                    <a:pt x="20181" y="15081"/>
                    <a:pt x="20218" y="14172"/>
                  </a:cubicBezTo>
                  <a:cubicBezTo>
                    <a:pt x="20255" y="13264"/>
                    <a:pt x="20286" y="12365"/>
                    <a:pt x="20289" y="12176"/>
                  </a:cubicBezTo>
                  <a:cubicBezTo>
                    <a:pt x="20292" y="11986"/>
                    <a:pt x="20321" y="11818"/>
                    <a:pt x="20352" y="11803"/>
                  </a:cubicBezTo>
                  <a:cubicBezTo>
                    <a:pt x="20362" y="11798"/>
                    <a:pt x="20395" y="11817"/>
                    <a:pt x="20423" y="11825"/>
                  </a:cubicBezTo>
                  <a:cubicBezTo>
                    <a:pt x="20309" y="11748"/>
                    <a:pt x="20209" y="11662"/>
                    <a:pt x="20209" y="11620"/>
                  </a:cubicBezTo>
                  <a:cubicBezTo>
                    <a:pt x="20209" y="11523"/>
                    <a:pt x="20067" y="11518"/>
                    <a:pt x="17107" y="11510"/>
                  </a:cubicBezTo>
                  <a:cubicBezTo>
                    <a:pt x="14731" y="11503"/>
                    <a:pt x="13992" y="11489"/>
                    <a:pt x="13934" y="11437"/>
                  </a:cubicBezTo>
                  <a:cubicBezTo>
                    <a:pt x="13891" y="11399"/>
                    <a:pt x="13733" y="10390"/>
                    <a:pt x="13577" y="9162"/>
                  </a:cubicBezTo>
                  <a:cubicBezTo>
                    <a:pt x="13174" y="5985"/>
                    <a:pt x="13093" y="5230"/>
                    <a:pt x="13140" y="5066"/>
                  </a:cubicBezTo>
                  <a:cubicBezTo>
                    <a:pt x="13163" y="4986"/>
                    <a:pt x="13384" y="4752"/>
                    <a:pt x="13630" y="4540"/>
                  </a:cubicBezTo>
                  <a:cubicBezTo>
                    <a:pt x="13877" y="4328"/>
                    <a:pt x="14177" y="4006"/>
                    <a:pt x="14299" y="3830"/>
                  </a:cubicBezTo>
                  <a:cubicBezTo>
                    <a:pt x="14427" y="3644"/>
                    <a:pt x="14554" y="3522"/>
                    <a:pt x="14602" y="3538"/>
                  </a:cubicBezTo>
                  <a:cubicBezTo>
                    <a:pt x="14707" y="3571"/>
                    <a:pt x="14660" y="3319"/>
                    <a:pt x="14531" y="3165"/>
                  </a:cubicBezTo>
                  <a:cubicBezTo>
                    <a:pt x="14403" y="3012"/>
                    <a:pt x="14415" y="2915"/>
                    <a:pt x="14611" y="2565"/>
                  </a:cubicBezTo>
                  <a:cubicBezTo>
                    <a:pt x="15059" y="1761"/>
                    <a:pt x="14656" y="930"/>
                    <a:pt x="13604" y="502"/>
                  </a:cubicBezTo>
                  <a:cubicBezTo>
                    <a:pt x="12837" y="190"/>
                    <a:pt x="11675" y="32"/>
                    <a:pt x="10457" y="5"/>
                  </a:cubicBezTo>
                  <a:cubicBezTo>
                    <a:pt x="10203" y="-1"/>
                    <a:pt x="9946" y="-1"/>
                    <a:pt x="9690" y="5"/>
                  </a:cubicBezTo>
                  <a:close/>
                  <a:moveTo>
                    <a:pt x="10011" y="597"/>
                  </a:moveTo>
                  <a:cubicBezTo>
                    <a:pt x="11595" y="595"/>
                    <a:pt x="13063" y="833"/>
                    <a:pt x="13657" y="1263"/>
                  </a:cubicBezTo>
                  <a:cubicBezTo>
                    <a:pt x="14185" y="1644"/>
                    <a:pt x="14293" y="2154"/>
                    <a:pt x="13907" y="2440"/>
                  </a:cubicBezTo>
                  <a:cubicBezTo>
                    <a:pt x="13789" y="2528"/>
                    <a:pt x="13760" y="2525"/>
                    <a:pt x="13506" y="2418"/>
                  </a:cubicBezTo>
                  <a:cubicBezTo>
                    <a:pt x="12737" y="2097"/>
                    <a:pt x="11135" y="1894"/>
                    <a:pt x="9708" y="1936"/>
                  </a:cubicBezTo>
                  <a:cubicBezTo>
                    <a:pt x="7927" y="1988"/>
                    <a:pt x="6829" y="2276"/>
                    <a:pt x="6446" y="2784"/>
                  </a:cubicBezTo>
                  <a:cubicBezTo>
                    <a:pt x="6369" y="2886"/>
                    <a:pt x="6280" y="2967"/>
                    <a:pt x="6250" y="2967"/>
                  </a:cubicBezTo>
                  <a:cubicBezTo>
                    <a:pt x="6139" y="2967"/>
                    <a:pt x="5607" y="2430"/>
                    <a:pt x="5519" y="2228"/>
                  </a:cubicBezTo>
                  <a:cubicBezTo>
                    <a:pt x="5258" y="1632"/>
                    <a:pt x="5848" y="1157"/>
                    <a:pt x="7195" y="875"/>
                  </a:cubicBezTo>
                  <a:cubicBezTo>
                    <a:pt x="8069" y="692"/>
                    <a:pt x="9061" y="599"/>
                    <a:pt x="10011" y="597"/>
                  </a:cubicBezTo>
                  <a:close/>
                  <a:moveTo>
                    <a:pt x="10404" y="2521"/>
                  </a:moveTo>
                  <a:cubicBezTo>
                    <a:pt x="11267" y="2515"/>
                    <a:pt x="12168" y="2604"/>
                    <a:pt x="12855" y="2777"/>
                  </a:cubicBezTo>
                  <a:cubicBezTo>
                    <a:pt x="13401" y="2914"/>
                    <a:pt x="13408" y="2934"/>
                    <a:pt x="13042" y="3318"/>
                  </a:cubicBezTo>
                  <a:cubicBezTo>
                    <a:pt x="12485" y="3903"/>
                    <a:pt x="12461" y="3986"/>
                    <a:pt x="12463" y="5220"/>
                  </a:cubicBezTo>
                  <a:cubicBezTo>
                    <a:pt x="12464" y="5980"/>
                    <a:pt x="12507" y="6612"/>
                    <a:pt x="12614" y="7370"/>
                  </a:cubicBezTo>
                  <a:cubicBezTo>
                    <a:pt x="13055" y="10479"/>
                    <a:pt x="13154" y="11381"/>
                    <a:pt x="13069" y="11452"/>
                  </a:cubicBezTo>
                  <a:cubicBezTo>
                    <a:pt x="13027" y="11486"/>
                    <a:pt x="11997" y="11503"/>
                    <a:pt x="10306" y="11503"/>
                  </a:cubicBezTo>
                  <a:cubicBezTo>
                    <a:pt x="7823" y="11503"/>
                    <a:pt x="7601" y="11496"/>
                    <a:pt x="7507" y="11408"/>
                  </a:cubicBezTo>
                  <a:cubicBezTo>
                    <a:pt x="7414" y="11321"/>
                    <a:pt x="7433" y="11125"/>
                    <a:pt x="7667" y="9411"/>
                  </a:cubicBezTo>
                  <a:cubicBezTo>
                    <a:pt x="8267" y="5027"/>
                    <a:pt x="8268" y="4917"/>
                    <a:pt x="7738" y="4401"/>
                  </a:cubicBezTo>
                  <a:cubicBezTo>
                    <a:pt x="7455" y="4125"/>
                    <a:pt x="7315" y="3936"/>
                    <a:pt x="7364" y="3896"/>
                  </a:cubicBezTo>
                  <a:cubicBezTo>
                    <a:pt x="7392" y="3873"/>
                    <a:pt x="7435" y="3632"/>
                    <a:pt x="7453" y="3399"/>
                  </a:cubicBezTo>
                  <a:cubicBezTo>
                    <a:pt x="7466" y="3235"/>
                    <a:pt x="7847" y="2931"/>
                    <a:pt x="8202" y="2806"/>
                  </a:cubicBezTo>
                  <a:cubicBezTo>
                    <a:pt x="8716" y="2625"/>
                    <a:pt x="9541" y="2527"/>
                    <a:pt x="10404" y="2521"/>
                  </a:cubicBezTo>
                  <a:close/>
                  <a:moveTo>
                    <a:pt x="20762" y="11985"/>
                  </a:moveTo>
                  <a:cubicBezTo>
                    <a:pt x="20799" y="12007"/>
                    <a:pt x="20822" y="12029"/>
                    <a:pt x="20860" y="12051"/>
                  </a:cubicBezTo>
                  <a:cubicBezTo>
                    <a:pt x="20846" y="12046"/>
                    <a:pt x="20816" y="12000"/>
                    <a:pt x="20806" y="12000"/>
                  </a:cubicBezTo>
                  <a:cubicBezTo>
                    <a:pt x="20795" y="12000"/>
                    <a:pt x="20776" y="11988"/>
                    <a:pt x="20762" y="11985"/>
                  </a:cubicBezTo>
                  <a:close/>
                  <a:moveTo>
                    <a:pt x="20860" y="12051"/>
                  </a:moveTo>
                  <a:cubicBezTo>
                    <a:pt x="20941" y="12083"/>
                    <a:pt x="21038" y="12215"/>
                    <a:pt x="21172" y="12344"/>
                  </a:cubicBezTo>
                  <a:cubicBezTo>
                    <a:pt x="21144" y="12305"/>
                    <a:pt x="21142" y="12241"/>
                    <a:pt x="21118" y="12219"/>
                  </a:cubicBezTo>
                  <a:cubicBezTo>
                    <a:pt x="21062" y="12169"/>
                    <a:pt x="20957" y="12109"/>
                    <a:pt x="20860" y="12051"/>
                  </a:cubicBezTo>
                  <a:close/>
                  <a:moveTo>
                    <a:pt x="21172" y="12344"/>
                  </a:moveTo>
                  <a:cubicBezTo>
                    <a:pt x="21333" y="12570"/>
                    <a:pt x="21554" y="13000"/>
                    <a:pt x="21501" y="13068"/>
                  </a:cubicBezTo>
                  <a:cubicBezTo>
                    <a:pt x="21476" y="13100"/>
                    <a:pt x="21453" y="13148"/>
                    <a:pt x="21448" y="13170"/>
                  </a:cubicBezTo>
                  <a:cubicBezTo>
                    <a:pt x="21443" y="13193"/>
                    <a:pt x="21431" y="13228"/>
                    <a:pt x="21421" y="13251"/>
                  </a:cubicBezTo>
                  <a:cubicBezTo>
                    <a:pt x="21411" y="13274"/>
                    <a:pt x="21396" y="13456"/>
                    <a:pt x="21386" y="13653"/>
                  </a:cubicBezTo>
                  <a:cubicBezTo>
                    <a:pt x="21376" y="13850"/>
                    <a:pt x="21316" y="14243"/>
                    <a:pt x="21261" y="14531"/>
                  </a:cubicBezTo>
                  <a:cubicBezTo>
                    <a:pt x="21180" y="14952"/>
                    <a:pt x="21104" y="15385"/>
                    <a:pt x="21011" y="15920"/>
                  </a:cubicBezTo>
                  <a:cubicBezTo>
                    <a:pt x="21064" y="15665"/>
                    <a:pt x="21121" y="15404"/>
                    <a:pt x="21163" y="15218"/>
                  </a:cubicBezTo>
                  <a:cubicBezTo>
                    <a:pt x="21204" y="15037"/>
                    <a:pt x="21257" y="14742"/>
                    <a:pt x="21288" y="14560"/>
                  </a:cubicBezTo>
                  <a:cubicBezTo>
                    <a:pt x="21318" y="14378"/>
                    <a:pt x="21359" y="14168"/>
                    <a:pt x="21377" y="14092"/>
                  </a:cubicBezTo>
                  <a:cubicBezTo>
                    <a:pt x="21530" y="13453"/>
                    <a:pt x="21573" y="12851"/>
                    <a:pt x="21484" y="12629"/>
                  </a:cubicBezTo>
                  <a:cubicBezTo>
                    <a:pt x="21451" y="12547"/>
                    <a:pt x="21303" y="12470"/>
                    <a:pt x="21172" y="12344"/>
                  </a:cubicBezTo>
                  <a:close/>
                </a:path>
              </a:pathLst>
            </a:custGeom>
            <a:ln w="12700" cap="flat">
              <a:noFill/>
              <a:round/>
            </a:ln>
            <a:effectLst/>
          </p:spPr>
        </p:pic>
      </p:grpSp>
      <p:sp>
        <p:nvSpPr>
          <p:cNvPr id="540" name="Clip a green card…"/>
          <p:cNvSpPr/>
          <p:nvPr/>
        </p:nvSpPr>
        <p:spPr>
          <a:xfrm>
            <a:off x="7615143" y="6715918"/>
            <a:ext cx="4542959" cy="1153444"/>
          </a:xfrm>
          <a:prstGeom prst="rect">
            <a:avLst/>
          </a:prstGeom>
          <a:blipFill>
            <a:blip r:embed="rId7"/>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3600">
                <a:solidFill>
                  <a:srgbClr val="FFFFFF"/>
                </a:solidFill>
                <a:uFill>
                  <a:solidFill>
                    <a:srgbClr val="FFFFFF"/>
                  </a:solidFill>
                </a:uFill>
              </a:defRPr>
            </a:pPr>
            <a:r>
              <a:t>Clip a green card</a:t>
            </a:r>
          </a:p>
          <a:p>
            <a:pPr>
              <a:defRPr b="0" sz="3600">
                <a:solidFill>
                  <a:srgbClr val="FFFFFF"/>
                </a:solidFill>
                <a:uFill>
                  <a:solidFill>
                    <a:srgbClr val="FFFFFF"/>
                  </a:solidFill>
                </a:uFill>
              </a:defRPr>
            </a:pPr>
            <a:r>
              <a:t>to every PhD diploma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9"/>
                                        </p:tgtEl>
                                        <p:attrNameLst>
                                          <p:attrName>style.visibility</p:attrName>
                                        </p:attrNameLst>
                                      </p:cBhvr>
                                      <p:to>
                                        <p:strVal val="visible"/>
                                      </p:to>
                                    </p:set>
                                    <p:animEffect filter="wipe(left)" transition="in">
                                      <p:cBhvr>
                                        <p:cTn id="7" dur="1000"/>
                                        <p:tgtEl>
                                          <p:spTgt spid="5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2"/>
      <p:bldP build="whole" bldLvl="1" animBg="1" rev="0" advAuto="0" spid="539"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43" name="Just 67 / 1275 (5%) PhDs went into Information Assurance 21 professors &amp; postdocs; 41 to industry &amp; government"/>
          <p:cNvSpPr/>
          <p:nvPr>
            <p:ph type="title"/>
          </p:nvPr>
        </p:nvSpPr>
        <p:spPr>
          <a:prstGeom prst="rect">
            <a:avLst/>
          </a:prstGeom>
        </p:spPr>
        <p:txBody>
          <a:bodyPr/>
          <a:lstStyle/>
          <a:p>
            <a:pPr/>
            <a:r>
              <a:t>Just 67 / 1275 (5%) PhDs went into Information Assurance</a:t>
            </a:r>
          </a:p>
          <a:p>
            <a:pPr/>
            <a:r>
              <a:t>21 professors &amp; postdocs; 41 to industry &amp; government</a:t>
            </a:r>
          </a:p>
        </p:txBody>
      </p:sp>
      <p:sp>
        <p:nvSpPr>
          <p:cNvPr id="544" name="Security should be taught to everyone, but we need specialists"/>
          <p:cNvSpPr/>
          <p:nvPr>
            <p:ph type="body" idx="1"/>
          </p:nvPr>
        </p:nvSpPr>
        <p:spPr>
          <a:xfrm>
            <a:off x="534769" y="2619425"/>
            <a:ext cx="11722101" cy="7543801"/>
          </a:xfrm>
          <a:prstGeom prst="rect">
            <a:avLst/>
          </a:prstGeom>
        </p:spPr>
        <p:txBody>
          <a:bodyPr/>
          <a:lstStyle/>
          <a:p>
            <a:pPr/>
          </a:p>
          <a:p>
            <a:pPr/>
          </a:p>
          <a:p>
            <a:pPr/>
          </a:p>
          <a:p>
            <a:pPr/>
          </a:p>
          <a:p>
            <a:pPr/>
          </a:p>
          <a:p>
            <a:pPr/>
          </a:p>
          <a:p>
            <a:pPr/>
          </a:p>
          <a:p>
            <a:pPr/>
          </a:p>
          <a:p>
            <a:pPr/>
          </a:p>
          <a:p>
            <a:pPr/>
          </a:p>
          <a:p>
            <a:pPr/>
          </a:p>
          <a:p>
            <a:pPr/>
            <a:r>
              <a:t>Security should be taught to everyone, but we need specialists</a:t>
            </a:r>
          </a:p>
        </p:txBody>
      </p:sp>
      <p:sp>
        <p:nvSpPr>
          <p:cNvPr id="54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6" name="Rectangle"/>
          <p:cNvSpPr/>
          <p:nvPr/>
        </p:nvSpPr>
        <p:spPr>
          <a:xfrm>
            <a:off x="6102450" y="746679"/>
            <a:ext cx="381001" cy="7848601"/>
          </a:xfrm>
          <a:prstGeom prst="rect">
            <a:avLst/>
          </a:prstGeom>
          <a:solidFill>
            <a:srgbClr val="C25413">
              <a:alpha val="14000"/>
            </a:srgbClr>
          </a:solidFill>
          <a:ln w="12700"/>
        </p:spPr>
        <p:txBody>
          <a:bodyPr lIns="50800" tIns="50800" rIns="50800" bIns="50800" anchor="ctr"/>
          <a:lstStyle/>
          <a:p>
            <a:pPr>
              <a:defRPr b="0" sz="2200">
                <a:solidFill>
                  <a:srgbClr val="FFFFFF"/>
                </a:solidFill>
                <a:uFill>
                  <a:solidFill>
                    <a:srgbClr val="FFFFFF"/>
                  </a:solidFill>
                </a:uFill>
              </a:defRPr>
            </a:pPr>
          </a:p>
        </p:txBody>
      </p:sp>
      <p:pic>
        <p:nvPicPr>
          <p:cNvPr id="547" name="pasted-image.pdf" descr="pasted-image.pdf"/>
          <p:cNvPicPr>
            <a:picLocks noChangeAspect="1"/>
          </p:cNvPicPr>
          <p:nvPr/>
        </p:nvPicPr>
        <p:blipFill>
          <a:blip r:embed="rId3">
            <a:extLst/>
          </a:blip>
          <a:stretch>
            <a:fillRect/>
          </a:stretch>
        </p:blipFill>
        <p:spPr>
          <a:xfrm>
            <a:off x="1659412" y="1427063"/>
            <a:ext cx="9928405" cy="7208910"/>
          </a:xfrm>
          <a:prstGeom prst="rect">
            <a:avLst/>
          </a:prstGeom>
          <a:ln w="12700"/>
        </p:spPr>
      </p:pic>
      <p:pic>
        <p:nvPicPr>
          <p:cNvPr id="548" name="Oval" descr="Oval"/>
          <p:cNvPicPr>
            <a:picLocks noChangeAspect="0"/>
          </p:cNvPicPr>
          <p:nvPr/>
        </p:nvPicPr>
        <p:blipFill>
          <a:blip r:embed="rId4">
            <a:extLst/>
          </a:blip>
          <a:stretch>
            <a:fillRect/>
          </a:stretch>
        </p:blipFill>
        <p:spPr>
          <a:xfrm>
            <a:off x="6038950" y="4033711"/>
            <a:ext cx="508001" cy="1274537"/>
          </a:xfrm>
          <a:prstGeom prst="rect">
            <a:avLst/>
          </a:prstGeom>
        </p:spPr>
      </p:pic>
      <p:pic>
        <p:nvPicPr>
          <p:cNvPr id="550" name="Oval" descr="Oval"/>
          <p:cNvPicPr>
            <a:picLocks noChangeAspect="0"/>
          </p:cNvPicPr>
          <p:nvPr/>
        </p:nvPicPr>
        <p:blipFill>
          <a:blip r:embed="rId5">
            <a:extLst/>
          </a:blip>
          <a:stretch>
            <a:fillRect/>
          </a:stretch>
        </p:blipFill>
        <p:spPr>
          <a:xfrm>
            <a:off x="6038950" y="6542314"/>
            <a:ext cx="508001" cy="1515270"/>
          </a:xfrm>
          <a:prstGeom prst="rect">
            <a:avLst/>
          </a:prstGeom>
        </p:spPr>
      </p:pic>
      <p:pic>
        <p:nvPicPr>
          <p:cNvPr id="552" name="Oval" descr="Oval"/>
          <p:cNvPicPr>
            <a:picLocks noChangeAspect="0"/>
          </p:cNvPicPr>
          <p:nvPr/>
        </p:nvPicPr>
        <p:blipFill>
          <a:blip r:embed="rId6">
            <a:extLst/>
          </a:blip>
          <a:stretch>
            <a:fillRect/>
          </a:stretch>
        </p:blipFill>
        <p:spPr>
          <a:xfrm>
            <a:off x="6038950" y="5510905"/>
            <a:ext cx="508001" cy="828752"/>
          </a:xfrm>
          <a:prstGeom prst="rect">
            <a:avLst/>
          </a:prstGeom>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Highest paying occupations:…"/>
          <p:cNvSpPr/>
          <p:nvPr>
            <p:ph type="body" idx="1"/>
          </p:nvPr>
        </p:nvSpPr>
        <p:spPr>
          <a:prstGeom prst="rect">
            <a:avLst/>
          </a:prstGeom>
        </p:spPr>
        <p:txBody>
          <a:bodyPr/>
          <a:lstStyle/>
          <a:p>
            <a:pPr/>
            <a:r>
              <a:t>Highest paying occupations:</a:t>
            </a:r>
          </a:p>
          <a:p>
            <a:pPr lvl="1"/>
            <a:r>
              <a:t>Physicians and surgeons &gt; $187K</a:t>
            </a:r>
          </a:p>
          <a:p>
            <a:pPr lvl="1"/>
            <a:r>
              <a:t>Family practitioners: $184K</a:t>
            </a:r>
          </a:p>
          <a:p>
            <a:pPr lvl="1"/>
            <a:r>
              <a:t>CEOs: $175K</a:t>
            </a:r>
          </a:p>
          <a:p>
            <a:pPr lvl="1"/>
            <a:r>
              <a:t>Nurse anesthetists: $157K</a:t>
            </a:r>
          </a:p>
          <a:p>
            <a:pPr lvl="1"/>
            <a:r>
              <a:t>Dentists: $153K</a:t>
            </a:r>
          </a:p>
          <a:p>
            <a:pPr lvl="1"/>
            <a:r>
              <a:t>Architectural and engineering</a:t>
            </a:r>
            <a:br/>
            <a:r>
              <a:t>managers: $133K</a:t>
            </a:r>
          </a:p>
          <a:p>
            <a:pPr lvl="1"/>
            <a:r>
              <a:t>Computer and information </a:t>
            </a:r>
            <a:br/>
            <a:r>
              <a:t>systems managers: $131K</a:t>
            </a:r>
          </a:p>
        </p:txBody>
      </p:sp>
      <p:sp>
        <p:nvSpPr>
          <p:cNvPr id="55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58" name="Bureau of Labor Statistics puts CS as 12th highest paying profession, after..."/>
          <p:cNvSpPr/>
          <p:nvPr>
            <p:ph type="title"/>
          </p:nvPr>
        </p:nvSpPr>
        <p:spPr>
          <a:prstGeom prst="rect">
            <a:avLst/>
          </a:prstGeom>
        </p:spPr>
        <p:txBody>
          <a:bodyPr/>
          <a:lstStyle/>
          <a:p>
            <a:pPr/>
            <a:r>
              <a:t>Bureau of Labor Statistics puts CS as 12th highest paying profession, after...</a:t>
            </a:r>
          </a:p>
        </p:txBody>
      </p:sp>
      <p:pic>
        <p:nvPicPr>
          <p:cNvPr id="559" name="pasted-image.png" descr="pasted-image.png"/>
          <p:cNvPicPr>
            <a:picLocks noChangeAspect="1"/>
          </p:cNvPicPr>
          <p:nvPr/>
        </p:nvPicPr>
        <p:blipFill>
          <a:blip r:embed="rId3">
            <a:extLst/>
          </a:blip>
          <a:stretch>
            <a:fillRect/>
          </a:stretch>
        </p:blipFill>
        <p:spPr>
          <a:xfrm>
            <a:off x="6267496" y="1167039"/>
            <a:ext cx="6840233" cy="8410122"/>
          </a:xfrm>
          <a:prstGeom prst="rect">
            <a:avLst/>
          </a:prstGeom>
          <a:ln w="12700"/>
        </p:spPr>
      </p:pic>
      <p:sp>
        <p:nvSpPr>
          <p:cNvPr id="560" name="Arrow"/>
          <p:cNvSpPr/>
          <p:nvPr/>
        </p:nvSpPr>
        <p:spPr>
          <a:xfrm>
            <a:off x="5174974" y="7627218"/>
            <a:ext cx="1270001" cy="1270001"/>
          </a:xfrm>
          <a:prstGeom prst="rightArrow">
            <a:avLst>
              <a:gd name="adj1" fmla="val 32000"/>
              <a:gd name="adj2" fmla="val 44000"/>
            </a:avLst>
          </a:prstGeom>
          <a:solidFill>
            <a:srgbClr val="105990"/>
          </a:solidFill>
          <a:ln w="12700">
            <a:solidFill>
              <a:srgbClr val="000000"/>
            </a:solidFill>
          </a:ln>
        </p:spPr>
        <p:txBody>
          <a:bodyPr lIns="50800" tIns="50800" rIns="50800" bIns="50800" anchor="ctr"/>
          <a:lstStyle/>
          <a:p>
            <a:pPr>
              <a:defRPr b="0" sz="2200">
                <a:solidFill>
                  <a:srgbClr val="FFFFFF"/>
                </a:solidFill>
                <a:uFill>
                  <a:solidFill>
                    <a:srgbClr val="FFFFFF"/>
                  </a:solidFill>
                </a:u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20" name="Slide Number"/>
          <p:cNvSpPr/>
          <p:nvPr>
            <p:ph type="sldNum" sz="quarter" idx="2"/>
          </p:nvPr>
        </p:nvSpPr>
        <p:spPr>
          <a:xfrm>
            <a:off x="12338810" y="9360748"/>
            <a:ext cx="248246"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 name="Rectangle"/>
          <p:cNvSpPr/>
          <p:nvPr/>
        </p:nvSpPr>
        <p:spPr>
          <a:xfrm>
            <a:off x="-79968" y="-29308"/>
            <a:ext cx="13164736" cy="10044569"/>
          </a:xfrm>
          <a:prstGeom prst="rect">
            <a:avLst/>
          </a:prstGeom>
          <a:solidFill>
            <a:srgbClr val="000000"/>
          </a:solidFill>
          <a:ln w="12700">
            <a:solidFill>
              <a:srgbClr val="000000"/>
            </a:solidFill>
          </a:ln>
        </p:spPr>
        <p:txBody>
          <a:bodyPr lIns="50800" tIns="50800" rIns="50800" bIns="50800" anchor="ctr"/>
          <a:lstStyle/>
          <a:p>
            <a:pPr>
              <a:defRPr b="0" sz="2200">
                <a:solidFill>
                  <a:srgbClr val="FFFFFF"/>
                </a:solidFill>
                <a:uFill>
                  <a:solidFill>
                    <a:srgbClr val="FFFFFF"/>
                  </a:solidFill>
                </a:uFill>
              </a:defRPr>
            </a:pPr>
          </a:p>
        </p:txBody>
      </p:sp>
      <p:pic>
        <p:nvPicPr>
          <p:cNvPr id="122" name="giphy.gif" descr="giphy.gif"/>
          <p:cNvPicPr>
            <a:picLocks noChangeAspect="0"/>
          </p:cNvPicPr>
          <p:nvPr/>
        </p:nvPicPr>
        <p:blipFill>
          <a:blip r:embed="rId3">
            <a:extLst/>
          </a:blip>
          <a:stretch>
            <a:fillRect/>
          </a:stretch>
        </p:blipFill>
        <p:spPr>
          <a:xfrm>
            <a:off x="20817" y="1197027"/>
            <a:ext cx="12963166" cy="7591899"/>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63" name="Computer scientists make less than MIS managers..."/>
          <p:cNvSpPr/>
          <p:nvPr>
            <p:ph type="title"/>
          </p:nvPr>
        </p:nvSpPr>
        <p:spPr>
          <a:prstGeom prst="rect">
            <a:avLst/>
          </a:prstGeom>
        </p:spPr>
        <p:txBody>
          <a:bodyPr/>
          <a:lstStyle/>
          <a:p>
            <a:pPr/>
            <a:r>
              <a:t>Computer scientists make less than MIS managers...</a:t>
            </a:r>
          </a:p>
        </p:txBody>
      </p:sp>
      <p:sp>
        <p:nvSpPr>
          <p:cNvPr id="564" name="Body"/>
          <p:cNvSpPr/>
          <p:nvPr>
            <p:ph type="body" idx="1"/>
          </p:nvPr>
        </p:nvSpPr>
        <p:spPr>
          <a:prstGeom prst="rect">
            <a:avLst/>
          </a:prstGeom>
        </p:spPr>
        <p:txBody>
          <a:bodyPr/>
          <a:lstStyle/>
          <a:p>
            <a:pPr/>
          </a:p>
        </p:txBody>
      </p:sp>
      <p:sp>
        <p:nvSpPr>
          <p:cNvPr id="56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6" name="pasted-image.png" descr="pasted-image.png"/>
          <p:cNvPicPr>
            <a:picLocks noChangeAspect="1"/>
          </p:cNvPicPr>
          <p:nvPr/>
        </p:nvPicPr>
        <p:blipFill>
          <a:blip r:embed="rId3">
            <a:extLst/>
          </a:blip>
          <a:stretch>
            <a:fillRect/>
          </a:stretch>
        </p:blipFill>
        <p:spPr>
          <a:xfrm>
            <a:off x="1380618" y="1482397"/>
            <a:ext cx="10243564" cy="7779406"/>
          </a:xfrm>
          <a:prstGeom prst="rect">
            <a:avLst/>
          </a:prstGeom>
          <a:ln w="12700"/>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69" name="Manufacturing policy — The US did not buy WW2 aircraft from Germany"/>
          <p:cNvSpPr/>
          <p:nvPr>
            <p:ph type="title"/>
          </p:nvPr>
        </p:nvSpPr>
        <p:spPr>
          <a:prstGeom prst="rect">
            <a:avLst/>
          </a:prstGeom>
        </p:spPr>
        <p:txBody>
          <a:bodyPr/>
          <a:lstStyle/>
          <a:p>
            <a:pPr/>
            <a:r>
              <a:t>Manufacturing policy —</a:t>
            </a:r>
          </a:p>
          <a:p>
            <a:pPr/>
            <a:r>
              <a:t>The US did not buy WW2 aircraft from Germany</a:t>
            </a:r>
          </a:p>
        </p:txBody>
      </p:sp>
      <p:sp>
        <p:nvSpPr>
          <p:cNvPr id="570" name="Body"/>
          <p:cNvSpPr/>
          <p:nvPr>
            <p:ph type="body" idx="1"/>
          </p:nvPr>
        </p:nvSpPr>
        <p:spPr>
          <a:prstGeom prst="rect">
            <a:avLst/>
          </a:prstGeom>
        </p:spPr>
        <p:txBody>
          <a:bodyPr/>
          <a:lstStyle/>
          <a:p>
            <a:pPr/>
          </a:p>
          <a:p>
            <a:pPr/>
          </a:p>
          <a:p>
            <a:pPr/>
          </a:p>
          <a:p>
            <a:pPr/>
          </a:p>
          <a:p>
            <a:pPr/>
          </a:p>
          <a:p>
            <a:pPr/>
          </a:p>
          <a:p>
            <a:pPr/>
          </a:p>
          <a:p>
            <a:pPr/>
          </a:p>
          <a:p>
            <a:pPr/>
          </a:p>
          <a:p>
            <a:pPr/>
          </a:p>
          <a:p>
            <a:pPr/>
          </a:p>
          <a:p>
            <a:pPr/>
          </a:p>
        </p:txBody>
      </p:sp>
      <p:sp>
        <p:nvSpPr>
          <p:cNvPr id="57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2" name="Boeing Whichata B-29 Assembly Line, 1944…"/>
          <p:cNvSpPr/>
          <p:nvPr/>
        </p:nvSpPr>
        <p:spPr>
          <a:xfrm>
            <a:off x="1385506" y="9144000"/>
            <a:ext cx="79502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1400"/>
            </a:pPr>
            <a:r>
              <a:t>Boeing Whichata B-29 Assembly Line, 1944</a:t>
            </a:r>
          </a:p>
          <a:p>
            <a:pPr algn="l">
              <a:defRPr b="0" sz="1400"/>
            </a:pPr>
            <a:r>
              <a:rPr>
                <a:hlinkClick r:id="rId3" invalidUrl="" action="" tgtFrame="" tooltip="" history="1" highlightClick="0" endSnd="0"/>
              </a:rPr>
              <a:t>http://en.wikipedia.org/wiki/File:Boeing-Whichata_B-29_Assembly_Line_-_1944.jpg</a:t>
            </a:r>
          </a:p>
        </p:txBody>
      </p:sp>
      <p:pic>
        <p:nvPicPr>
          <p:cNvPr id="573" name="droppedImage.tiff" descr="droppedImage.tiff"/>
          <p:cNvPicPr>
            <a:picLocks noChangeAspect="1"/>
          </p:cNvPicPr>
          <p:nvPr/>
        </p:nvPicPr>
        <p:blipFill>
          <a:blip r:embed="rId4">
            <a:extLst/>
          </a:blip>
          <a:stretch>
            <a:fillRect/>
          </a:stretch>
        </p:blipFill>
        <p:spPr>
          <a:xfrm>
            <a:off x="1427539" y="1528979"/>
            <a:ext cx="9936561" cy="7597976"/>
          </a:xfrm>
          <a:prstGeom prst="rect">
            <a:avLst/>
          </a:prstGeom>
          <a:ln w="12700"/>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76" name="But we buy nearly all of our computers from China."/>
          <p:cNvSpPr/>
          <p:nvPr>
            <p:ph type="title"/>
          </p:nvPr>
        </p:nvSpPr>
        <p:spPr>
          <a:prstGeom prst="rect">
            <a:avLst/>
          </a:prstGeom>
        </p:spPr>
        <p:txBody>
          <a:bodyPr/>
          <a:lstStyle/>
          <a:p>
            <a:pPr/>
            <a:r>
              <a:t>But we buy </a:t>
            </a:r>
            <a:r>
              <a:rPr i="1"/>
              <a:t>nearly all </a:t>
            </a:r>
            <a:r>
              <a:t>of our computers from China.</a:t>
            </a:r>
          </a:p>
        </p:txBody>
      </p:sp>
      <p:sp>
        <p:nvSpPr>
          <p:cNvPr id="577" name="It’s easy to put backdoors in hardware and software."/>
          <p:cNvSpPr/>
          <p:nvPr>
            <p:ph type="body" idx="1"/>
          </p:nvPr>
        </p:nvSpPr>
        <p:spPr>
          <a:prstGeom prst="rect">
            <a:avLst/>
          </a:prstGeom>
        </p:spPr>
        <p:txBody>
          <a:bodyPr/>
          <a:lstStyle/>
          <a:p>
            <a:pPr/>
          </a:p>
          <a:p>
            <a:pPr/>
          </a:p>
          <a:p>
            <a:pPr/>
          </a:p>
          <a:p>
            <a:pPr/>
          </a:p>
          <a:p>
            <a:pPr/>
          </a:p>
          <a:p>
            <a:pPr/>
          </a:p>
          <a:p>
            <a:pPr/>
          </a:p>
          <a:p>
            <a:pPr/>
          </a:p>
          <a:p>
            <a:pPr/>
          </a:p>
          <a:p>
            <a:pPr/>
          </a:p>
          <a:p>
            <a:pPr/>
          </a:p>
          <a:p>
            <a:pPr/>
          </a:p>
          <a:p>
            <a:pPr/>
            <a:r>
              <a:t>It’s </a:t>
            </a:r>
            <a:r>
              <a:rPr i="1"/>
              <a:t>easy</a:t>
            </a:r>
            <a:r>
              <a:t> to put backdoors in hardware and software.</a:t>
            </a:r>
          </a:p>
        </p:txBody>
      </p:sp>
      <p:sp>
        <p:nvSpPr>
          <p:cNvPr id="57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1" name="Group"/>
          <p:cNvGrpSpPr/>
          <p:nvPr/>
        </p:nvGrpSpPr>
        <p:grpSpPr>
          <a:xfrm>
            <a:off x="846299" y="1538460"/>
            <a:ext cx="6927613" cy="6348241"/>
            <a:chOff x="55686" y="77960"/>
            <a:chExt cx="6927611" cy="6348240"/>
          </a:xfrm>
        </p:grpSpPr>
        <p:pic>
          <p:nvPicPr>
            <p:cNvPr id="579" name="droppedImage.png" descr="droppedImage.png"/>
            <p:cNvPicPr>
              <a:picLocks noChangeAspect="1"/>
            </p:cNvPicPr>
            <p:nvPr/>
          </p:nvPicPr>
          <p:blipFill>
            <a:blip r:embed="rId3">
              <a:extLst/>
            </a:blip>
            <a:srcRect l="0" t="0" r="0" b="79788"/>
            <a:stretch>
              <a:fillRect/>
            </a:stretch>
          </p:blipFill>
          <p:spPr>
            <a:xfrm>
              <a:off x="77732" y="77960"/>
              <a:ext cx="6905566" cy="1915611"/>
            </a:xfrm>
            <a:prstGeom prst="rect">
              <a:avLst/>
            </a:prstGeom>
            <a:ln w="12700" cap="flat">
              <a:noFill/>
              <a:round/>
            </a:ln>
            <a:effectLst/>
          </p:spPr>
        </p:pic>
        <p:pic>
          <p:nvPicPr>
            <p:cNvPr id="580" name="droppedImage.png" descr="droppedImage.png"/>
            <p:cNvPicPr>
              <a:picLocks noChangeAspect="1"/>
            </p:cNvPicPr>
            <p:nvPr/>
          </p:nvPicPr>
          <p:blipFill>
            <a:blip r:embed="rId3">
              <a:extLst/>
            </a:blip>
            <a:srcRect l="0" t="34547" r="39358" b="17978"/>
            <a:stretch>
              <a:fillRect/>
            </a:stretch>
          </p:blipFill>
          <p:spPr>
            <a:xfrm>
              <a:off x="55686" y="1926745"/>
              <a:ext cx="4187613" cy="4499456"/>
            </a:xfrm>
            <a:prstGeom prst="rect">
              <a:avLst/>
            </a:prstGeom>
            <a:ln w="12700" cap="flat">
              <a:noFill/>
              <a:round/>
            </a:ln>
            <a:effectLst/>
          </p:spPr>
        </p:pic>
      </p:grpSp>
      <p:pic>
        <p:nvPicPr>
          <p:cNvPr id="582" name="droppedImage.png" descr="droppedImage.png"/>
          <p:cNvPicPr>
            <a:picLocks noChangeAspect="1"/>
          </p:cNvPicPr>
          <p:nvPr/>
        </p:nvPicPr>
        <p:blipFill>
          <a:blip r:embed="rId4">
            <a:extLst/>
          </a:blip>
          <a:srcRect l="0" t="0" r="0" b="4186"/>
          <a:stretch>
            <a:fillRect/>
          </a:stretch>
        </p:blipFill>
        <p:spPr>
          <a:xfrm>
            <a:off x="6263725" y="1639030"/>
            <a:ext cx="4318741" cy="5968270"/>
          </a:xfrm>
          <a:prstGeom prst="rect">
            <a:avLst/>
          </a:prstGeom>
          <a:ln w="76200">
            <a:solidFill>
              <a:srgbClr val="006DA2"/>
            </a:solidFill>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8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85" name="We need to bring computer security to K-12"/>
          <p:cNvSpPr/>
          <p:nvPr>
            <p:ph type="title"/>
          </p:nvPr>
        </p:nvSpPr>
        <p:spPr>
          <a:prstGeom prst="rect">
            <a:avLst/>
          </a:prstGeom>
        </p:spPr>
        <p:txBody>
          <a:bodyPr/>
          <a:lstStyle/>
          <a:p>
            <a:pPr/>
            <a:r>
              <a:t>We need to bring computer security to K-12</a:t>
            </a:r>
          </a:p>
        </p:txBody>
      </p:sp>
      <p:sp>
        <p:nvSpPr>
          <p:cNvPr id="586" name="K-12 education that:…"/>
          <p:cNvSpPr/>
          <p:nvPr>
            <p:ph type="body" idx="1"/>
          </p:nvPr>
        </p:nvSpPr>
        <p:spPr>
          <a:prstGeom prst="rect">
            <a:avLst/>
          </a:prstGeom>
        </p:spPr>
        <p:txBody>
          <a:bodyPr/>
          <a:lstStyle/>
          <a:p>
            <a:pPr/>
            <a:r>
              <a:t>K-12 education that:</a:t>
            </a:r>
          </a:p>
          <a:p>
            <a:pPr lvl="1"/>
            <a:r>
              <a:t>Integrates data, communications &amp; computation across the curricula</a:t>
            </a:r>
          </a:p>
          <a:p>
            <a:pPr lvl="1"/>
            <a:r>
              <a:t>Graduating programmers should have 10 years’ experience before writing code that can steal you credit card numbers!</a:t>
            </a:r>
          </a:p>
          <a:p>
            <a:pPr/>
          </a:p>
          <a:p>
            <a:pPr/>
            <a:r>
              <a:t>Policies that accomplish their stated goals. </a:t>
            </a:r>
          </a:p>
          <a:p>
            <a:pPr lvl="1"/>
            <a:r>
              <a:t>16 character passwords are no more secure than 12 character passwords</a:t>
            </a:r>
          </a:p>
        </p:txBody>
      </p:sp>
      <p:sp>
        <p:nvSpPr>
          <p:cNvPr id="58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90" name="There is no obvious way to secure cyberspace."/>
          <p:cNvSpPr/>
          <p:nvPr>
            <p:ph type="title"/>
          </p:nvPr>
        </p:nvSpPr>
        <p:spPr>
          <a:prstGeom prst="rect">
            <a:avLst/>
          </a:prstGeom>
        </p:spPr>
        <p:txBody>
          <a:bodyPr/>
          <a:lstStyle/>
          <a:p>
            <a:pPr/>
            <a:r>
              <a:t>There is no obvious way to secure cyberspace.</a:t>
            </a:r>
          </a:p>
        </p:txBody>
      </p:sp>
      <p:sp>
        <p:nvSpPr>
          <p:cNvPr id="591" name="We trust computers……"/>
          <p:cNvSpPr/>
          <p:nvPr>
            <p:ph type="body" idx="1"/>
          </p:nvPr>
        </p:nvSpPr>
        <p:spPr>
          <a:prstGeom prst="rect">
            <a:avLst/>
          </a:prstGeom>
        </p:spPr>
        <p:txBody>
          <a:bodyPr/>
          <a:lstStyle/>
          <a:p>
            <a:pPr/>
            <a:r>
              <a:t>We </a:t>
            </a:r>
            <a:r>
              <a:rPr i="1"/>
              <a:t>trust</a:t>
            </a:r>
            <a:r>
              <a:t> computers…</a:t>
            </a:r>
          </a:p>
          <a:p>
            <a:pPr lvl="2"/>
            <a:r>
              <a:t>but we cannot make them </a:t>
            </a:r>
            <a:r>
              <a:t>trustworthy</a:t>
            </a:r>
            <a:r>
              <a:t>. </a:t>
            </a:r>
            <a:br/>
            <a:r>
              <a:t>(A “trusted” system is a computer that can violate your security policy.)</a:t>
            </a:r>
          </a:p>
          <a:p>
            <a:pPr/>
          </a:p>
          <a:p>
            <a:pPr/>
            <a:r>
              <a:t>We know a lot about building secure computers... </a:t>
            </a:r>
          </a:p>
          <a:p>
            <a:pPr lvl="2"/>
            <a:r>
              <a:t>but we do not use this information when building and deploying them.</a:t>
            </a:r>
          </a:p>
          <a:p>
            <a:pPr/>
          </a:p>
          <a:p>
            <a:pPr/>
            <a:r>
              <a:t>We know about usable security…</a:t>
            </a:r>
          </a:p>
          <a:p>
            <a:pPr lvl="2"/>
            <a:r>
              <a:t>but we can’t make any progress on usernames and passwords</a:t>
            </a:r>
          </a:p>
          <a:p>
            <a:pPr/>
          </a:p>
          <a:p>
            <a:pPr/>
            <a:r>
              <a:t>We should design with the assumption that computers will fail…</a:t>
            </a:r>
          </a:p>
          <a:p>
            <a:pPr lvl="2"/>
            <a:r>
              <a:t>but it is cheaper to design without redundancy or resiliency.</a:t>
            </a:r>
          </a:p>
          <a:p>
            <a:pPr/>
          </a:p>
          <a:p>
            <a:pPr/>
            <a:r>
              <a:t>Despite the new found attention to cyber security, </a:t>
            </a:r>
            <a:br/>
            <a:r>
              <a:t>our systems seem to be growing more vulnerable every year.</a:t>
            </a:r>
          </a:p>
        </p:txBody>
      </p:sp>
      <p:sp>
        <p:nvSpPr>
          <p:cNvPr id="59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3" name="Thank you!"/>
          <p:cNvSpPr/>
          <p:nvPr/>
        </p:nvSpPr>
        <p:spPr>
          <a:xfrm>
            <a:off x="5463077" y="9315141"/>
            <a:ext cx="1865485"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Thank you!</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596" name="Title"/>
          <p:cNvSpPr/>
          <p:nvPr>
            <p:ph type="title"/>
          </p:nvPr>
        </p:nvSpPr>
        <p:spPr>
          <a:prstGeom prst="rect">
            <a:avLst/>
          </a:prstGeom>
        </p:spPr>
        <p:txBody>
          <a:bodyPr/>
          <a:lstStyle/>
          <a:p>
            <a:pPr/>
          </a:p>
        </p:txBody>
      </p:sp>
      <p:sp>
        <p:nvSpPr>
          <p:cNvPr id="597" name="Backup Slides:…"/>
          <p:cNvSpPr/>
          <p:nvPr>
            <p:ph type="body" idx="1"/>
          </p:nvPr>
        </p:nvSpPr>
        <p:spPr>
          <a:prstGeom prst="rect">
            <a:avLst/>
          </a:prstGeom>
        </p:spPr>
        <p:txBody>
          <a:bodyPr anchor="ctr"/>
          <a:lstStyle/>
          <a:p>
            <a:pPr algn="ctr">
              <a:defRPr sz="9600"/>
            </a:pPr>
            <a:r>
              <a:t>Backup Slides: </a:t>
            </a:r>
          </a:p>
          <a:p>
            <a:pPr algn="ctr">
              <a:defRPr sz="9600"/>
            </a:pPr>
            <a:r>
              <a:t>HCI-SEC</a:t>
            </a:r>
          </a:p>
        </p:txBody>
      </p:sp>
      <p:sp>
        <p:nvSpPr>
          <p:cNvPr id="59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01" name="Major Themes in HCI-SEC Academic Research"/>
          <p:cNvSpPr/>
          <p:nvPr>
            <p:ph type="title"/>
          </p:nvPr>
        </p:nvSpPr>
        <p:spPr>
          <a:prstGeom prst="rect">
            <a:avLst/>
          </a:prstGeom>
        </p:spPr>
        <p:txBody>
          <a:bodyPr/>
          <a:lstStyle/>
          <a:p>
            <a:pPr/>
            <a:r>
              <a:t>Major Themes in HCI-SEC Academic Research</a:t>
            </a:r>
          </a:p>
        </p:txBody>
      </p:sp>
      <p:sp>
        <p:nvSpPr>
          <p:cNvPr id="602" name="UserAuthentication…"/>
          <p:cNvSpPr/>
          <p:nvPr>
            <p:ph type="body" idx="1"/>
          </p:nvPr>
        </p:nvSpPr>
        <p:spPr>
          <a:prstGeom prst="rect">
            <a:avLst/>
          </a:prstGeom>
        </p:spPr>
        <p:txBody>
          <a:bodyPr>
            <a:normAutofit fontScale="100000" lnSpcReduction="0"/>
          </a:bodyPr>
          <a:lstStyle/>
          <a:p>
            <a:pPr marR="40459" defTabSz="906780">
              <a:spcBef>
                <a:spcPts val="600"/>
              </a:spcBef>
              <a:defRPr sz="2100"/>
            </a:pPr>
            <a:r>
              <a:t>UserAuthentication</a:t>
            </a:r>
          </a:p>
          <a:p>
            <a:pPr lvl="1" marL="348488" marR="40459" indent="-160019" defTabSz="906780">
              <a:spcBef>
                <a:spcPts val="500"/>
              </a:spcBef>
              <a:defRPr sz="1819"/>
            </a:pPr>
            <a:r>
              <a:t>Text Passwords</a:t>
            </a:r>
          </a:p>
          <a:p>
            <a:pPr lvl="1" marL="348488" marR="40459" indent="-160019" defTabSz="906780">
              <a:spcBef>
                <a:spcPts val="500"/>
              </a:spcBef>
              <a:defRPr sz="1819"/>
            </a:pPr>
            <a:r>
              <a:t>Graphical Authentication </a:t>
            </a:r>
          </a:p>
          <a:p>
            <a:pPr lvl="1" marL="348488" marR="40459" indent="-160019" defTabSz="906780">
              <a:spcBef>
                <a:spcPts val="500"/>
              </a:spcBef>
              <a:defRPr sz="1819"/>
            </a:pPr>
            <a:r>
              <a:t>Biometrics </a:t>
            </a:r>
          </a:p>
          <a:p>
            <a:pPr lvl="1" marL="348488" marR="40459" indent="-160019" defTabSz="906780">
              <a:spcBef>
                <a:spcPts val="500"/>
              </a:spcBef>
              <a:defRPr sz="1819"/>
            </a:pPr>
            <a:r>
              <a:t>Token-based Authentication</a:t>
            </a:r>
          </a:p>
          <a:p>
            <a:pPr lvl="1" marL="348488" marR="40459" indent="-160019" defTabSz="906780">
              <a:spcBef>
                <a:spcPts val="500"/>
              </a:spcBef>
              <a:defRPr sz="1819"/>
            </a:pPr>
            <a:r>
              <a:t>CAPTCHAs</a:t>
            </a:r>
          </a:p>
          <a:p>
            <a:pPr marR="40459" defTabSz="906780">
              <a:spcBef>
                <a:spcPts val="600"/>
              </a:spcBef>
              <a:defRPr sz="2100"/>
            </a:pPr>
            <a:r>
              <a:t>Email Security and PKI</a:t>
            </a:r>
          </a:p>
          <a:p>
            <a:pPr lvl="1" marL="348488" marR="40459" indent="-160019" defTabSz="906780">
              <a:spcBef>
                <a:spcPts val="500"/>
              </a:spcBef>
              <a:defRPr sz="1819"/>
            </a:pPr>
            <a:r>
              <a:t>Automatic,Transparent Encryption</a:t>
            </a:r>
          </a:p>
          <a:p>
            <a:pPr marR="40459" defTabSz="906780">
              <a:spcBef>
                <a:spcPts val="600"/>
              </a:spcBef>
              <a:defRPr sz="2100"/>
            </a:pPr>
            <a:r>
              <a:t>Anti-PhishingTechnology</a:t>
            </a:r>
          </a:p>
          <a:p>
            <a:pPr marR="40459" defTabSz="906780">
              <a:spcBef>
                <a:spcPts val="600"/>
              </a:spcBef>
              <a:defRPr sz="2100"/>
            </a:pPr>
            <a:r>
              <a:t>Password Managers</a:t>
            </a:r>
          </a:p>
          <a:p>
            <a:pPr marR="40459" defTabSz="906780">
              <a:spcBef>
                <a:spcPts val="600"/>
              </a:spcBef>
              <a:defRPr sz="2100"/>
            </a:pPr>
            <a:r>
              <a:t>Device Pairing</a:t>
            </a:r>
          </a:p>
          <a:p>
            <a:pPr marR="40459" defTabSz="906780">
              <a:spcBef>
                <a:spcPts val="600"/>
              </a:spcBef>
              <a:defRPr sz="2100"/>
            </a:pPr>
            <a:r>
              <a:t>Web Privacy</a:t>
            </a:r>
          </a:p>
          <a:p>
            <a:pPr marR="40459" defTabSz="906780">
              <a:spcBef>
                <a:spcPts val="600"/>
              </a:spcBef>
              <a:defRPr sz="2100"/>
            </a:pPr>
            <a:r>
              <a:t>Policy Specification and Interaction</a:t>
            </a:r>
          </a:p>
          <a:p>
            <a:pPr marR="40459" defTabSz="906780">
              <a:spcBef>
                <a:spcPts val="600"/>
              </a:spcBef>
              <a:defRPr sz="2100"/>
            </a:pPr>
            <a:r>
              <a:t>Security Experts</a:t>
            </a:r>
          </a:p>
          <a:p>
            <a:pPr marR="40459" defTabSz="906780">
              <a:spcBef>
                <a:spcPts val="600"/>
              </a:spcBef>
              <a:defRPr sz="2100"/>
            </a:pPr>
            <a:r>
              <a:t>Mobile Security and Privacy</a:t>
            </a:r>
          </a:p>
          <a:p>
            <a:pPr lvl="1" marL="348488" marR="40459" indent="-160019" defTabSz="906780">
              <a:spcBef>
                <a:spcPts val="500"/>
              </a:spcBef>
              <a:defRPr sz="1819"/>
            </a:pPr>
            <a:r>
              <a:t>Location Privacy</a:t>
            </a:r>
          </a:p>
          <a:p>
            <a:pPr lvl="1" marL="348488" marR="40459" indent="-160019" defTabSz="906780">
              <a:spcBef>
                <a:spcPts val="500"/>
              </a:spcBef>
              <a:defRPr sz="1819"/>
            </a:pPr>
            <a:r>
              <a:t>Application platforms</a:t>
            </a:r>
          </a:p>
          <a:p>
            <a:pPr lvl="1" marL="348488" marR="40459" indent="-160019" defTabSz="906780">
              <a:spcBef>
                <a:spcPts val="500"/>
              </a:spcBef>
              <a:defRPr sz="1819"/>
            </a:pPr>
            <a:r>
              <a:t>Mobile authentication</a:t>
            </a:r>
          </a:p>
          <a:p>
            <a:pPr marR="40459" defTabSz="906780">
              <a:spcBef>
                <a:spcPts val="600"/>
              </a:spcBef>
              <a:defRPr sz="2100"/>
            </a:pPr>
            <a:r>
              <a:t>Social Media Privacy </a:t>
            </a:r>
          </a:p>
        </p:txBody>
      </p:sp>
      <p:sp>
        <p:nvSpPr>
          <p:cNvPr id="60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06" name="HCI-SEC Lessons and Challenges"/>
          <p:cNvSpPr/>
          <p:nvPr>
            <p:ph type="title"/>
          </p:nvPr>
        </p:nvSpPr>
        <p:spPr>
          <a:prstGeom prst="rect">
            <a:avLst/>
          </a:prstGeom>
        </p:spPr>
        <p:txBody>
          <a:bodyPr/>
          <a:lstStyle/>
          <a:p>
            <a:pPr/>
            <a:r>
              <a:t>HCI-SEC Lessons and Challenges</a:t>
            </a:r>
          </a:p>
        </p:txBody>
      </p:sp>
      <p:sp>
        <p:nvSpPr>
          <p:cNvPr id="607" name="Lessons Learned:…"/>
          <p:cNvSpPr/>
          <p:nvPr>
            <p:ph type="body" idx="1"/>
          </p:nvPr>
        </p:nvSpPr>
        <p:spPr>
          <a:xfrm>
            <a:off x="635564" y="1536700"/>
            <a:ext cx="11722101" cy="7543800"/>
          </a:xfrm>
          <a:prstGeom prst="rect">
            <a:avLst/>
          </a:prstGeom>
        </p:spPr>
        <p:txBody>
          <a:bodyPr/>
          <a:lstStyle/>
          <a:p>
            <a:pPr/>
            <a:r>
              <a:t>Lessons Learned:</a:t>
            </a:r>
          </a:p>
          <a:p>
            <a:pPr lvl="1"/>
            <a:r>
              <a:t>Users need better information, not more information </a:t>
            </a:r>
          </a:p>
          <a:p>
            <a:pPr lvl="1"/>
            <a:r>
              <a:t>To make good decisions, users require clear context </a:t>
            </a:r>
          </a:p>
          <a:p>
            <a:pPr lvl="1"/>
            <a:r>
              <a:t>Plain Language Works,Even if it is less precise</a:t>
            </a:r>
          </a:p>
          <a:p>
            <a:pPr lvl="1"/>
            <a:r>
              <a:t>Where Possible, Reduce Decisions and Configuration Options </a:t>
            </a:r>
          </a:p>
          <a:p>
            <a:pPr lvl="1"/>
            <a:r>
              <a:t>Education Works, but cannot overcome economics</a:t>
            </a:r>
          </a:p>
          <a:p>
            <a:pPr/>
          </a:p>
          <a:p>
            <a:pPr/>
            <a:r>
              <a:t>Research Challenges </a:t>
            </a:r>
          </a:p>
          <a:p>
            <a:pPr lvl="1"/>
            <a:r>
              <a:t>Authentication Challenges</a:t>
            </a:r>
          </a:p>
          <a:p>
            <a:pPr lvl="1"/>
            <a:r>
              <a:t>Administration Challenges</a:t>
            </a:r>
          </a:p>
          <a:p>
            <a:pPr lvl="1"/>
            <a:r>
              <a:t>Privacy Challenges</a:t>
            </a:r>
          </a:p>
          <a:p>
            <a:pPr lvl="1"/>
            <a:r>
              <a:t>Challenge of Modelling the Adversary</a:t>
            </a:r>
          </a:p>
          <a:p>
            <a:pPr lvl="1"/>
            <a:r>
              <a:t>The Challenge of Social Media and Social Computing</a:t>
            </a:r>
          </a:p>
          <a:p>
            <a:pPr lvl="1"/>
            <a:r>
              <a:t>Teaching Challenges</a:t>
            </a:r>
          </a:p>
        </p:txBody>
      </p:sp>
      <p:sp>
        <p:nvSpPr>
          <p:cNvPr id="60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11" name="HCI-SEC Conclusion: The Next 10 years"/>
          <p:cNvSpPr/>
          <p:nvPr>
            <p:ph type="title"/>
          </p:nvPr>
        </p:nvSpPr>
        <p:spPr>
          <a:prstGeom prst="rect">
            <a:avLst/>
          </a:prstGeom>
        </p:spPr>
        <p:txBody>
          <a:bodyPr/>
          <a:lstStyle/>
          <a:p>
            <a:pPr/>
            <a:r>
              <a:t>HCI-SEC Conclusion: The Next 10 years</a:t>
            </a:r>
          </a:p>
        </p:txBody>
      </p:sp>
      <p:sp>
        <p:nvSpPr>
          <p:cNvPr id="612" name="More HCI-SEC Research Centers…"/>
          <p:cNvSpPr/>
          <p:nvPr>
            <p:ph type="body" idx="1"/>
          </p:nvPr>
        </p:nvSpPr>
        <p:spPr>
          <a:prstGeom prst="rect">
            <a:avLst/>
          </a:prstGeom>
        </p:spPr>
        <p:txBody>
          <a:bodyPr/>
          <a:lstStyle/>
          <a:p>
            <a:pPr/>
            <a:r>
              <a:t>More HCI-SEC Research Centers</a:t>
            </a:r>
          </a:p>
          <a:p>
            <a:pPr/>
            <a:r>
              <a:t>More HCI-SEC ResearchTargets</a:t>
            </a:r>
          </a:p>
          <a:p>
            <a:pPr/>
            <a:r>
              <a:t>Increased Researching on Nudges and Pusuasion</a:t>
            </a:r>
          </a:p>
          <a:p>
            <a:pPr/>
            <a:r>
              <a:t>Increased Emphasis on Offensive Work</a:t>
            </a:r>
          </a:p>
          <a:p>
            <a:pPr/>
            <a:r>
              <a:t>Increased demand for HCI-SEC from non-technical sectors</a:t>
            </a:r>
          </a:p>
        </p:txBody>
      </p:sp>
      <p:sp>
        <p:nvSpPr>
          <p:cNvPr id="613"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16" name="Title"/>
          <p:cNvSpPr/>
          <p:nvPr>
            <p:ph type="title"/>
          </p:nvPr>
        </p:nvSpPr>
        <p:spPr>
          <a:prstGeom prst="rect">
            <a:avLst/>
          </a:prstGeom>
        </p:spPr>
        <p:txBody>
          <a:bodyPr/>
          <a:lstStyle/>
          <a:p>
            <a:pPr/>
          </a:p>
        </p:txBody>
      </p:sp>
      <p:sp>
        <p:nvSpPr>
          <p:cNvPr id="617" name="Backup Slides:…"/>
          <p:cNvSpPr/>
          <p:nvPr>
            <p:ph type="body" idx="1"/>
          </p:nvPr>
        </p:nvSpPr>
        <p:spPr>
          <a:prstGeom prst="rect">
            <a:avLst/>
          </a:prstGeom>
        </p:spPr>
        <p:txBody>
          <a:bodyPr anchor="ctr"/>
          <a:lstStyle/>
          <a:p>
            <a:pPr algn="ctr">
              <a:defRPr sz="9600"/>
            </a:pPr>
            <a:r>
              <a:t>Backup Slides: </a:t>
            </a:r>
          </a:p>
          <a:p>
            <a:pPr algn="ctr">
              <a:defRPr sz="9600"/>
            </a:pPr>
            <a:r>
              <a:t>Insider Threat</a:t>
            </a:r>
          </a:p>
        </p:txBody>
      </p:sp>
      <p:sp>
        <p:nvSpPr>
          <p:cNvPr id="61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pasted-image.tiff" descr="pasted-image.tiff"/>
          <p:cNvPicPr>
            <a:picLocks noChangeAspect="1"/>
          </p:cNvPicPr>
          <p:nvPr/>
        </p:nvPicPr>
        <p:blipFill>
          <a:blip r:embed="rId2">
            <a:extLst/>
          </a:blip>
          <a:stretch>
            <a:fillRect/>
          </a:stretch>
        </p:blipFill>
        <p:spPr>
          <a:xfrm>
            <a:off x="2908027" y="2484954"/>
            <a:ext cx="8674101" cy="5080001"/>
          </a:xfrm>
          <a:prstGeom prst="rect">
            <a:avLst/>
          </a:prstGeom>
          <a:ln w="12700"/>
        </p:spPr>
      </p:pic>
      <p:pic>
        <p:nvPicPr>
          <p:cNvPr id="125" name="image1.jpg" descr="image1.jpg"/>
          <p:cNvPicPr>
            <a:picLocks noChangeAspect="1"/>
          </p:cNvPicPr>
          <p:nvPr/>
        </p:nvPicPr>
        <p:blipFill>
          <a:blip r:embed="rId3">
            <a:extLst/>
          </a:blip>
          <a:srcRect l="0" t="0" r="0" b="22516"/>
          <a:stretch>
            <a:fillRect/>
          </a:stretch>
        </p:blipFill>
        <p:spPr>
          <a:xfrm>
            <a:off x="-16868" y="0"/>
            <a:ext cx="13038667" cy="1515414"/>
          </a:xfrm>
          <a:prstGeom prst="rect">
            <a:avLst/>
          </a:prstGeom>
          <a:ln w="12700"/>
        </p:spPr>
      </p:pic>
      <p:sp>
        <p:nvSpPr>
          <p:cNvPr id="126" name="Today we expect computers to crash"/>
          <p:cNvSpPr/>
          <p:nvPr>
            <p:ph type="title"/>
          </p:nvPr>
        </p:nvSpPr>
        <p:spPr>
          <a:prstGeom prst="rect">
            <a:avLst/>
          </a:prstGeom>
        </p:spPr>
        <p:txBody>
          <a:bodyPr/>
          <a:lstStyle/>
          <a:p>
            <a:pPr/>
            <a:r>
              <a:t>Today we expect computers to crash</a:t>
            </a:r>
          </a:p>
        </p:txBody>
      </p:sp>
      <p:sp>
        <p:nvSpPr>
          <p:cNvPr id="127" name="We also expect them to be hacked.…"/>
          <p:cNvSpPr/>
          <p:nvPr>
            <p:ph type="body" idx="1"/>
          </p:nvPr>
        </p:nvSpPr>
        <p:spPr>
          <a:prstGeom prst="rect">
            <a:avLst/>
          </a:prstGeom>
        </p:spPr>
        <p:txBody>
          <a:bodyPr/>
          <a:lstStyle/>
          <a:p>
            <a:pPr/>
            <a:r>
              <a:t>We also expect them to be hacked.</a:t>
            </a:r>
          </a:p>
          <a:p>
            <a:pPr/>
          </a:p>
          <a:p>
            <a:pPr/>
          </a:p>
          <a:p>
            <a:pPr/>
          </a:p>
          <a:p>
            <a:pPr/>
          </a:p>
          <a:p>
            <a:pPr/>
          </a:p>
          <a:p>
            <a:pPr/>
          </a:p>
          <a:p>
            <a:pPr/>
          </a:p>
          <a:p>
            <a:pPr/>
          </a:p>
          <a:p>
            <a:pPr/>
          </a:p>
          <a:p>
            <a:pPr/>
          </a:p>
          <a:p>
            <a:pPr/>
          </a:p>
          <a:p>
            <a:pPr/>
            <a:r>
              <a:t>The solution is not better security</a:t>
            </a:r>
          </a:p>
        </p:txBody>
      </p:sp>
      <p:sp>
        <p:nvSpPr>
          <p:cNvPr id="12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 name="pasted-image.png" descr="pasted-image.png"/>
          <p:cNvPicPr>
            <a:picLocks noChangeAspect="1"/>
          </p:cNvPicPr>
          <p:nvPr/>
        </p:nvPicPr>
        <p:blipFill>
          <a:blip r:embed="rId4">
            <a:extLst/>
          </a:blip>
          <a:stretch>
            <a:fillRect/>
          </a:stretch>
        </p:blipFill>
        <p:spPr>
          <a:xfrm>
            <a:off x="3771892" y="2345548"/>
            <a:ext cx="6946372" cy="5593557"/>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wipe(left)" transition="in">
                                      <p:cBhvr>
                                        <p:cTn id="7"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0" name="image1.jpg" descr="image1.jpg"/>
          <p:cNvPicPr>
            <a:picLocks noChangeAspect="1"/>
          </p:cNvPicPr>
          <p:nvPr/>
        </p:nvPicPr>
        <p:blipFill>
          <a:blip r:embed="rId2">
            <a:extLst/>
          </a:blip>
          <a:stretch>
            <a:fillRect/>
          </a:stretch>
        </p:blipFill>
        <p:spPr>
          <a:xfrm>
            <a:off x="0" y="0"/>
            <a:ext cx="13038667" cy="1955800"/>
          </a:xfrm>
          <a:prstGeom prst="rect">
            <a:avLst/>
          </a:prstGeom>
          <a:ln w="12700"/>
        </p:spPr>
      </p:pic>
      <p:pic>
        <p:nvPicPr>
          <p:cNvPr id="621" name="image2.jpg" descr="image2.jpg"/>
          <p:cNvPicPr>
            <a:picLocks noChangeAspect="1"/>
          </p:cNvPicPr>
          <p:nvPr/>
        </p:nvPicPr>
        <p:blipFill>
          <a:blip r:embed="rId3">
            <a:extLst/>
          </a:blip>
          <a:stretch>
            <a:fillRect/>
          </a:stretch>
        </p:blipFill>
        <p:spPr>
          <a:xfrm>
            <a:off x="0" y="0"/>
            <a:ext cx="13022142" cy="9766605"/>
          </a:xfrm>
          <a:prstGeom prst="rect">
            <a:avLst/>
          </a:prstGeom>
          <a:ln w="12700"/>
        </p:spPr>
      </p:pic>
      <p:sp>
        <p:nvSpPr>
          <p:cNvPr id="622" name="DETECTING THREATENING INSIDERS WITH LIGHTWEIGHT MEDIA FORENSICS…"/>
          <p:cNvSpPr/>
          <p:nvPr>
            <p:ph type="body" idx="1"/>
          </p:nvPr>
        </p:nvSpPr>
        <p:spPr>
          <a:xfrm>
            <a:off x="586097" y="2067889"/>
            <a:ext cx="10214081" cy="5630825"/>
          </a:xfrm>
          <a:prstGeom prst="rect">
            <a:avLst/>
          </a:prstGeom>
        </p:spPr>
        <p:txBody>
          <a:bodyPr anchor="b"/>
          <a:lstStyle/>
          <a:p>
            <a:pPr algn="l">
              <a:lnSpc>
                <a:spcPct val="80000"/>
              </a:lnSpc>
              <a:spcBef>
                <a:spcPts val="1200"/>
              </a:spcBef>
              <a:buClr>
                <a:srgbClr val="FFFFFF"/>
              </a:buClr>
              <a:defRPr sz="3000"/>
            </a:pPr>
            <a:r>
              <a:rPr b="1" sz="4600">
                <a:solidFill>
                  <a:srgbClr val="FFFFFF"/>
                </a:solidFill>
                <a:uFill>
                  <a:solidFill>
                    <a:srgbClr val="FFFFFF"/>
                  </a:solidFill>
                </a:uFill>
              </a:rPr>
              <a:t>DETECTING THREATENING INSIDERS WITH LIGHTWEIGHT MEDIA FORENSICS</a:t>
            </a:r>
          </a:p>
          <a:p>
            <a:pPr algn="l">
              <a:lnSpc>
                <a:spcPct val="80000"/>
              </a:lnSpc>
              <a:buClr>
                <a:srgbClr val="FFFFFF"/>
              </a:buClr>
              <a:defRPr b="1" sz="3000">
                <a:solidFill>
                  <a:srgbClr val="FFFFFF"/>
                </a:solidFill>
                <a:uFill>
                  <a:solidFill>
                    <a:srgbClr val="FFFFFF"/>
                  </a:solidFill>
                </a:uFill>
              </a:defRPr>
            </a:pPr>
          </a:p>
          <a:p>
            <a:pPr algn="l">
              <a:lnSpc>
                <a:spcPct val="80000"/>
              </a:lnSpc>
              <a:buClr>
                <a:srgbClr val="FFFFFF"/>
              </a:buClr>
              <a:defRPr sz="3000"/>
            </a:pPr>
            <a:r>
              <a:rPr>
                <a:solidFill>
                  <a:srgbClr val="FFFFFF"/>
                </a:solidFill>
                <a:uFill>
                  <a:solidFill>
                    <a:srgbClr val="FFFFFF"/>
                  </a:solidFill>
                </a:uFill>
              </a:rPr>
              <a:t>Naval Postgraduate School &amp; </a:t>
            </a:r>
          </a:p>
          <a:p>
            <a:pPr algn="l">
              <a:lnSpc>
                <a:spcPct val="80000"/>
              </a:lnSpc>
              <a:buClr>
                <a:srgbClr val="FFFFFF"/>
              </a:buClr>
              <a:defRPr sz="3000"/>
            </a:pPr>
            <a:r>
              <a:rPr>
                <a:solidFill>
                  <a:srgbClr val="FFFFFF"/>
                </a:solidFill>
                <a:uFill>
                  <a:solidFill>
                    <a:srgbClr val="FFFFFF"/>
                  </a:solidFill>
                </a:uFill>
              </a:rPr>
              <a:t>The University of Texas at San Antonio</a:t>
            </a:r>
          </a:p>
          <a:p>
            <a:pPr algn="l">
              <a:lnSpc>
                <a:spcPct val="80000"/>
              </a:lnSpc>
              <a:buClr>
                <a:srgbClr val="FFFFFF"/>
              </a:buClr>
              <a:defRPr sz="3000">
                <a:solidFill>
                  <a:srgbClr val="FFFFFF"/>
                </a:solidFill>
                <a:uFill>
                  <a:solidFill>
                    <a:srgbClr val="FFFFFF"/>
                  </a:solidFill>
                </a:uFill>
              </a:defRPr>
            </a:pPr>
          </a:p>
          <a:p>
            <a:pPr algn="l">
              <a:lnSpc>
                <a:spcPct val="80000"/>
              </a:lnSpc>
              <a:buClr>
                <a:srgbClr val="FFFFFF"/>
              </a:buClr>
              <a:defRPr sz="3000"/>
            </a:pPr>
            <a:r>
              <a:rPr>
                <a:solidFill>
                  <a:srgbClr val="FFFFFF"/>
                </a:solidFill>
                <a:uFill>
                  <a:solidFill>
                    <a:srgbClr val="FFFFFF"/>
                  </a:solidFill>
                </a:uFill>
              </a:rPr>
              <a:t>Dr. Simson Garfinkel (NPS) &amp; Dr. Nicole Beebe (UTSA)</a:t>
            </a:r>
          </a:p>
          <a:p>
            <a:pPr algn="l">
              <a:lnSpc>
                <a:spcPct val="80000"/>
              </a:lnSpc>
              <a:buClr>
                <a:srgbClr val="FFFFFF"/>
              </a:buClr>
              <a:defRPr sz="3000">
                <a:solidFill>
                  <a:srgbClr val="FFFFFF"/>
                </a:solidFill>
                <a:uFill>
                  <a:solidFill>
                    <a:srgbClr val="FFFFFF"/>
                  </a:solidFill>
                </a:uFill>
              </a:defRPr>
            </a:pPr>
          </a:p>
          <a:p>
            <a:pPr algn="l">
              <a:lnSpc>
                <a:spcPct val="80000"/>
              </a:lnSpc>
              <a:spcBef>
                <a:spcPts val="600"/>
              </a:spcBef>
              <a:buClr>
                <a:srgbClr val="FFFFFF"/>
              </a:buClr>
              <a:defRPr sz="3000"/>
            </a:pPr>
            <a:r>
              <a:rPr i="1" sz="2600">
                <a:solidFill>
                  <a:srgbClr val="FFFFFF"/>
                </a:solidFill>
                <a:uFill>
                  <a:solidFill>
                    <a:srgbClr val="FFFFFF"/>
                  </a:solidFill>
                </a:uFill>
              </a:rPr>
              <a:t>8am, Wednesday November 13th, 2013</a:t>
            </a:r>
          </a:p>
        </p:txBody>
      </p:sp>
      <p:pic>
        <p:nvPicPr>
          <p:cNvPr id="623" name="image3.png" descr="image3.png"/>
          <p:cNvPicPr>
            <a:picLocks noChangeAspect="1"/>
          </p:cNvPicPr>
          <p:nvPr/>
        </p:nvPicPr>
        <p:blipFill>
          <a:blip r:embed="rId4">
            <a:extLst/>
          </a:blip>
          <a:stretch>
            <a:fillRect/>
          </a:stretch>
        </p:blipFill>
        <p:spPr>
          <a:xfrm>
            <a:off x="11626505" y="8411011"/>
            <a:ext cx="1035492" cy="1035492"/>
          </a:xfrm>
          <a:prstGeom prst="rect">
            <a:avLst/>
          </a:prstGeom>
          <a:ln w="12700"/>
        </p:spPr>
      </p:pic>
      <p:pic>
        <p:nvPicPr>
          <p:cNvPr id="624" name="image5.png" descr="image5.png"/>
          <p:cNvPicPr>
            <a:picLocks noChangeAspect="1"/>
          </p:cNvPicPr>
          <p:nvPr/>
        </p:nvPicPr>
        <p:blipFill>
          <a:blip r:embed="rId5">
            <a:extLst/>
          </a:blip>
          <a:stretch>
            <a:fillRect/>
          </a:stretch>
        </p:blipFill>
        <p:spPr>
          <a:xfrm>
            <a:off x="10282432" y="8411012"/>
            <a:ext cx="1035492" cy="1035493"/>
          </a:xfrm>
          <a:prstGeom prst="rect">
            <a:avLst/>
          </a:prstGeom>
          <a:ln w="12700"/>
        </p:spPr>
      </p:pic>
      <p:pic>
        <p:nvPicPr>
          <p:cNvPr id="625" name="droppedImage.pdf" descr="droppedImage.pdf"/>
          <p:cNvPicPr>
            <a:picLocks noChangeAspect="1"/>
          </p:cNvPicPr>
          <p:nvPr/>
        </p:nvPicPr>
        <p:blipFill>
          <a:blip r:embed="rId6">
            <a:extLst/>
          </a:blip>
          <a:stretch>
            <a:fillRect/>
          </a:stretch>
        </p:blipFill>
        <p:spPr>
          <a:xfrm>
            <a:off x="226486" y="8273555"/>
            <a:ext cx="1916456" cy="1320801"/>
          </a:xfrm>
          <a:prstGeom prst="rect">
            <a:avLst/>
          </a:prstGeom>
          <a:ln w="12700"/>
        </p:spPr>
      </p:pic>
      <p:pic>
        <p:nvPicPr>
          <p:cNvPr id="626" name="droppedImage.tiff" descr="droppedImage.tiff"/>
          <p:cNvPicPr>
            <a:picLocks noChangeAspect="1"/>
          </p:cNvPicPr>
          <p:nvPr/>
        </p:nvPicPr>
        <p:blipFill>
          <a:blip r:embed="rId7">
            <a:extLst/>
          </a:blip>
          <a:srcRect l="9102" t="13378" r="11932" b="18305"/>
          <a:stretch>
            <a:fillRect/>
          </a:stretch>
        </p:blipFill>
        <p:spPr>
          <a:xfrm>
            <a:off x="2338784" y="8275985"/>
            <a:ext cx="2801959" cy="1142019"/>
          </a:xfrm>
          <a:custGeom>
            <a:avLst/>
            <a:gdLst/>
            <a:ahLst/>
            <a:cxnLst>
              <a:cxn ang="0">
                <a:pos x="wd2" y="hd2"/>
              </a:cxn>
              <a:cxn ang="5400000">
                <a:pos x="wd2" y="hd2"/>
              </a:cxn>
              <a:cxn ang="10800000">
                <a:pos x="wd2" y="hd2"/>
              </a:cxn>
              <a:cxn ang="16200000">
                <a:pos x="wd2" y="hd2"/>
              </a:cxn>
            </a:cxnLst>
            <a:rect l="0" t="0" r="r" b="b"/>
            <a:pathLst>
              <a:path w="21599" h="21559" fill="norm" stroke="1" extrusionOk="0">
                <a:moveTo>
                  <a:pt x="12479" y="1"/>
                </a:moveTo>
                <a:cubicBezTo>
                  <a:pt x="12265" y="-4"/>
                  <a:pt x="12113" y="11"/>
                  <a:pt x="11980" y="31"/>
                </a:cubicBezTo>
                <a:cubicBezTo>
                  <a:pt x="11933" y="48"/>
                  <a:pt x="11876" y="60"/>
                  <a:pt x="11840" y="83"/>
                </a:cubicBezTo>
                <a:cubicBezTo>
                  <a:pt x="11777" y="125"/>
                  <a:pt x="11693" y="175"/>
                  <a:pt x="11641" y="203"/>
                </a:cubicBezTo>
                <a:cubicBezTo>
                  <a:pt x="11627" y="226"/>
                  <a:pt x="11610" y="240"/>
                  <a:pt x="11589" y="241"/>
                </a:cubicBezTo>
                <a:cubicBezTo>
                  <a:pt x="11580" y="247"/>
                  <a:pt x="11565" y="262"/>
                  <a:pt x="11555" y="271"/>
                </a:cubicBezTo>
                <a:cubicBezTo>
                  <a:pt x="11375" y="414"/>
                  <a:pt x="11056" y="782"/>
                  <a:pt x="10968" y="967"/>
                </a:cubicBezTo>
                <a:cubicBezTo>
                  <a:pt x="10893" y="1125"/>
                  <a:pt x="10839" y="1047"/>
                  <a:pt x="10833" y="773"/>
                </a:cubicBezTo>
                <a:cubicBezTo>
                  <a:pt x="10830" y="640"/>
                  <a:pt x="10823" y="522"/>
                  <a:pt x="10815" y="503"/>
                </a:cubicBezTo>
                <a:cubicBezTo>
                  <a:pt x="10803" y="473"/>
                  <a:pt x="9267" y="459"/>
                  <a:pt x="7731" y="465"/>
                </a:cubicBezTo>
                <a:cubicBezTo>
                  <a:pt x="7729" y="465"/>
                  <a:pt x="7727" y="465"/>
                  <a:pt x="7725" y="465"/>
                </a:cubicBezTo>
                <a:cubicBezTo>
                  <a:pt x="6194" y="472"/>
                  <a:pt x="4670" y="495"/>
                  <a:pt x="4650" y="525"/>
                </a:cubicBezTo>
                <a:lnTo>
                  <a:pt x="4647" y="533"/>
                </a:lnTo>
                <a:cubicBezTo>
                  <a:pt x="4638" y="565"/>
                  <a:pt x="4627" y="2291"/>
                  <a:pt x="4620" y="4444"/>
                </a:cubicBezTo>
                <a:lnTo>
                  <a:pt x="4620" y="6871"/>
                </a:lnTo>
                <a:cubicBezTo>
                  <a:pt x="4617" y="12668"/>
                  <a:pt x="4604" y="13825"/>
                  <a:pt x="4534" y="14213"/>
                </a:cubicBezTo>
                <a:cubicBezTo>
                  <a:pt x="4525" y="14319"/>
                  <a:pt x="4518" y="14437"/>
                  <a:pt x="4506" y="14543"/>
                </a:cubicBezTo>
                <a:cubicBezTo>
                  <a:pt x="4503" y="14579"/>
                  <a:pt x="4494" y="14628"/>
                  <a:pt x="4488" y="14670"/>
                </a:cubicBezTo>
                <a:cubicBezTo>
                  <a:pt x="4483" y="14714"/>
                  <a:pt x="4479" y="14755"/>
                  <a:pt x="4470" y="14805"/>
                </a:cubicBezTo>
                <a:cubicBezTo>
                  <a:pt x="4437" y="15012"/>
                  <a:pt x="4394" y="15226"/>
                  <a:pt x="4353" y="15405"/>
                </a:cubicBezTo>
                <a:cubicBezTo>
                  <a:pt x="4344" y="15504"/>
                  <a:pt x="4329" y="15562"/>
                  <a:pt x="4308" y="15584"/>
                </a:cubicBezTo>
                <a:cubicBezTo>
                  <a:pt x="4292" y="15637"/>
                  <a:pt x="4278" y="15689"/>
                  <a:pt x="4271" y="15689"/>
                </a:cubicBezTo>
                <a:cubicBezTo>
                  <a:pt x="4214" y="15691"/>
                  <a:pt x="4161" y="15819"/>
                  <a:pt x="4176" y="15914"/>
                </a:cubicBezTo>
                <a:cubicBezTo>
                  <a:pt x="4205" y="16098"/>
                  <a:pt x="3897" y="16618"/>
                  <a:pt x="3760" y="16618"/>
                </a:cubicBezTo>
                <a:cubicBezTo>
                  <a:pt x="3722" y="16618"/>
                  <a:pt x="3679" y="16652"/>
                  <a:pt x="3662" y="16693"/>
                </a:cubicBezTo>
                <a:cubicBezTo>
                  <a:pt x="3645" y="16734"/>
                  <a:pt x="3516" y="16774"/>
                  <a:pt x="3374" y="16783"/>
                </a:cubicBezTo>
                <a:cubicBezTo>
                  <a:pt x="3362" y="16784"/>
                  <a:pt x="3355" y="16783"/>
                  <a:pt x="3344" y="16783"/>
                </a:cubicBezTo>
                <a:cubicBezTo>
                  <a:pt x="3283" y="16795"/>
                  <a:pt x="3219" y="16793"/>
                  <a:pt x="3157" y="16761"/>
                </a:cubicBezTo>
                <a:cubicBezTo>
                  <a:pt x="3078" y="16739"/>
                  <a:pt x="3005" y="16706"/>
                  <a:pt x="2919" y="16633"/>
                </a:cubicBezTo>
                <a:cubicBezTo>
                  <a:pt x="2727" y="16473"/>
                  <a:pt x="2498" y="16137"/>
                  <a:pt x="2521" y="16049"/>
                </a:cubicBezTo>
                <a:cubicBezTo>
                  <a:pt x="2527" y="16026"/>
                  <a:pt x="2476" y="15866"/>
                  <a:pt x="2408" y="15697"/>
                </a:cubicBezTo>
                <a:cubicBezTo>
                  <a:pt x="2394" y="15663"/>
                  <a:pt x="2384" y="15622"/>
                  <a:pt x="2371" y="15584"/>
                </a:cubicBezTo>
                <a:cubicBezTo>
                  <a:pt x="2358" y="15549"/>
                  <a:pt x="2346" y="15517"/>
                  <a:pt x="2334" y="15479"/>
                </a:cubicBezTo>
                <a:cubicBezTo>
                  <a:pt x="2309" y="15400"/>
                  <a:pt x="2293" y="15335"/>
                  <a:pt x="2282" y="15277"/>
                </a:cubicBezTo>
                <a:cubicBezTo>
                  <a:pt x="2255" y="15163"/>
                  <a:pt x="2234" y="15028"/>
                  <a:pt x="2212" y="14895"/>
                </a:cubicBezTo>
                <a:cubicBezTo>
                  <a:pt x="2193" y="14824"/>
                  <a:pt x="2179" y="14743"/>
                  <a:pt x="2175" y="14678"/>
                </a:cubicBezTo>
                <a:cubicBezTo>
                  <a:pt x="2154" y="14525"/>
                  <a:pt x="2138" y="14358"/>
                  <a:pt x="2123" y="14191"/>
                </a:cubicBezTo>
                <a:cubicBezTo>
                  <a:pt x="2119" y="14159"/>
                  <a:pt x="2115" y="14133"/>
                  <a:pt x="2111" y="14108"/>
                </a:cubicBezTo>
                <a:cubicBezTo>
                  <a:pt x="2108" y="14089"/>
                  <a:pt x="2104" y="14009"/>
                  <a:pt x="2102" y="13981"/>
                </a:cubicBezTo>
                <a:cubicBezTo>
                  <a:pt x="2097" y="13910"/>
                  <a:pt x="2093" y="13836"/>
                  <a:pt x="2090" y="13764"/>
                </a:cubicBezTo>
                <a:cubicBezTo>
                  <a:pt x="2077" y="13534"/>
                  <a:pt x="2068" y="13158"/>
                  <a:pt x="2059" y="12625"/>
                </a:cubicBezTo>
                <a:cubicBezTo>
                  <a:pt x="2053" y="12508"/>
                  <a:pt x="2048" y="12427"/>
                  <a:pt x="2041" y="12415"/>
                </a:cubicBezTo>
                <a:cubicBezTo>
                  <a:pt x="2022" y="12387"/>
                  <a:pt x="2008" y="10220"/>
                  <a:pt x="2007" y="6444"/>
                </a:cubicBezTo>
                <a:cubicBezTo>
                  <a:pt x="2006" y="3773"/>
                  <a:pt x="2003" y="2306"/>
                  <a:pt x="1998" y="1559"/>
                </a:cubicBezTo>
                <a:cubicBezTo>
                  <a:pt x="1996" y="1389"/>
                  <a:pt x="1993" y="504"/>
                  <a:pt x="1992" y="488"/>
                </a:cubicBezTo>
                <a:cubicBezTo>
                  <a:pt x="1991" y="485"/>
                  <a:pt x="1992" y="483"/>
                  <a:pt x="1992" y="480"/>
                </a:cubicBezTo>
                <a:cubicBezTo>
                  <a:pt x="1985" y="469"/>
                  <a:pt x="1697" y="461"/>
                  <a:pt x="1468" y="450"/>
                </a:cubicBezTo>
                <a:cubicBezTo>
                  <a:pt x="1050" y="471"/>
                  <a:pt x="481" y="464"/>
                  <a:pt x="434" y="405"/>
                </a:cubicBezTo>
                <a:cubicBezTo>
                  <a:pt x="427" y="396"/>
                  <a:pt x="411" y="384"/>
                  <a:pt x="401" y="375"/>
                </a:cubicBezTo>
                <a:cubicBezTo>
                  <a:pt x="382" y="371"/>
                  <a:pt x="328" y="372"/>
                  <a:pt x="321" y="368"/>
                </a:cubicBezTo>
                <a:cubicBezTo>
                  <a:pt x="261" y="331"/>
                  <a:pt x="190" y="348"/>
                  <a:pt x="113" y="428"/>
                </a:cubicBezTo>
                <a:lnTo>
                  <a:pt x="86" y="458"/>
                </a:lnTo>
                <a:cubicBezTo>
                  <a:pt x="83" y="461"/>
                  <a:pt x="83" y="462"/>
                  <a:pt x="80" y="465"/>
                </a:cubicBezTo>
                <a:lnTo>
                  <a:pt x="58" y="488"/>
                </a:lnTo>
                <a:lnTo>
                  <a:pt x="0" y="548"/>
                </a:lnTo>
                <a:lnTo>
                  <a:pt x="15" y="7261"/>
                </a:lnTo>
                <a:cubicBezTo>
                  <a:pt x="23" y="10606"/>
                  <a:pt x="31" y="12554"/>
                  <a:pt x="43" y="13779"/>
                </a:cubicBezTo>
                <a:cubicBezTo>
                  <a:pt x="43" y="13788"/>
                  <a:pt x="43" y="13792"/>
                  <a:pt x="43" y="13801"/>
                </a:cubicBezTo>
                <a:cubicBezTo>
                  <a:pt x="54" y="14961"/>
                  <a:pt x="68" y="15332"/>
                  <a:pt x="92" y="15465"/>
                </a:cubicBezTo>
                <a:cubicBezTo>
                  <a:pt x="107" y="15546"/>
                  <a:pt x="136" y="15828"/>
                  <a:pt x="156" y="16094"/>
                </a:cubicBezTo>
                <a:cubicBezTo>
                  <a:pt x="176" y="16360"/>
                  <a:pt x="210" y="16682"/>
                  <a:pt x="233" y="16806"/>
                </a:cubicBezTo>
                <a:cubicBezTo>
                  <a:pt x="238" y="16836"/>
                  <a:pt x="239" y="16873"/>
                  <a:pt x="245" y="16910"/>
                </a:cubicBezTo>
                <a:cubicBezTo>
                  <a:pt x="249" y="16943"/>
                  <a:pt x="255" y="16969"/>
                  <a:pt x="257" y="17000"/>
                </a:cubicBezTo>
                <a:cubicBezTo>
                  <a:pt x="259" y="17021"/>
                  <a:pt x="262" y="17018"/>
                  <a:pt x="263" y="17038"/>
                </a:cubicBezTo>
                <a:cubicBezTo>
                  <a:pt x="272" y="17111"/>
                  <a:pt x="284" y="17187"/>
                  <a:pt x="288" y="17240"/>
                </a:cubicBezTo>
                <a:cubicBezTo>
                  <a:pt x="296" y="17355"/>
                  <a:pt x="318" y="17491"/>
                  <a:pt x="337" y="17547"/>
                </a:cubicBezTo>
                <a:cubicBezTo>
                  <a:pt x="356" y="17603"/>
                  <a:pt x="363" y="17692"/>
                  <a:pt x="352" y="17735"/>
                </a:cubicBezTo>
                <a:cubicBezTo>
                  <a:pt x="341" y="17777"/>
                  <a:pt x="347" y="17810"/>
                  <a:pt x="364" y="17810"/>
                </a:cubicBezTo>
                <a:cubicBezTo>
                  <a:pt x="389" y="17810"/>
                  <a:pt x="491" y="18231"/>
                  <a:pt x="517" y="18416"/>
                </a:cubicBezTo>
                <a:cubicBezTo>
                  <a:pt x="529" y="18470"/>
                  <a:pt x="539" y="18508"/>
                  <a:pt x="551" y="18551"/>
                </a:cubicBezTo>
                <a:cubicBezTo>
                  <a:pt x="564" y="18607"/>
                  <a:pt x="598" y="18704"/>
                  <a:pt x="652" y="18843"/>
                </a:cubicBezTo>
                <a:cubicBezTo>
                  <a:pt x="715" y="19008"/>
                  <a:pt x="825" y="19346"/>
                  <a:pt x="899" y="19593"/>
                </a:cubicBezTo>
                <a:cubicBezTo>
                  <a:pt x="934" y="19706"/>
                  <a:pt x="968" y="19795"/>
                  <a:pt x="997" y="19870"/>
                </a:cubicBezTo>
                <a:cubicBezTo>
                  <a:pt x="1004" y="19888"/>
                  <a:pt x="1009" y="19906"/>
                  <a:pt x="1016" y="19922"/>
                </a:cubicBezTo>
                <a:cubicBezTo>
                  <a:pt x="1047" y="19995"/>
                  <a:pt x="1076" y="20042"/>
                  <a:pt x="1092" y="20042"/>
                </a:cubicBezTo>
                <a:cubicBezTo>
                  <a:pt x="1123" y="20042"/>
                  <a:pt x="1184" y="20110"/>
                  <a:pt x="1227" y="20192"/>
                </a:cubicBezTo>
                <a:cubicBezTo>
                  <a:pt x="1358" y="20446"/>
                  <a:pt x="1768" y="20933"/>
                  <a:pt x="1992" y="21099"/>
                </a:cubicBezTo>
                <a:cubicBezTo>
                  <a:pt x="2074" y="21159"/>
                  <a:pt x="2132" y="21203"/>
                  <a:pt x="2187" y="21248"/>
                </a:cubicBezTo>
                <a:cubicBezTo>
                  <a:pt x="2224" y="21250"/>
                  <a:pt x="2258" y="21265"/>
                  <a:pt x="2267" y="21301"/>
                </a:cubicBezTo>
                <a:cubicBezTo>
                  <a:pt x="2269" y="21308"/>
                  <a:pt x="2278" y="21317"/>
                  <a:pt x="2282" y="21323"/>
                </a:cubicBezTo>
                <a:cubicBezTo>
                  <a:pt x="2304" y="21343"/>
                  <a:pt x="2344" y="21358"/>
                  <a:pt x="2377" y="21376"/>
                </a:cubicBezTo>
                <a:cubicBezTo>
                  <a:pt x="2387" y="21377"/>
                  <a:pt x="2397" y="21383"/>
                  <a:pt x="2408" y="21383"/>
                </a:cubicBezTo>
                <a:cubicBezTo>
                  <a:pt x="2457" y="21383"/>
                  <a:pt x="2494" y="21404"/>
                  <a:pt x="2518" y="21436"/>
                </a:cubicBezTo>
                <a:cubicBezTo>
                  <a:pt x="2609" y="21466"/>
                  <a:pt x="2713" y="21495"/>
                  <a:pt x="2860" y="21526"/>
                </a:cubicBezTo>
                <a:cubicBezTo>
                  <a:pt x="3206" y="21596"/>
                  <a:pt x="4046" y="21546"/>
                  <a:pt x="4087" y="21451"/>
                </a:cubicBezTo>
                <a:cubicBezTo>
                  <a:pt x="4103" y="21414"/>
                  <a:pt x="4152" y="21384"/>
                  <a:pt x="4194" y="21383"/>
                </a:cubicBezTo>
                <a:cubicBezTo>
                  <a:pt x="4237" y="21383"/>
                  <a:pt x="4338" y="21330"/>
                  <a:pt x="4418" y="21271"/>
                </a:cubicBezTo>
                <a:cubicBezTo>
                  <a:pt x="4497" y="21212"/>
                  <a:pt x="4571" y="21158"/>
                  <a:pt x="4583" y="21151"/>
                </a:cubicBezTo>
                <a:cubicBezTo>
                  <a:pt x="4595" y="21144"/>
                  <a:pt x="4621" y="21133"/>
                  <a:pt x="4638" y="21121"/>
                </a:cubicBezTo>
                <a:cubicBezTo>
                  <a:pt x="4655" y="21109"/>
                  <a:pt x="4707" y="21069"/>
                  <a:pt x="4757" y="21039"/>
                </a:cubicBezTo>
                <a:cubicBezTo>
                  <a:pt x="4878" y="20965"/>
                  <a:pt x="4855" y="20989"/>
                  <a:pt x="5079" y="20716"/>
                </a:cubicBezTo>
                <a:cubicBezTo>
                  <a:pt x="5093" y="20699"/>
                  <a:pt x="5101" y="20680"/>
                  <a:pt x="5115" y="20664"/>
                </a:cubicBezTo>
                <a:cubicBezTo>
                  <a:pt x="5236" y="20521"/>
                  <a:pt x="5363" y="20334"/>
                  <a:pt x="5476" y="20147"/>
                </a:cubicBezTo>
                <a:cubicBezTo>
                  <a:pt x="5575" y="19971"/>
                  <a:pt x="5666" y="19782"/>
                  <a:pt x="5782" y="19495"/>
                </a:cubicBezTo>
                <a:cubicBezTo>
                  <a:pt x="6045" y="18847"/>
                  <a:pt x="6354" y="17654"/>
                  <a:pt x="6354" y="17300"/>
                </a:cubicBezTo>
                <a:cubicBezTo>
                  <a:pt x="6354" y="17222"/>
                  <a:pt x="6374" y="17114"/>
                  <a:pt x="6397" y="17068"/>
                </a:cubicBezTo>
                <a:cubicBezTo>
                  <a:pt x="6401" y="17060"/>
                  <a:pt x="6405" y="17038"/>
                  <a:pt x="6409" y="17023"/>
                </a:cubicBezTo>
                <a:cubicBezTo>
                  <a:pt x="6430" y="16894"/>
                  <a:pt x="6460" y="16632"/>
                  <a:pt x="6492" y="16364"/>
                </a:cubicBezTo>
                <a:cubicBezTo>
                  <a:pt x="6509" y="16194"/>
                  <a:pt x="6519" y="16057"/>
                  <a:pt x="6541" y="15877"/>
                </a:cubicBezTo>
                <a:cubicBezTo>
                  <a:pt x="6608" y="15327"/>
                  <a:pt x="6610" y="15242"/>
                  <a:pt x="6620" y="10332"/>
                </a:cubicBezTo>
                <a:cubicBezTo>
                  <a:pt x="6625" y="8405"/>
                  <a:pt x="6629" y="7276"/>
                  <a:pt x="6636" y="6511"/>
                </a:cubicBezTo>
                <a:cubicBezTo>
                  <a:pt x="6638" y="6238"/>
                  <a:pt x="6642" y="6005"/>
                  <a:pt x="6645" y="5837"/>
                </a:cubicBezTo>
                <a:cubicBezTo>
                  <a:pt x="6647" y="5734"/>
                  <a:pt x="6649" y="5618"/>
                  <a:pt x="6651" y="5545"/>
                </a:cubicBezTo>
                <a:cubicBezTo>
                  <a:pt x="6652" y="5501"/>
                  <a:pt x="6653" y="5481"/>
                  <a:pt x="6654" y="5448"/>
                </a:cubicBezTo>
                <a:cubicBezTo>
                  <a:pt x="6657" y="5373"/>
                  <a:pt x="6663" y="5255"/>
                  <a:pt x="6666" y="5245"/>
                </a:cubicBezTo>
                <a:cubicBezTo>
                  <a:pt x="6668" y="5241"/>
                  <a:pt x="6671" y="5241"/>
                  <a:pt x="6672" y="5238"/>
                </a:cubicBezTo>
                <a:cubicBezTo>
                  <a:pt x="6673" y="5237"/>
                  <a:pt x="6672" y="5231"/>
                  <a:pt x="6672" y="5230"/>
                </a:cubicBezTo>
                <a:cubicBezTo>
                  <a:pt x="6706" y="5141"/>
                  <a:pt x="6768" y="5126"/>
                  <a:pt x="6969" y="5155"/>
                </a:cubicBezTo>
                <a:lnTo>
                  <a:pt x="7220" y="5193"/>
                </a:lnTo>
                <a:lnTo>
                  <a:pt x="7229" y="13134"/>
                </a:lnTo>
                <a:lnTo>
                  <a:pt x="7235" y="21076"/>
                </a:lnTo>
                <a:lnTo>
                  <a:pt x="7758" y="21091"/>
                </a:lnTo>
                <a:lnTo>
                  <a:pt x="8208" y="21099"/>
                </a:lnTo>
                <a:cubicBezTo>
                  <a:pt x="8325" y="21100"/>
                  <a:pt x="8323" y="21097"/>
                  <a:pt x="8428" y="21099"/>
                </a:cubicBezTo>
                <a:cubicBezTo>
                  <a:pt x="8901" y="21103"/>
                  <a:pt x="9184" y="21091"/>
                  <a:pt x="9215" y="21054"/>
                </a:cubicBezTo>
                <a:cubicBezTo>
                  <a:pt x="9236" y="20900"/>
                  <a:pt x="9244" y="18610"/>
                  <a:pt x="9242" y="13224"/>
                </a:cubicBezTo>
                <a:cubicBezTo>
                  <a:pt x="9240" y="6881"/>
                  <a:pt x="9248" y="5308"/>
                  <a:pt x="9279" y="5245"/>
                </a:cubicBezTo>
                <a:cubicBezTo>
                  <a:pt x="9281" y="5241"/>
                  <a:pt x="9293" y="5242"/>
                  <a:pt x="9297" y="5238"/>
                </a:cubicBezTo>
                <a:cubicBezTo>
                  <a:pt x="9303" y="5214"/>
                  <a:pt x="9311" y="5203"/>
                  <a:pt x="9319" y="5193"/>
                </a:cubicBezTo>
                <a:cubicBezTo>
                  <a:pt x="9354" y="5150"/>
                  <a:pt x="9482" y="5134"/>
                  <a:pt x="9609" y="5155"/>
                </a:cubicBezTo>
                <a:lnTo>
                  <a:pt x="9833" y="5193"/>
                </a:lnTo>
                <a:lnTo>
                  <a:pt x="9833" y="5642"/>
                </a:lnTo>
                <a:cubicBezTo>
                  <a:pt x="9831" y="5888"/>
                  <a:pt x="9819" y="6394"/>
                  <a:pt x="9805" y="6774"/>
                </a:cubicBezTo>
                <a:cubicBezTo>
                  <a:pt x="9800" y="6923"/>
                  <a:pt x="9797" y="7023"/>
                  <a:pt x="9796" y="7133"/>
                </a:cubicBezTo>
                <a:cubicBezTo>
                  <a:pt x="9795" y="7210"/>
                  <a:pt x="9793" y="7292"/>
                  <a:pt x="9793" y="7351"/>
                </a:cubicBezTo>
                <a:cubicBezTo>
                  <a:pt x="9795" y="7480"/>
                  <a:pt x="9803" y="7581"/>
                  <a:pt x="9814" y="7635"/>
                </a:cubicBezTo>
                <a:cubicBezTo>
                  <a:pt x="9823" y="7677"/>
                  <a:pt x="9828" y="7765"/>
                  <a:pt x="9836" y="7868"/>
                </a:cubicBezTo>
                <a:cubicBezTo>
                  <a:pt x="9836" y="7873"/>
                  <a:pt x="9838" y="7870"/>
                  <a:pt x="9839" y="7875"/>
                </a:cubicBezTo>
                <a:cubicBezTo>
                  <a:pt x="9839" y="7881"/>
                  <a:pt x="9838" y="7884"/>
                  <a:pt x="9839" y="7890"/>
                </a:cubicBezTo>
                <a:cubicBezTo>
                  <a:pt x="9847" y="8008"/>
                  <a:pt x="9854" y="8147"/>
                  <a:pt x="9857" y="8280"/>
                </a:cubicBezTo>
                <a:cubicBezTo>
                  <a:pt x="9862" y="8508"/>
                  <a:pt x="9879" y="8741"/>
                  <a:pt x="9906" y="8976"/>
                </a:cubicBezTo>
                <a:cubicBezTo>
                  <a:pt x="9907" y="8985"/>
                  <a:pt x="9908" y="8998"/>
                  <a:pt x="9909" y="9006"/>
                </a:cubicBezTo>
                <a:cubicBezTo>
                  <a:pt x="9912" y="9026"/>
                  <a:pt x="9912" y="9031"/>
                  <a:pt x="9915" y="9051"/>
                </a:cubicBezTo>
                <a:cubicBezTo>
                  <a:pt x="9945" y="9292"/>
                  <a:pt x="9988" y="9539"/>
                  <a:pt x="10041" y="9793"/>
                </a:cubicBezTo>
                <a:cubicBezTo>
                  <a:pt x="10073" y="9949"/>
                  <a:pt x="10092" y="10096"/>
                  <a:pt x="10084" y="10115"/>
                </a:cubicBezTo>
                <a:cubicBezTo>
                  <a:pt x="10076" y="10135"/>
                  <a:pt x="10107" y="10243"/>
                  <a:pt x="10151" y="10355"/>
                </a:cubicBezTo>
                <a:cubicBezTo>
                  <a:pt x="10195" y="10467"/>
                  <a:pt x="10308" y="10767"/>
                  <a:pt x="10405" y="11022"/>
                </a:cubicBezTo>
                <a:cubicBezTo>
                  <a:pt x="10502" y="11276"/>
                  <a:pt x="10595" y="11479"/>
                  <a:pt x="10610" y="11479"/>
                </a:cubicBezTo>
                <a:cubicBezTo>
                  <a:pt x="10624" y="11479"/>
                  <a:pt x="10747" y="11623"/>
                  <a:pt x="10876" y="11786"/>
                </a:cubicBezTo>
                <a:cubicBezTo>
                  <a:pt x="10883" y="11793"/>
                  <a:pt x="10888" y="11800"/>
                  <a:pt x="10894" y="11808"/>
                </a:cubicBezTo>
                <a:cubicBezTo>
                  <a:pt x="10898" y="11812"/>
                  <a:pt x="10897" y="11812"/>
                  <a:pt x="10900" y="11816"/>
                </a:cubicBezTo>
                <a:cubicBezTo>
                  <a:pt x="10989" y="11929"/>
                  <a:pt x="11027" y="11965"/>
                  <a:pt x="11084" y="12026"/>
                </a:cubicBezTo>
                <a:cubicBezTo>
                  <a:pt x="11120" y="12064"/>
                  <a:pt x="11189" y="12153"/>
                  <a:pt x="11197" y="12153"/>
                </a:cubicBezTo>
                <a:cubicBezTo>
                  <a:pt x="11200" y="12153"/>
                  <a:pt x="11214" y="12166"/>
                  <a:pt x="11219" y="12168"/>
                </a:cubicBezTo>
                <a:cubicBezTo>
                  <a:pt x="11248" y="12184"/>
                  <a:pt x="11284" y="12219"/>
                  <a:pt x="11323" y="12265"/>
                </a:cubicBezTo>
                <a:cubicBezTo>
                  <a:pt x="11339" y="12283"/>
                  <a:pt x="11345" y="12283"/>
                  <a:pt x="11362" y="12303"/>
                </a:cubicBezTo>
                <a:cubicBezTo>
                  <a:pt x="11432" y="12385"/>
                  <a:pt x="11508" y="12453"/>
                  <a:pt x="11534" y="12453"/>
                </a:cubicBezTo>
                <a:cubicBezTo>
                  <a:pt x="11542" y="12453"/>
                  <a:pt x="11556" y="12463"/>
                  <a:pt x="11567" y="12468"/>
                </a:cubicBezTo>
                <a:cubicBezTo>
                  <a:pt x="11591" y="12479"/>
                  <a:pt x="11615" y="12488"/>
                  <a:pt x="11635" y="12513"/>
                </a:cubicBezTo>
                <a:cubicBezTo>
                  <a:pt x="11644" y="12524"/>
                  <a:pt x="11718" y="12588"/>
                  <a:pt x="11751" y="12618"/>
                </a:cubicBezTo>
                <a:cubicBezTo>
                  <a:pt x="11778" y="12630"/>
                  <a:pt x="11802" y="12646"/>
                  <a:pt x="11812" y="12670"/>
                </a:cubicBezTo>
                <a:cubicBezTo>
                  <a:pt x="11876" y="12726"/>
                  <a:pt x="11907" y="12753"/>
                  <a:pt x="11990" y="12820"/>
                </a:cubicBezTo>
                <a:cubicBezTo>
                  <a:pt x="12127" y="12912"/>
                  <a:pt x="12312" y="13097"/>
                  <a:pt x="12406" y="13232"/>
                </a:cubicBezTo>
                <a:cubicBezTo>
                  <a:pt x="12468" y="13302"/>
                  <a:pt x="12523" y="13368"/>
                  <a:pt x="12574" y="13434"/>
                </a:cubicBezTo>
                <a:cubicBezTo>
                  <a:pt x="12597" y="13461"/>
                  <a:pt x="12618" y="13493"/>
                  <a:pt x="12641" y="13532"/>
                </a:cubicBezTo>
                <a:cubicBezTo>
                  <a:pt x="12719" y="13641"/>
                  <a:pt x="12779" y="13736"/>
                  <a:pt x="12776" y="13779"/>
                </a:cubicBezTo>
                <a:cubicBezTo>
                  <a:pt x="12772" y="13827"/>
                  <a:pt x="12788" y="13861"/>
                  <a:pt x="12813" y="13861"/>
                </a:cubicBezTo>
                <a:cubicBezTo>
                  <a:pt x="12837" y="13861"/>
                  <a:pt x="12890" y="14009"/>
                  <a:pt x="12932" y="14183"/>
                </a:cubicBezTo>
                <a:cubicBezTo>
                  <a:pt x="12934" y="14191"/>
                  <a:pt x="12933" y="14205"/>
                  <a:pt x="12935" y="14213"/>
                </a:cubicBezTo>
                <a:cubicBezTo>
                  <a:pt x="12962" y="14303"/>
                  <a:pt x="12987" y="14387"/>
                  <a:pt x="12996" y="14461"/>
                </a:cubicBezTo>
                <a:cubicBezTo>
                  <a:pt x="13003" y="14516"/>
                  <a:pt x="13000" y="14577"/>
                  <a:pt x="12993" y="14633"/>
                </a:cubicBezTo>
                <a:cubicBezTo>
                  <a:pt x="13027" y="15024"/>
                  <a:pt x="13033" y="15480"/>
                  <a:pt x="12987" y="15592"/>
                </a:cubicBezTo>
                <a:cubicBezTo>
                  <a:pt x="12967" y="15641"/>
                  <a:pt x="12950" y="15730"/>
                  <a:pt x="12950" y="15794"/>
                </a:cubicBezTo>
                <a:cubicBezTo>
                  <a:pt x="12950" y="15836"/>
                  <a:pt x="12929" y="15918"/>
                  <a:pt x="12901" y="16011"/>
                </a:cubicBezTo>
                <a:cubicBezTo>
                  <a:pt x="12874" y="16103"/>
                  <a:pt x="12840" y="16202"/>
                  <a:pt x="12803" y="16296"/>
                </a:cubicBezTo>
                <a:cubicBezTo>
                  <a:pt x="12793" y="16344"/>
                  <a:pt x="12771" y="16407"/>
                  <a:pt x="12736" y="16468"/>
                </a:cubicBezTo>
                <a:cubicBezTo>
                  <a:pt x="12730" y="16479"/>
                  <a:pt x="12727" y="16481"/>
                  <a:pt x="12721" y="16491"/>
                </a:cubicBezTo>
                <a:cubicBezTo>
                  <a:pt x="12706" y="16521"/>
                  <a:pt x="12698" y="16527"/>
                  <a:pt x="12687" y="16543"/>
                </a:cubicBezTo>
                <a:cubicBezTo>
                  <a:pt x="12679" y="16554"/>
                  <a:pt x="12675" y="16560"/>
                  <a:pt x="12669" y="16566"/>
                </a:cubicBezTo>
                <a:cubicBezTo>
                  <a:pt x="12664" y="16569"/>
                  <a:pt x="12653" y="16592"/>
                  <a:pt x="12650" y="16588"/>
                </a:cubicBezTo>
                <a:cubicBezTo>
                  <a:pt x="12643" y="16577"/>
                  <a:pt x="12635" y="16576"/>
                  <a:pt x="12626" y="16581"/>
                </a:cubicBezTo>
                <a:cubicBezTo>
                  <a:pt x="12617" y="16593"/>
                  <a:pt x="12605" y="16606"/>
                  <a:pt x="12592" y="16633"/>
                </a:cubicBezTo>
                <a:cubicBezTo>
                  <a:pt x="12592" y="16634"/>
                  <a:pt x="12590" y="16640"/>
                  <a:pt x="12589" y="16641"/>
                </a:cubicBezTo>
                <a:cubicBezTo>
                  <a:pt x="12516" y="16848"/>
                  <a:pt x="12115" y="17003"/>
                  <a:pt x="11898" y="16903"/>
                </a:cubicBezTo>
                <a:cubicBezTo>
                  <a:pt x="11580" y="16757"/>
                  <a:pt x="11404" y="16646"/>
                  <a:pt x="11359" y="16558"/>
                </a:cubicBezTo>
                <a:cubicBezTo>
                  <a:pt x="11339" y="16518"/>
                  <a:pt x="11242" y="16375"/>
                  <a:pt x="11142" y="16244"/>
                </a:cubicBezTo>
                <a:cubicBezTo>
                  <a:pt x="11097" y="16184"/>
                  <a:pt x="11077" y="16150"/>
                  <a:pt x="11038" y="16094"/>
                </a:cubicBezTo>
                <a:cubicBezTo>
                  <a:pt x="11023" y="16078"/>
                  <a:pt x="11011" y="16058"/>
                  <a:pt x="10998" y="16034"/>
                </a:cubicBezTo>
                <a:cubicBezTo>
                  <a:pt x="10971" y="15992"/>
                  <a:pt x="10922" y="15927"/>
                  <a:pt x="10913" y="15907"/>
                </a:cubicBezTo>
                <a:cubicBezTo>
                  <a:pt x="10896" y="15871"/>
                  <a:pt x="10862" y="15790"/>
                  <a:pt x="10830" y="15719"/>
                </a:cubicBezTo>
                <a:cubicBezTo>
                  <a:pt x="10798" y="15675"/>
                  <a:pt x="10770" y="15628"/>
                  <a:pt x="10757" y="15577"/>
                </a:cubicBezTo>
                <a:cubicBezTo>
                  <a:pt x="10732" y="15530"/>
                  <a:pt x="10702" y="15463"/>
                  <a:pt x="10702" y="15479"/>
                </a:cubicBezTo>
                <a:cubicBezTo>
                  <a:pt x="10702" y="15485"/>
                  <a:pt x="10677" y="15428"/>
                  <a:pt x="10671" y="15420"/>
                </a:cubicBezTo>
                <a:cubicBezTo>
                  <a:pt x="10663" y="15409"/>
                  <a:pt x="10656" y="15392"/>
                  <a:pt x="10650" y="15375"/>
                </a:cubicBezTo>
                <a:cubicBezTo>
                  <a:pt x="10626" y="15330"/>
                  <a:pt x="10615" y="15320"/>
                  <a:pt x="10573" y="15217"/>
                </a:cubicBezTo>
                <a:cubicBezTo>
                  <a:pt x="10508" y="15060"/>
                  <a:pt x="10455" y="14967"/>
                  <a:pt x="10414" y="14933"/>
                </a:cubicBezTo>
                <a:cubicBezTo>
                  <a:pt x="10404" y="14928"/>
                  <a:pt x="10397" y="14926"/>
                  <a:pt x="10386" y="14925"/>
                </a:cubicBezTo>
                <a:cubicBezTo>
                  <a:pt x="10359" y="14926"/>
                  <a:pt x="10336" y="14956"/>
                  <a:pt x="10325" y="15037"/>
                </a:cubicBezTo>
                <a:cubicBezTo>
                  <a:pt x="10316" y="15109"/>
                  <a:pt x="10287" y="15267"/>
                  <a:pt x="10258" y="15390"/>
                </a:cubicBezTo>
                <a:cubicBezTo>
                  <a:pt x="10240" y="15466"/>
                  <a:pt x="10223" y="15542"/>
                  <a:pt x="10206" y="15622"/>
                </a:cubicBezTo>
                <a:cubicBezTo>
                  <a:pt x="10197" y="15693"/>
                  <a:pt x="10180" y="15781"/>
                  <a:pt x="10157" y="15862"/>
                </a:cubicBezTo>
                <a:cubicBezTo>
                  <a:pt x="10126" y="15970"/>
                  <a:pt x="10093" y="16124"/>
                  <a:pt x="10087" y="16206"/>
                </a:cubicBezTo>
                <a:cubicBezTo>
                  <a:pt x="10086" y="16214"/>
                  <a:pt x="10085" y="16222"/>
                  <a:pt x="10084" y="16229"/>
                </a:cubicBezTo>
                <a:cubicBezTo>
                  <a:pt x="10070" y="16303"/>
                  <a:pt x="10061" y="16349"/>
                  <a:pt x="10047" y="16431"/>
                </a:cubicBezTo>
                <a:cubicBezTo>
                  <a:pt x="10023" y="16570"/>
                  <a:pt x="9983" y="16747"/>
                  <a:pt x="9952" y="16910"/>
                </a:cubicBezTo>
                <a:cubicBezTo>
                  <a:pt x="9943" y="16965"/>
                  <a:pt x="9926" y="17044"/>
                  <a:pt x="9915" y="17105"/>
                </a:cubicBezTo>
                <a:cubicBezTo>
                  <a:pt x="9857" y="17402"/>
                  <a:pt x="9805" y="17671"/>
                  <a:pt x="9750" y="17922"/>
                </a:cubicBezTo>
                <a:cubicBezTo>
                  <a:pt x="9746" y="17938"/>
                  <a:pt x="9740" y="17968"/>
                  <a:pt x="9735" y="17989"/>
                </a:cubicBezTo>
                <a:cubicBezTo>
                  <a:pt x="9716" y="18076"/>
                  <a:pt x="9692" y="18184"/>
                  <a:pt x="9674" y="18274"/>
                </a:cubicBezTo>
                <a:cubicBezTo>
                  <a:pt x="9656" y="18360"/>
                  <a:pt x="9637" y="18416"/>
                  <a:pt x="9622" y="18446"/>
                </a:cubicBezTo>
                <a:cubicBezTo>
                  <a:pt x="9617" y="18459"/>
                  <a:pt x="9605" y="18517"/>
                  <a:pt x="9603" y="18514"/>
                </a:cubicBezTo>
                <a:cubicBezTo>
                  <a:pt x="9596" y="18503"/>
                  <a:pt x="9593" y="18502"/>
                  <a:pt x="9591" y="18514"/>
                </a:cubicBezTo>
                <a:cubicBezTo>
                  <a:pt x="9591" y="18516"/>
                  <a:pt x="9591" y="18519"/>
                  <a:pt x="9591" y="18521"/>
                </a:cubicBezTo>
                <a:cubicBezTo>
                  <a:pt x="9590" y="18536"/>
                  <a:pt x="9590" y="18561"/>
                  <a:pt x="9594" y="18589"/>
                </a:cubicBezTo>
                <a:cubicBezTo>
                  <a:pt x="9604" y="18653"/>
                  <a:pt x="9595" y="18756"/>
                  <a:pt x="9573" y="18821"/>
                </a:cubicBezTo>
                <a:cubicBezTo>
                  <a:pt x="9461" y="19151"/>
                  <a:pt x="9545" y="19439"/>
                  <a:pt x="9888" y="19892"/>
                </a:cubicBezTo>
                <a:cubicBezTo>
                  <a:pt x="9951" y="19976"/>
                  <a:pt x="10013" y="20095"/>
                  <a:pt x="10022" y="20155"/>
                </a:cubicBezTo>
                <a:cubicBezTo>
                  <a:pt x="10032" y="20214"/>
                  <a:pt x="10049" y="20250"/>
                  <a:pt x="10062" y="20229"/>
                </a:cubicBezTo>
                <a:cubicBezTo>
                  <a:pt x="10076" y="20209"/>
                  <a:pt x="10222" y="20352"/>
                  <a:pt x="10386" y="20552"/>
                </a:cubicBezTo>
                <a:cubicBezTo>
                  <a:pt x="10538" y="20735"/>
                  <a:pt x="10693" y="20897"/>
                  <a:pt x="10772" y="20964"/>
                </a:cubicBezTo>
                <a:cubicBezTo>
                  <a:pt x="10776" y="20967"/>
                  <a:pt x="10780" y="20973"/>
                  <a:pt x="10784" y="20979"/>
                </a:cubicBezTo>
                <a:cubicBezTo>
                  <a:pt x="10788" y="20982"/>
                  <a:pt x="10802" y="20999"/>
                  <a:pt x="10806" y="21001"/>
                </a:cubicBezTo>
                <a:cubicBezTo>
                  <a:pt x="10872" y="21050"/>
                  <a:pt x="10956" y="21122"/>
                  <a:pt x="10989" y="21158"/>
                </a:cubicBezTo>
                <a:cubicBezTo>
                  <a:pt x="11021" y="21193"/>
                  <a:pt x="11186" y="21296"/>
                  <a:pt x="11353" y="21383"/>
                </a:cubicBezTo>
                <a:cubicBezTo>
                  <a:pt x="11375" y="21393"/>
                  <a:pt x="11392" y="21396"/>
                  <a:pt x="11414" y="21406"/>
                </a:cubicBezTo>
                <a:cubicBezTo>
                  <a:pt x="11651" y="21522"/>
                  <a:pt x="11806" y="21553"/>
                  <a:pt x="12231" y="21548"/>
                </a:cubicBezTo>
                <a:cubicBezTo>
                  <a:pt x="12533" y="21544"/>
                  <a:pt x="12805" y="21508"/>
                  <a:pt x="12840" y="21466"/>
                </a:cubicBezTo>
                <a:cubicBezTo>
                  <a:pt x="12905" y="21388"/>
                  <a:pt x="13187" y="21272"/>
                  <a:pt x="13235" y="21301"/>
                </a:cubicBezTo>
                <a:cubicBezTo>
                  <a:pt x="13249" y="21310"/>
                  <a:pt x="13284" y="21262"/>
                  <a:pt x="13311" y="21203"/>
                </a:cubicBezTo>
                <a:cubicBezTo>
                  <a:pt x="13404" y="21004"/>
                  <a:pt x="13603" y="20913"/>
                  <a:pt x="13688" y="21024"/>
                </a:cubicBezTo>
                <a:cubicBezTo>
                  <a:pt x="13705" y="21047"/>
                  <a:pt x="13905" y="21057"/>
                  <a:pt x="14159" y="21069"/>
                </a:cubicBezTo>
                <a:cubicBezTo>
                  <a:pt x="14329" y="21071"/>
                  <a:pt x="14438" y="21077"/>
                  <a:pt x="14771" y="21076"/>
                </a:cubicBezTo>
                <a:cubicBezTo>
                  <a:pt x="15364" y="21074"/>
                  <a:pt x="15739" y="21044"/>
                  <a:pt x="15811" y="21001"/>
                </a:cubicBezTo>
                <a:cubicBezTo>
                  <a:pt x="15843" y="20888"/>
                  <a:pt x="15927" y="20300"/>
                  <a:pt x="15927" y="20177"/>
                </a:cubicBezTo>
                <a:cubicBezTo>
                  <a:pt x="15927" y="20163"/>
                  <a:pt x="15934" y="20125"/>
                  <a:pt x="15936" y="20102"/>
                </a:cubicBezTo>
                <a:cubicBezTo>
                  <a:pt x="15936" y="20101"/>
                  <a:pt x="15936" y="20096"/>
                  <a:pt x="15936" y="20095"/>
                </a:cubicBezTo>
                <a:cubicBezTo>
                  <a:pt x="15945" y="20007"/>
                  <a:pt x="15968" y="19884"/>
                  <a:pt x="15997" y="19750"/>
                </a:cubicBezTo>
                <a:cubicBezTo>
                  <a:pt x="16001" y="19718"/>
                  <a:pt x="16005" y="19689"/>
                  <a:pt x="16013" y="19660"/>
                </a:cubicBezTo>
                <a:cubicBezTo>
                  <a:pt x="16046" y="19504"/>
                  <a:pt x="16068" y="19368"/>
                  <a:pt x="16059" y="19345"/>
                </a:cubicBezTo>
                <a:cubicBezTo>
                  <a:pt x="16052" y="19331"/>
                  <a:pt x="16053" y="19281"/>
                  <a:pt x="16059" y="19226"/>
                </a:cubicBezTo>
                <a:cubicBezTo>
                  <a:pt x="16060" y="19185"/>
                  <a:pt x="16064" y="19157"/>
                  <a:pt x="16071" y="19136"/>
                </a:cubicBezTo>
                <a:cubicBezTo>
                  <a:pt x="16073" y="19120"/>
                  <a:pt x="16077" y="19106"/>
                  <a:pt x="16080" y="19091"/>
                </a:cubicBezTo>
                <a:cubicBezTo>
                  <a:pt x="16095" y="19011"/>
                  <a:pt x="16099" y="18985"/>
                  <a:pt x="16111" y="18926"/>
                </a:cubicBezTo>
                <a:cubicBezTo>
                  <a:pt x="16111" y="18924"/>
                  <a:pt x="16111" y="18920"/>
                  <a:pt x="16111" y="18918"/>
                </a:cubicBezTo>
                <a:cubicBezTo>
                  <a:pt x="16111" y="18861"/>
                  <a:pt x="16123" y="18806"/>
                  <a:pt x="16138" y="18769"/>
                </a:cubicBezTo>
                <a:cubicBezTo>
                  <a:pt x="16163" y="18627"/>
                  <a:pt x="16179" y="18526"/>
                  <a:pt x="16187" y="18416"/>
                </a:cubicBezTo>
                <a:cubicBezTo>
                  <a:pt x="16194" y="18319"/>
                  <a:pt x="16219" y="18183"/>
                  <a:pt x="16242" y="18117"/>
                </a:cubicBezTo>
                <a:cubicBezTo>
                  <a:pt x="16265" y="18051"/>
                  <a:pt x="16280" y="17956"/>
                  <a:pt x="16273" y="17907"/>
                </a:cubicBezTo>
                <a:cubicBezTo>
                  <a:pt x="16265" y="17858"/>
                  <a:pt x="16274" y="17755"/>
                  <a:pt x="16291" y="17675"/>
                </a:cubicBezTo>
                <a:cubicBezTo>
                  <a:pt x="16309" y="17593"/>
                  <a:pt x="16412" y="17558"/>
                  <a:pt x="16667" y="17540"/>
                </a:cubicBezTo>
                <a:cubicBezTo>
                  <a:pt x="16851" y="17518"/>
                  <a:pt x="17151" y="17510"/>
                  <a:pt x="17711" y="17510"/>
                </a:cubicBezTo>
                <a:cubicBezTo>
                  <a:pt x="18141" y="17510"/>
                  <a:pt x="18385" y="17512"/>
                  <a:pt x="18567" y="17525"/>
                </a:cubicBezTo>
                <a:cubicBezTo>
                  <a:pt x="18804" y="17539"/>
                  <a:pt x="18912" y="17569"/>
                  <a:pt x="18950" y="17630"/>
                </a:cubicBezTo>
                <a:cubicBezTo>
                  <a:pt x="18992" y="17698"/>
                  <a:pt x="19029" y="17797"/>
                  <a:pt x="19029" y="17854"/>
                </a:cubicBezTo>
                <a:cubicBezTo>
                  <a:pt x="19029" y="17980"/>
                  <a:pt x="19199" y="19283"/>
                  <a:pt x="19240" y="19465"/>
                </a:cubicBezTo>
                <a:cubicBezTo>
                  <a:pt x="19256" y="19536"/>
                  <a:pt x="19271" y="19695"/>
                  <a:pt x="19271" y="19817"/>
                </a:cubicBezTo>
                <a:cubicBezTo>
                  <a:pt x="19271" y="19940"/>
                  <a:pt x="19295" y="20148"/>
                  <a:pt x="19326" y="20282"/>
                </a:cubicBezTo>
                <a:cubicBezTo>
                  <a:pt x="19357" y="20416"/>
                  <a:pt x="19391" y="20607"/>
                  <a:pt x="19402" y="20709"/>
                </a:cubicBezTo>
                <a:cubicBezTo>
                  <a:pt x="19445" y="21103"/>
                  <a:pt x="19403" y="21094"/>
                  <a:pt x="20473" y="21091"/>
                </a:cubicBezTo>
                <a:cubicBezTo>
                  <a:pt x="21014" y="21089"/>
                  <a:pt x="21466" y="21084"/>
                  <a:pt x="21507" y="21084"/>
                </a:cubicBezTo>
                <a:cubicBezTo>
                  <a:pt x="21508" y="21084"/>
                  <a:pt x="21510" y="21084"/>
                  <a:pt x="21510" y="21084"/>
                </a:cubicBezTo>
                <a:cubicBezTo>
                  <a:pt x="21546" y="21084"/>
                  <a:pt x="21575" y="21035"/>
                  <a:pt x="21590" y="20971"/>
                </a:cubicBezTo>
                <a:cubicBezTo>
                  <a:pt x="21590" y="20969"/>
                  <a:pt x="21589" y="20966"/>
                  <a:pt x="21590" y="20964"/>
                </a:cubicBezTo>
                <a:cubicBezTo>
                  <a:pt x="21590" y="20962"/>
                  <a:pt x="21593" y="20965"/>
                  <a:pt x="21593" y="20964"/>
                </a:cubicBezTo>
                <a:cubicBezTo>
                  <a:pt x="21595" y="20954"/>
                  <a:pt x="21592" y="20936"/>
                  <a:pt x="21593" y="20926"/>
                </a:cubicBezTo>
                <a:cubicBezTo>
                  <a:pt x="21596" y="20901"/>
                  <a:pt x="21600" y="20877"/>
                  <a:pt x="21599" y="20851"/>
                </a:cubicBezTo>
                <a:cubicBezTo>
                  <a:pt x="21598" y="20816"/>
                  <a:pt x="21591" y="20780"/>
                  <a:pt x="21581" y="20754"/>
                </a:cubicBezTo>
                <a:cubicBezTo>
                  <a:pt x="21570" y="20729"/>
                  <a:pt x="21565" y="20675"/>
                  <a:pt x="21559" y="20612"/>
                </a:cubicBezTo>
                <a:cubicBezTo>
                  <a:pt x="21558" y="20594"/>
                  <a:pt x="21550" y="20582"/>
                  <a:pt x="21550" y="20567"/>
                </a:cubicBezTo>
                <a:cubicBezTo>
                  <a:pt x="21550" y="20503"/>
                  <a:pt x="21530" y="20351"/>
                  <a:pt x="21504" y="20229"/>
                </a:cubicBezTo>
                <a:cubicBezTo>
                  <a:pt x="21497" y="20198"/>
                  <a:pt x="21494" y="20160"/>
                  <a:pt x="21489" y="20125"/>
                </a:cubicBezTo>
                <a:cubicBezTo>
                  <a:pt x="21475" y="20074"/>
                  <a:pt x="21467" y="20008"/>
                  <a:pt x="21470" y="19922"/>
                </a:cubicBezTo>
                <a:cubicBezTo>
                  <a:pt x="21471" y="19905"/>
                  <a:pt x="21469" y="19883"/>
                  <a:pt x="21470" y="19870"/>
                </a:cubicBezTo>
                <a:cubicBezTo>
                  <a:pt x="21478" y="19799"/>
                  <a:pt x="21445" y="19547"/>
                  <a:pt x="21397" y="19300"/>
                </a:cubicBezTo>
                <a:cubicBezTo>
                  <a:pt x="21364" y="19178"/>
                  <a:pt x="21339" y="19056"/>
                  <a:pt x="21339" y="19001"/>
                </a:cubicBezTo>
                <a:cubicBezTo>
                  <a:pt x="21339" y="18935"/>
                  <a:pt x="21324" y="18845"/>
                  <a:pt x="21308" y="18806"/>
                </a:cubicBezTo>
                <a:cubicBezTo>
                  <a:pt x="21304" y="18795"/>
                  <a:pt x="21301" y="18748"/>
                  <a:pt x="21296" y="18724"/>
                </a:cubicBezTo>
                <a:cubicBezTo>
                  <a:pt x="21278" y="18613"/>
                  <a:pt x="21252" y="18472"/>
                  <a:pt x="21244" y="18401"/>
                </a:cubicBezTo>
                <a:cubicBezTo>
                  <a:pt x="21223" y="18217"/>
                  <a:pt x="21194" y="18034"/>
                  <a:pt x="21180" y="17989"/>
                </a:cubicBezTo>
                <a:cubicBezTo>
                  <a:pt x="21166" y="17944"/>
                  <a:pt x="21153" y="17808"/>
                  <a:pt x="21149" y="17690"/>
                </a:cubicBezTo>
                <a:cubicBezTo>
                  <a:pt x="21146" y="17571"/>
                  <a:pt x="21126" y="17404"/>
                  <a:pt x="21106" y="17323"/>
                </a:cubicBezTo>
                <a:cubicBezTo>
                  <a:pt x="21092" y="17264"/>
                  <a:pt x="21069" y="17085"/>
                  <a:pt x="21045" y="16925"/>
                </a:cubicBezTo>
                <a:cubicBezTo>
                  <a:pt x="21036" y="16861"/>
                  <a:pt x="21026" y="16833"/>
                  <a:pt x="21018" y="16768"/>
                </a:cubicBezTo>
                <a:cubicBezTo>
                  <a:pt x="20988" y="16543"/>
                  <a:pt x="20953" y="16299"/>
                  <a:pt x="20938" y="16229"/>
                </a:cubicBezTo>
                <a:cubicBezTo>
                  <a:pt x="20924" y="16159"/>
                  <a:pt x="20922" y="16046"/>
                  <a:pt x="20932" y="15981"/>
                </a:cubicBezTo>
                <a:cubicBezTo>
                  <a:pt x="20933" y="15976"/>
                  <a:pt x="20931" y="15973"/>
                  <a:pt x="20932" y="15966"/>
                </a:cubicBezTo>
                <a:cubicBezTo>
                  <a:pt x="20932" y="15961"/>
                  <a:pt x="20932" y="15956"/>
                  <a:pt x="20932" y="15951"/>
                </a:cubicBezTo>
                <a:cubicBezTo>
                  <a:pt x="20935" y="15918"/>
                  <a:pt x="20928" y="15876"/>
                  <a:pt x="20926" y="15839"/>
                </a:cubicBezTo>
                <a:cubicBezTo>
                  <a:pt x="20921" y="15804"/>
                  <a:pt x="20917" y="15770"/>
                  <a:pt x="20908" y="15742"/>
                </a:cubicBezTo>
                <a:cubicBezTo>
                  <a:pt x="20872" y="15635"/>
                  <a:pt x="20839" y="15453"/>
                  <a:pt x="20791" y="15135"/>
                </a:cubicBezTo>
                <a:cubicBezTo>
                  <a:pt x="20756" y="14897"/>
                  <a:pt x="20716" y="14612"/>
                  <a:pt x="20641" y="14049"/>
                </a:cubicBezTo>
                <a:cubicBezTo>
                  <a:pt x="20571" y="13516"/>
                  <a:pt x="20525" y="13189"/>
                  <a:pt x="20498" y="12992"/>
                </a:cubicBezTo>
                <a:cubicBezTo>
                  <a:pt x="20481" y="12874"/>
                  <a:pt x="20461" y="12737"/>
                  <a:pt x="20452" y="12707"/>
                </a:cubicBezTo>
                <a:cubicBezTo>
                  <a:pt x="20444" y="12681"/>
                  <a:pt x="20443" y="12637"/>
                  <a:pt x="20446" y="12595"/>
                </a:cubicBezTo>
                <a:cubicBezTo>
                  <a:pt x="20445" y="12581"/>
                  <a:pt x="20443" y="12560"/>
                  <a:pt x="20443" y="12550"/>
                </a:cubicBezTo>
                <a:cubicBezTo>
                  <a:pt x="20441" y="12504"/>
                  <a:pt x="20420" y="12376"/>
                  <a:pt x="20397" y="12258"/>
                </a:cubicBezTo>
                <a:cubicBezTo>
                  <a:pt x="20360" y="12068"/>
                  <a:pt x="20345" y="11943"/>
                  <a:pt x="20326" y="11808"/>
                </a:cubicBezTo>
                <a:cubicBezTo>
                  <a:pt x="20326" y="11804"/>
                  <a:pt x="20327" y="11798"/>
                  <a:pt x="20326" y="11793"/>
                </a:cubicBezTo>
                <a:cubicBezTo>
                  <a:pt x="20318" y="11734"/>
                  <a:pt x="20298" y="11646"/>
                  <a:pt x="20293" y="11591"/>
                </a:cubicBezTo>
                <a:cubicBezTo>
                  <a:pt x="20284" y="11509"/>
                  <a:pt x="20251" y="11261"/>
                  <a:pt x="20216" y="11037"/>
                </a:cubicBezTo>
                <a:cubicBezTo>
                  <a:pt x="20181" y="10812"/>
                  <a:pt x="20152" y="10557"/>
                  <a:pt x="20152" y="10475"/>
                </a:cubicBezTo>
                <a:cubicBezTo>
                  <a:pt x="20139" y="10372"/>
                  <a:pt x="20122" y="10262"/>
                  <a:pt x="20106" y="10190"/>
                </a:cubicBezTo>
                <a:cubicBezTo>
                  <a:pt x="20105" y="10187"/>
                  <a:pt x="20107" y="10185"/>
                  <a:pt x="20106" y="10183"/>
                </a:cubicBezTo>
                <a:cubicBezTo>
                  <a:pt x="20081" y="10103"/>
                  <a:pt x="20060" y="9968"/>
                  <a:pt x="20060" y="9875"/>
                </a:cubicBezTo>
                <a:cubicBezTo>
                  <a:pt x="20060" y="9783"/>
                  <a:pt x="20050" y="9688"/>
                  <a:pt x="20036" y="9666"/>
                </a:cubicBezTo>
                <a:cubicBezTo>
                  <a:pt x="20012" y="9629"/>
                  <a:pt x="19961" y="9195"/>
                  <a:pt x="19956" y="8976"/>
                </a:cubicBezTo>
                <a:cubicBezTo>
                  <a:pt x="19955" y="8931"/>
                  <a:pt x="19940" y="8853"/>
                  <a:pt x="19922" y="8797"/>
                </a:cubicBezTo>
                <a:cubicBezTo>
                  <a:pt x="19905" y="8740"/>
                  <a:pt x="19846" y="8359"/>
                  <a:pt x="19791" y="7950"/>
                </a:cubicBezTo>
                <a:cubicBezTo>
                  <a:pt x="19736" y="7541"/>
                  <a:pt x="19671" y="7098"/>
                  <a:pt x="19647" y="6969"/>
                </a:cubicBezTo>
                <a:cubicBezTo>
                  <a:pt x="19623" y="6839"/>
                  <a:pt x="19596" y="6618"/>
                  <a:pt x="19586" y="6482"/>
                </a:cubicBezTo>
                <a:cubicBezTo>
                  <a:pt x="19575" y="6345"/>
                  <a:pt x="19553" y="6194"/>
                  <a:pt x="19537" y="6144"/>
                </a:cubicBezTo>
                <a:cubicBezTo>
                  <a:pt x="19529" y="6120"/>
                  <a:pt x="19524" y="6090"/>
                  <a:pt x="19522" y="6062"/>
                </a:cubicBezTo>
                <a:cubicBezTo>
                  <a:pt x="19519" y="6031"/>
                  <a:pt x="19520" y="6005"/>
                  <a:pt x="19525" y="5987"/>
                </a:cubicBezTo>
                <a:cubicBezTo>
                  <a:pt x="19534" y="5950"/>
                  <a:pt x="19524" y="5862"/>
                  <a:pt x="19500" y="5785"/>
                </a:cubicBezTo>
                <a:cubicBezTo>
                  <a:pt x="19488" y="5745"/>
                  <a:pt x="19475" y="5692"/>
                  <a:pt x="19467" y="5642"/>
                </a:cubicBezTo>
                <a:cubicBezTo>
                  <a:pt x="19459" y="5593"/>
                  <a:pt x="19455" y="5544"/>
                  <a:pt x="19454" y="5508"/>
                </a:cubicBezTo>
                <a:cubicBezTo>
                  <a:pt x="19454" y="5435"/>
                  <a:pt x="19442" y="5316"/>
                  <a:pt x="19427" y="5245"/>
                </a:cubicBezTo>
                <a:cubicBezTo>
                  <a:pt x="19421" y="5218"/>
                  <a:pt x="19408" y="5126"/>
                  <a:pt x="19399" y="5066"/>
                </a:cubicBezTo>
                <a:cubicBezTo>
                  <a:pt x="19377" y="4925"/>
                  <a:pt x="19358" y="4786"/>
                  <a:pt x="19332" y="4601"/>
                </a:cubicBezTo>
                <a:cubicBezTo>
                  <a:pt x="19320" y="4518"/>
                  <a:pt x="19305" y="4403"/>
                  <a:pt x="19298" y="4384"/>
                </a:cubicBezTo>
                <a:cubicBezTo>
                  <a:pt x="19291" y="4362"/>
                  <a:pt x="19287" y="4329"/>
                  <a:pt x="19286" y="4294"/>
                </a:cubicBezTo>
                <a:cubicBezTo>
                  <a:pt x="19281" y="4251"/>
                  <a:pt x="19274" y="4173"/>
                  <a:pt x="19265" y="4114"/>
                </a:cubicBezTo>
                <a:cubicBezTo>
                  <a:pt x="19255" y="4053"/>
                  <a:pt x="19211" y="3737"/>
                  <a:pt x="19167" y="3410"/>
                </a:cubicBezTo>
                <a:cubicBezTo>
                  <a:pt x="19123" y="3082"/>
                  <a:pt x="19073" y="2754"/>
                  <a:pt x="19057" y="2683"/>
                </a:cubicBezTo>
                <a:cubicBezTo>
                  <a:pt x="19056" y="2677"/>
                  <a:pt x="19054" y="2664"/>
                  <a:pt x="19054" y="2661"/>
                </a:cubicBezTo>
                <a:cubicBezTo>
                  <a:pt x="19051" y="2646"/>
                  <a:pt x="19050" y="2609"/>
                  <a:pt x="19047" y="2586"/>
                </a:cubicBezTo>
                <a:cubicBezTo>
                  <a:pt x="19038" y="2514"/>
                  <a:pt x="19029" y="2439"/>
                  <a:pt x="19029" y="2368"/>
                </a:cubicBezTo>
                <a:cubicBezTo>
                  <a:pt x="19029" y="2268"/>
                  <a:pt x="19015" y="2169"/>
                  <a:pt x="18999" y="2144"/>
                </a:cubicBezTo>
                <a:cubicBezTo>
                  <a:pt x="18982" y="2118"/>
                  <a:pt x="18968" y="2036"/>
                  <a:pt x="18968" y="1964"/>
                </a:cubicBezTo>
                <a:cubicBezTo>
                  <a:pt x="18968" y="1892"/>
                  <a:pt x="18940" y="1699"/>
                  <a:pt x="18907" y="1529"/>
                </a:cubicBezTo>
                <a:cubicBezTo>
                  <a:pt x="18880" y="1394"/>
                  <a:pt x="18860" y="1247"/>
                  <a:pt x="18852" y="1147"/>
                </a:cubicBezTo>
                <a:cubicBezTo>
                  <a:pt x="18834" y="1032"/>
                  <a:pt x="18817" y="889"/>
                  <a:pt x="18809" y="870"/>
                </a:cubicBezTo>
                <a:cubicBezTo>
                  <a:pt x="18807" y="865"/>
                  <a:pt x="18805" y="848"/>
                  <a:pt x="18803" y="840"/>
                </a:cubicBezTo>
                <a:cubicBezTo>
                  <a:pt x="18792" y="802"/>
                  <a:pt x="18784" y="747"/>
                  <a:pt x="18784" y="690"/>
                </a:cubicBezTo>
                <a:cubicBezTo>
                  <a:pt x="18784" y="611"/>
                  <a:pt x="18756" y="533"/>
                  <a:pt x="18717" y="503"/>
                </a:cubicBezTo>
                <a:cubicBezTo>
                  <a:pt x="18680" y="474"/>
                  <a:pt x="18194" y="448"/>
                  <a:pt x="17637" y="450"/>
                </a:cubicBezTo>
                <a:cubicBezTo>
                  <a:pt x="16633" y="455"/>
                  <a:pt x="16536" y="478"/>
                  <a:pt x="16536" y="705"/>
                </a:cubicBezTo>
                <a:cubicBezTo>
                  <a:pt x="16536" y="744"/>
                  <a:pt x="16505" y="984"/>
                  <a:pt x="16465" y="1237"/>
                </a:cubicBezTo>
                <a:cubicBezTo>
                  <a:pt x="16426" y="1490"/>
                  <a:pt x="16353" y="2000"/>
                  <a:pt x="16306" y="2368"/>
                </a:cubicBezTo>
                <a:cubicBezTo>
                  <a:pt x="16260" y="2737"/>
                  <a:pt x="16198" y="3171"/>
                  <a:pt x="16169" y="3335"/>
                </a:cubicBezTo>
                <a:cubicBezTo>
                  <a:pt x="16139" y="3499"/>
                  <a:pt x="16060" y="4052"/>
                  <a:pt x="15991" y="4564"/>
                </a:cubicBezTo>
                <a:cubicBezTo>
                  <a:pt x="15949" y="4873"/>
                  <a:pt x="15929" y="5008"/>
                  <a:pt x="15899" y="5215"/>
                </a:cubicBezTo>
                <a:cubicBezTo>
                  <a:pt x="15872" y="5412"/>
                  <a:pt x="15852" y="5548"/>
                  <a:pt x="15826" y="5725"/>
                </a:cubicBezTo>
                <a:cubicBezTo>
                  <a:pt x="15815" y="5799"/>
                  <a:pt x="15801" y="5875"/>
                  <a:pt x="15795" y="5935"/>
                </a:cubicBezTo>
                <a:cubicBezTo>
                  <a:pt x="15789" y="5994"/>
                  <a:pt x="15726" y="6437"/>
                  <a:pt x="15670" y="6826"/>
                </a:cubicBezTo>
                <a:cubicBezTo>
                  <a:pt x="15667" y="6849"/>
                  <a:pt x="15668" y="6883"/>
                  <a:pt x="15664" y="6894"/>
                </a:cubicBezTo>
                <a:cubicBezTo>
                  <a:pt x="15657" y="6910"/>
                  <a:pt x="15654" y="6961"/>
                  <a:pt x="15649" y="6998"/>
                </a:cubicBezTo>
                <a:cubicBezTo>
                  <a:pt x="15637" y="7078"/>
                  <a:pt x="15636" y="7081"/>
                  <a:pt x="15624" y="7163"/>
                </a:cubicBezTo>
                <a:cubicBezTo>
                  <a:pt x="15621" y="7184"/>
                  <a:pt x="15618" y="7202"/>
                  <a:pt x="15615" y="7223"/>
                </a:cubicBezTo>
                <a:cubicBezTo>
                  <a:pt x="15609" y="7268"/>
                  <a:pt x="15607" y="7313"/>
                  <a:pt x="15600" y="7351"/>
                </a:cubicBezTo>
                <a:cubicBezTo>
                  <a:pt x="15586" y="7422"/>
                  <a:pt x="15559" y="7597"/>
                  <a:pt x="15538" y="7755"/>
                </a:cubicBezTo>
                <a:cubicBezTo>
                  <a:pt x="15535" y="7781"/>
                  <a:pt x="15532" y="7797"/>
                  <a:pt x="15529" y="7823"/>
                </a:cubicBezTo>
                <a:cubicBezTo>
                  <a:pt x="15474" y="8211"/>
                  <a:pt x="15411" y="8650"/>
                  <a:pt x="15382" y="8857"/>
                </a:cubicBezTo>
                <a:cubicBezTo>
                  <a:pt x="15348" y="9110"/>
                  <a:pt x="15326" y="9247"/>
                  <a:pt x="15306" y="9358"/>
                </a:cubicBezTo>
                <a:cubicBezTo>
                  <a:pt x="15300" y="9398"/>
                  <a:pt x="15292" y="9473"/>
                  <a:pt x="15288" y="9493"/>
                </a:cubicBezTo>
                <a:cubicBezTo>
                  <a:pt x="15272" y="9564"/>
                  <a:pt x="15260" y="9704"/>
                  <a:pt x="15260" y="9808"/>
                </a:cubicBezTo>
                <a:cubicBezTo>
                  <a:pt x="15260" y="9879"/>
                  <a:pt x="15249" y="9943"/>
                  <a:pt x="15236" y="9988"/>
                </a:cubicBezTo>
                <a:cubicBezTo>
                  <a:pt x="15229" y="10018"/>
                  <a:pt x="15222" y="10054"/>
                  <a:pt x="15214" y="10070"/>
                </a:cubicBezTo>
                <a:cubicBezTo>
                  <a:pt x="15189" y="10121"/>
                  <a:pt x="15168" y="10206"/>
                  <a:pt x="15168" y="10258"/>
                </a:cubicBezTo>
                <a:cubicBezTo>
                  <a:pt x="15168" y="10342"/>
                  <a:pt x="15094" y="10980"/>
                  <a:pt x="15052" y="11261"/>
                </a:cubicBezTo>
                <a:cubicBezTo>
                  <a:pt x="15043" y="11323"/>
                  <a:pt x="15038" y="11392"/>
                  <a:pt x="15040" y="11419"/>
                </a:cubicBezTo>
                <a:cubicBezTo>
                  <a:pt x="15042" y="11446"/>
                  <a:pt x="15027" y="11506"/>
                  <a:pt x="15003" y="11554"/>
                </a:cubicBezTo>
                <a:cubicBezTo>
                  <a:pt x="14969" y="11624"/>
                  <a:pt x="14948" y="11595"/>
                  <a:pt x="14905" y="11396"/>
                </a:cubicBezTo>
                <a:cubicBezTo>
                  <a:pt x="14902" y="11383"/>
                  <a:pt x="14902" y="11380"/>
                  <a:pt x="14899" y="11366"/>
                </a:cubicBezTo>
                <a:lnTo>
                  <a:pt x="14884" y="11299"/>
                </a:lnTo>
                <a:cubicBezTo>
                  <a:pt x="14856" y="11195"/>
                  <a:pt x="14843" y="11112"/>
                  <a:pt x="14853" y="11112"/>
                </a:cubicBezTo>
                <a:cubicBezTo>
                  <a:pt x="14857" y="11112"/>
                  <a:pt x="14830" y="11037"/>
                  <a:pt x="14823" y="11007"/>
                </a:cubicBezTo>
                <a:cubicBezTo>
                  <a:pt x="14803" y="10973"/>
                  <a:pt x="14773" y="10885"/>
                  <a:pt x="14743" y="10767"/>
                </a:cubicBezTo>
                <a:cubicBezTo>
                  <a:pt x="14624" y="10295"/>
                  <a:pt x="14262" y="9540"/>
                  <a:pt x="14012" y="9231"/>
                </a:cubicBezTo>
                <a:cubicBezTo>
                  <a:pt x="13940" y="9142"/>
                  <a:pt x="13836" y="8983"/>
                  <a:pt x="13715" y="8804"/>
                </a:cubicBezTo>
                <a:cubicBezTo>
                  <a:pt x="13701" y="8785"/>
                  <a:pt x="13684" y="8771"/>
                  <a:pt x="13672" y="8752"/>
                </a:cubicBezTo>
                <a:cubicBezTo>
                  <a:pt x="13639" y="8696"/>
                  <a:pt x="13606" y="8657"/>
                  <a:pt x="13577" y="8632"/>
                </a:cubicBezTo>
                <a:cubicBezTo>
                  <a:pt x="13573" y="8628"/>
                  <a:pt x="13572" y="8627"/>
                  <a:pt x="13568" y="8624"/>
                </a:cubicBezTo>
                <a:cubicBezTo>
                  <a:pt x="13557" y="8625"/>
                  <a:pt x="13547" y="8631"/>
                  <a:pt x="13541" y="8654"/>
                </a:cubicBezTo>
                <a:cubicBezTo>
                  <a:pt x="13516" y="8753"/>
                  <a:pt x="13437" y="8605"/>
                  <a:pt x="13437" y="8459"/>
                </a:cubicBezTo>
                <a:cubicBezTo>
                  <a:pt x="13437" y="8388"/>
                  <a:pt x="13410" y="8369"/>
                  <a:pt x="13348" y="8399"/>
                </a:cubicBezTo>
                <a:cubicBezTo>
                  <a:pt x="13324" y="8411"/>
                  <a:pt x="13279" y="8407"/>
                  <a:pt x="13226" y="8385"/>
                </a:cubicBezTo>
                <a:cubicBezTo>
                  <a:pt x="13205" y="8379"/>
                  <a:pt x="13178" y="8365"/>
                  <a:pt x="13155" y="8347"/>
                </a:cubicBezTo>
                <a:cubicBezTo>
                  <a:pt x="13046" y="8286"/>
                  <a:pt x="12927" y="8191"/>
                  <a:pt x="12828" y="8085"/>
                </a:cubicBezTo>
                <a:cubicBezTo>
                  <a:pt x="12821" y="8078"/>
                  <a:pt x="12813" y="8072"/>
                  <a:pt x="12806" y="8062"/>
                </a:cubicBezTo>
                <a:cubicBezTo>
                  <a:pt x="12796" y="8048"/>
                  <a:pt x="12779" y="8032"/>
                  <a:pt x="12767" y="8017"/>
                </a:cubicBezTo>
                <a:cubicBezTo>
                  <a:pt x="12764" y="8014"/>
                  <a:pt x="12763" y="8013"/>
                  <a:pt x="12761" y="8010"/>
                </a:cubicBezTo>
                <a:cubicBezTo>
                  <a:pt x="12715" y="7950"/>
                  <a:pt x="12661" y="7925"/>
                  <a:pt x="12644" y="7950"/>
                </a:cubicBezTo>
                <a:cubicBezTo>
                  <a:pt x="12627" y="7975"/>
                  <a:pt x="12605" y="7939"/>
                  <a:pt x="12595" y="7875"/>
                </a:cubicBezTo>
                <a:cubicBezTo>
                  <a:pt x="12594" y="7865"/>
                  <a:pt x="12591" y="7861"/>
                  <a:pt x="12589" y="7853"/>
                </a:cubicBezTo>
                <a:cubicBezTo>
                  <a:pt x="12575" y="7845"/>
                  <a:pt x="12549" y="7819"/>
                  <a:pt x="12543" y="7823"/>
                </a:cubicBezTo>
                <a:cubicBezTo>
                  <a:pt x="12516" y="7838"/>
                  <a:pt x="12444" y="7743"/>
                  <a:pt x="12366" y="7620"/>
                </a:cubicBezTo>
                <a:cubicBezTo>
                  <a:pt x="12271" y="7487"/>
                  <a:pt x="12161" y="7309"/>
                  <a:pt x="12087" y="7148"/>
                </a:cubicBezTo>
                <a:cubicBezTo>
                  <a:pt x="12024" y="7010"/>
                  <a:pt x="11970" y="6813"/>
                  <a:pt x="11965" y="6714"/>
                </a:cubicBezTo>
                <a:cubicBezTo>
                  <a:pt x="11965" y="6712"/>
                  <a:pt x="11965" y="6708"/>
                  <a:pt x="11965" y="6706"/>
                </a:cubicBezTo>
                <a:cubicBezTo>
                  <a:pt x="11964" y="6703"/>
                  <a:pt x="11963" y="6702"/>
                  <a:pt x="11962" y="6699"/>
                </a:cubicBezTo>
                <a:cubicBezTo>
                  <a:pt x="11954" y="6671"/>
                  <a:pt x="11948" y="6646"/>
                  <a:pt x="11950" y="6624"/>
                </a:cubicBezTo>
                <a:cubicBezTo>
                  <a:pt x="11951" y="6606"/>
                  <a:pt x="11945" y="6553"/>
                  <a:pt x="11944" y="6519"/>
                </a:cubicBezTo>
                <a:cubicBezTo>
                  <a:pt x="11939" y="6479"/>
                  <a:pt x="11936" y="6426"/>
                  <a:pt x="11931" y="6399"/>
                </a:cubicBezTo>
                <a:cubicBezTo>
                  <a:pt x="11922" y="6346"/>
                  <a:pt x="11922" y="6257"/>
                  <a:pt x="11925" y="6167"/>
                </a:cubicBezTo>
                <a:cubicBezTo>
                  <a:pt x="11925" y="6131"/>
                  <a:pt x="11927" y="6107"/>
                  <a:pt x="11928" y="6077"/>
                </a:cubicBezTo>
                <a:cubicBezTo>
                  <a:pt x="11929" y="6074"/>
                  <a:pt x="11928" y="6065"/>
                  <a:pt x="11928" y="6062"/>
                </a:cubicBezTo>
                <a:cubicBezTo>
                  <a:pt x="11929" y="6059"/>
                  <a:pt x="11928" y="6057"/>
                  <a:pt x="11928" y="6054"/>
                </a:cubicBezTo>
                <a:cubicBezTo>
                  <a:pt x="11930" y="6034"/>
                  <a:pt x="11932" y="6009"/>
                  <a:pt x="11935" y="5995"/>
                </a:cubicBezTo>
                <a:cubicBezTo>
                  <a:pt x="11938" y="5977"/>
                  <a:pt x="11937" y="5937"/>
                  <a:pt x="11941" y="5912"/>
                </a:cubicBezTo>
                <a:cubicBezTo>
                  <a:pt x="11949" y="5815"/>
                  <a:pt x="11959" y="5722"/>
                  <a:pt x="11965" y="5642"/>
                </a:cubicBezTo>
                <a:cubicBezTo>
                  <a:pt x="11974" y="5520"/>
                  <a:pt x="12004" y="5373"/>
                  <a:pt x="12032" y="5320"/>
                </a:cubicBezTo>
                <a:cubicBezTo>
                  <a:pt x="12061" y="5267"/>
                  <a:pt x="12084" y="5188"/>
                  <a:pt x="12084" y="5148"/>
                </a:cubicBezTo>
                <a:cubicBezTo>
                  <a:pt x="12084" y="5079"/>
                  <a:pt x="12136" y="5001"/>
                  <a:pt x="12329" y="4751"/>
                </a:cubicBezTo>
                <a:cubicBezTo>
                  <a:pt x="12341" y="4735"/>
                  <a:pt x="12340" y="4730"/>
                  <a:pt x="12354" y="4713"/>
                </a:cubicBezTo>
                <a:cubicBezTo>
                  <a:pt x="12361" y="4704"/>
                  <a:pt x="12373" y="4700"/>
                  <a:pt x="12381" y="4691"/>
                </a:cubicBezTo>
                <a:cubicBezTo>
                  <a:pt x="12398" y="4673"/>
                  <a:pt x="12413" y="4651"/>
                  <a:pt x="12433" y="4638"/>
                </a:cubicBezTo>
                <a:cubicBezTo>
                  <a:pt x="12608" y="4508"/>
                  <a:pt x="12879" y="4523"/>
                  <a:pt x="13118" y="4661"/>
                </a:cubicBezTo>
                <a:cubicBezTo>
                  <a:pt x="13122" y="4663"/>
                  <a:pt x="13127" y="4667"/>
                  <a:pt x="13131" y="4668"/>
                </a:cubicBezTo>
                <a:cubicBezTo>
                  <a:pt x="13151" y="4681"/>
                  <a:pt x="13169" y="4692"/>
                  <a:pt x="13189" y="4706"/>
                </a:cubicBezTo>
                <a:cubicBezTo>
                  <a:pt x="13208" y="4719"/>
                  <a:pt x="13230" y="4734"/>
                  <a:pt x="13247" y="4751"/>
                </a:cubicBezTo>
                <a:cubicBezTo>
                  <a:pt x="13303" y="4797"/>
                  <a:pt x="13356" y="4848"/>
                  <a:pt x="13403" y="4908"/>
                </a:cubicBezTo>
                <a:cubicBezTo>
                  <a:pt x="13446" y="4963"/>
                  <a:pt x="13493" y="5005"/>
                  <a:pt x="13507" y="5006"/>
                </a:cubicBezTo>
                <a:cubicBezTo>
                  <a:pt x="13538" y="5006"/>
                  <a:pt x="13610" y="5147"/>
                  <a:pt x="13663" y="5275"/>
                </a:cubicBezTo>
                <a:cubicBezTo>
                  <a:pt x="13677" y="5273"/>
                  <a:pt x="13691" y="5284"/>
                  <a:pt x="13706" y="5328"/>
                </a:cubicBezTo>
                <a:cubicBezTo>
                  <a:pt x="13724" y="5380"/>
                  <a:pt x="13727" y="5441"/>
                  <a:pt x="13718" y="5470"/>
                </a:cubicBezTo>
                <a:cubicBezTo>
                  <a:pt x="13718" y="5471"/>
                  <a:pt x="13718" y="5477"/>
                  <a:pt x="13718" y="5478"/>
                </a:cubicBezTo>
                <a:cubicBezTo>
                  <a:pt x="13714" y="5491"/>
                  <a:pt x="13717" y="5500"/>
                  <a:pt x="13721" y="5508"/>
                </a:cubicBezTo>
                <a:cubicBezTo>
                  <a:pt x="13725" y="5507"/>
                  <a:pt x="13729" y="5505"/>
                  <a:pt x="13736" y="5493"/>
                </a:cubicBezTo>
                <a:cubicBezTo>
                  <a:pt x="13757" y="5461"/>
                  <a:pt x="13816" y="5526"/>
                  <a:pt x="13874" y="5635"/>
                </a:cubicBezTo>
                <a:cubicBezTo>
                  <a:pt x="13917" y="5716"/>
                  <a:pt x="13954" y="5749"/>
                  <a:pt x="13981" y="5777"/>
                </a:cubicBezTo>
                <a:cubicBezTo>
                  <a:pt x="13996" y="5789"/>
                  <a:pt x="14007" y="5796"/>
                  <a:pt x="14021" y="5800"/>
                </a:cubicBezTo>
                <a:cubicBezTo>
                  <a:pt x="14045" y="5761"/>
                  <a:pt x="14099" y="5536"/>
                  <a:pt x="14153" y="5245"/>
                </a:cubicBezTo>
                <a:cubicBezTo>
                  <a:pt x="14209" y="4942"/>
                  <a:pt x="14270" y="4633"/>
                  <a:pt x="14296" y="4511"/>
                </a:cubicBezTo>
                <a:cubicBezTo>
                  <a:pt x="14309" y="4431"/>
                  <a:pt x="14329" y="4325"/>
                  <a:pt x="14330" y="4301"/>
                </a:cubicBezTo>
                <a:cubicBezTo>
                  <a:pt x="14331" y="4282"/>
                  <a:pt x="14333" y="4255"/>
                  <a:pt x="14330" y="4249"/>
                </a:cubicBezTo>
                <a:cubicBezTo>
                  <a:pt x="14322" y="4229"/>
                  <a:pt x="14335" y="4166"/>
                  <a:pt x="14361" y="4114"/>
                </a:cubicBezTo>
                <a:cubicBezTo>
                  <a:pt x="14373" y="4088"/>
                  <a:pt x="14386" y="4050"/>
                  <a:pt x="14394" y="4009"/>
                </a:cubicBezTo>
                <a:cubicBezTo>
                  <a:pt x="14403" y="3968"/>
                  <a:pt x="14410" y="3925"/>
                  <a:pt x="14410" y="3889"/>
                </a:cubicBezTo>
                <a:cubicBezTo>
                  <a:pt x="14410" y="3817"/>
                  <a:pt x="14427" y="3715"/>
                  <a:pt x="14452" y="3665"/>
                </a:cubicBezTo>
                <a:cubicBezTo>
                  <a:pt x="14477" y="3614"/>
                  <a:pt x="14498" y="3536"/>
                  <a:pt x="14498" y="3492"/>
                </a:cubicBezTo>
                <a:cubicBezTo>
                  <a:pt x="14498" y="3449"/>
                  <a:pt x="14525" y="3344"/>
                  <a:pt x="14556" y="3260"/>
                </a:cubicBezTo>
                <a:cubicBezTo>
                  <a:pt x="14588" y="3175"/>
                  <a:pt x="14621" y="2980"/>
                  <a:pt x="14630" y="2818"/>
                </a:cubicBezTo>
                <a:cubicBezTo>
                  <a:pt x="14638" y="2656"/>
                  <a:pt x="14668" y="2483"/>
                  <a:pt x="14694" y="2436"/>
                </a:cubicBezTo>
                <a:cubicBezTo>
                  <a:pt x="14707" y="2412"/>
                  <a:pt x="14716" y="2384"/>
                  <a:pt x="14722" y="2361"/>
                </a:cubicBezTo>
                <a:cubicBezTo>
                  <a:pt x="14724" y="2336"/>
                  <a:pt x="14726" y="2313"/>
                  <a:pt x="14722" y="2301"/>
                </a:cubicBezTo>
                <a:cubicBezTo>
                  <a:pt x="14720" y="2297"/>
                  <a:pt x="14725" y="2279"/>
                  <a:pt x="14725" y="2271"/>
                </a:cubicBezTo>
                <a:cubicBezTo>
                  <a:pt x="14725" y="2253"/>
                  <a:pt x="14726" y="2233"/>
                  <a:pt x="14731" y="2204"/>
                </a:cubicBezTo>
                <a:cubicBezTo>
                  <a:pt x="14737" y="2168"/>
                  <a:pt x="14744" y="2131"/>
                  <a:pt x="14755" y="2091"/>
                </a:cubicBezTo>
                <a:cubicBezTo>
                  <a:pt x="14828" y="1838"/>
                  <a:pt x="14813" y="1618"/>
                  <a:pt x="14719" y="1462"/>
                </a:cubicBezTo>
                <a:cubicBezTo>
                  <a:pt x="14532" y="1154"/>
                  <a:pt x="13857" y="504"/>
                  <a:pt x="13541" y="323"/>
                </a:cubicBezTo>
                <a:cubicBezTo>
                  <a:pt x="13485" y="291"/>
                  <a:pt x="13427" y="252"/>
                  <a:pt x="13369" y="218"/>
                </a:cubicBezTo>
                <a:cubicBezTo>
                  <a:pt x="13366" y="216"/>
                  <a:pt x="13363" y="214"/>
                  <a:pt x="13360" y="211"/>
                </a:cubicBezTo>
                <a:cubicBezTo>
                  <a:pt x="13335" y="196"/>
                  <a:pt x="13301" y="176"/>
                  <a:pt x="13284" y="166"/>
                </a:cubicBezTo>
                <a:cubicBezTo>
                  <a:pt x="13188" y="107"/>
                  <a:pt x="13069" y="66"/>
                  <a:pt x="12944" y="31"/>
                </a:cubicBezTo>
                <a:cubicBezTo>
                  <a:pt x="12821" y="21"/>
                  <a:pt x="12719" y="6"/>
                  <a:pt x="12479" y="1"/>
                </a:cubicBezTo>
                <a:close/>
                <a:moveTo>
                  <a:pt x="17723" y="7508"/>
                </a:moveTo>
                <a:cubicBezTo>
                  <a:pt x="17743" y="7523"/>
                  <a:pt x="17750" y="7609"/>
                  <a:pt x="17750" y="7763"/>
                </a:cubicBezTo>
                <a:cubicBezTo>
                  <a:pt x="17750" y="7872"/>
                  <a:pt x="17774" y="8073"/>
                  <a:pt x="17802" y="8212"/>
                </a:cubicBezTo>
                <a:cubicBezTo>
                  <a:pt x="17831" y="8352"/>
                  <a:pt x="17857" y="8606"/>
                  <a:pt x="17857" y="8774"/>
                </a:cubicBezTo>
                <a:cubicBezTo>
                  <a:pt x="17858" y="8942"/>
                  <a:pt x="17875" y="9121"/>
                  <a:pt x="17894" y="9179"/>
                </a:cubicBezTo>
                <a:cubicBezTo>
                  <a:pt x="17941" y="9318"/>
                  <a:pt x="18056" y="10194"/>
                  <a:pt x="18056" y="10407"/>
                </a:cubicBezTo>
                <a:cubicBezTo>
                  <a:pt x="18056" y="10501"/>
                  <a:pt x="18069" y="10602"/>
                  <a:pt x="18084" y="10625"/>
                </a:cubicBezTo>
                <a:cubicBezTo>
                  <a:pt x="18099" y="10647"/>
                  <a:pt x="18127" y="10837"/>
                  <a:pt x="18148" y="11052"/>
                </a:cubicBezTo>
                <a:cubicBezTo>
                  <a:pt x="18169" y="11267"/>
                  <a:pt x="18197" y="11492"/>
                  <a:pt x="18209" y="11554"/>
                </a:cubicBezTo>
                <a:cubicBezTo>
                  <a:pt x="18260" y="11802"/>
                  <a:pt x="18306" y="12299"/>
                  <a:pt x="18289" y="12408"/>
                </a:cubicBezTo>
                <a:cubicBezTo>
                  <a:pt x="18279" y="12473"/>
                  <a:pt x="18285" y="12515"/>
                  <a:pt x="18304" y="12505"/>
                </a:cubicBezTo>
                <a:cubicBezTo>
                  <a:pt x="18338" y="12487"/>
                  <a:pt x="18424" y="13237"/>
                  <a:pt x="18396" y="13307"/>
                </a:cubicBezTo>
                <a:cubicBezTo>
                  <a:pt x="18387" y="13328"/>
                  <a:pt x="18054" y="13344"/>
                  <a:pt x="17655" y="13344"/>
                </a:cubicBezTo>
                <a:cubicBezTo>
                  <a:pt x="17092" y="13344"/>
                  <a:pt x="16924" y="13321"/>
                  <a:pt x="16912" y="13247"/>
                </a:cubicBezTo>
                <a:cubicBezTo>
                  <a:pt x="16897" y="13148"/>
                  <a:pt x="16909" y="12940"/>
                  <a:pt x="16940" y="12745"/>
                </a:cubicBezTo>
                <a:cubicBezTo>
                  <a:pt x="16975" y="12515"/>
                  <a:pt x="17084" y="11629"/>
                  <a:pt x="17093" y="11501"/>
                </a:cubicBezTo>
                <a:cubicBezTo>
                  <a:pt x="17097" y="11428"/>
                  <a:pt x="17107" y="11340"/>
                  <a:pt x="17117" y="11299"/>
                </a:cubicBezTo>
                <a:cubicBezTo>
                  <a:pt x="17127" y="11258"/>
                  <a:pt x="17145" y="11122"/>
                  <a:pt x="17157" y="10999"/>
                </a:cubicBezTo>
                <a:cubicBezTo>
                  <a:pt x="17169" y="10876"/>
                  <a:pt x="17197" y="10673"/>
                  <a:pt x="17218" y="10550"/>
                </a:cubicBezTo>
                <a:cubicBezTo>
                  <a:pt x="17309" y="10030"/>
                  <a:pt x="17325" y="9901"/>
                  <a:pt x="17325" y="9763"/>
                </a:cubicBezTo>
                <a:cubicBezTo>
                  <a:pt x="17325" y="9645"/>
                  <a:pt x="17462" y="8508"/>
                  <a:pt x="17530" y="8055"/>
                </a:cubicBezTo>
                <a:cubicBezTo>
                  <a:pt x="17539" y="7993"/>
                  <a:pt x="17550" y="7886"/>
                  <a:pt x="17551" y="7815"/>
                </a:cubicBezTo>
                <a:cubicBezTo>
                  <a:pt x="17553" y="7744"/>
                  <a:pt x="17562" y="7693"/>
                  <a:pt x="17573" y="7703"/>
                </a:cubicBezTo>
                <a:cubicBezTo>
                  <a:pt x="17584" y="7712"/>
                  <a:pt x="17620" y="7662"/>
                  <a:pt x="17652" y="7590"/>
                </a:cubicBezTo>
                <a:cubicBezTo>
                  <a:pt x="17670" y="7552"/>
                  <a:pt x="17686" y="7528"/>
                  <a:pt x="17698" y="7515"/>
                </a:cubicBezTo>
                <a:cubicBezTo>
                  <a:pt x="17708" y="7506"/>
                  <a:pt x="17716" y="7503"/>
                  <a:pt x="17723" y="7508"/>
                </a:cubicBezTo>
                <a:close/>
              </a:path>
            </a:pathLst>
          </a:custGeom>
          <a:ln w="12700">
            <a:miter lim="400000"/>
          </a:ln>
        </p:spPr>
      </p:pic>
      <p:pic>
        <p:nvPicPr>
          <p:cNvPr id="627" name="droppedImage.png" descr="droppedImage.png"/>
          <p:cNvPicPr>
            <a:picLocks noChangeAspect="1"/>
          </p:cNvPicPr>
          <p:nvPr/>
        </p:nvPicPr>
        <p:blipFill>
          <a:blip r:embed="rId8">
            <a:extLst/>
          </a:blip>
          <a:srcRect l="0" t="1894" r="0" b="0"/>
          <a:stretch>
            <a:fillRect/>
          </a:stretch>
        </p:blipFill>
        <p:spPr>
          <a:xfrm>
            <a:off x="571131" y="469106"/>
            <a:ext cx="11862538" cy="1931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8"/>
                </a:lnTo>
                <a:lnTo>
                  <a:pt x="0" y="21600"/>
                </a:lnTo>
                <a:lnTo>
                  <a:pt x="10800" y="21600"/>
                </a:lnTo>
                <a:lnTo>
                  <a:pt x="21600" y="21600"/>
                </a:lnTo>
                <a:lnTo>
                  <a:pt x="21600" y="10798"/>
                </a:lnTo>
                <a:lnTo>
                  <a:pt x="21600" y="0"/>
                </a:lnTo>
                <a:lnTo>
                  <a:pt x="10800" y="0"/>
                </a:lnTo>
                <a:lnTo>
                  <a:pt x="0" y="0"/>
                </a:lnTo>
                <a:close/>
              </a:path>
            </a:pathLst>
          </a:cu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30" name="Team Profile"/>
          <p:cNvSpPr/>
          <p:nvPr>
            <p:ph type="title"/>
          </p:nvPr>
        </p:nvSpPr>
        <p:spPr>
          <a:prstGeom prst="rect">
            <a:avLst/>
          </a:prstGeom>
        </p:spPr>
        <p:txBody>
          <a:bodyPr/>
          <a:lstStyle/>
          <a:p>
            <a:pPr/>
            <a:r>
              <a:t>Team Profile</a:t>
            </a:r>
          </a:p>
        </p:txBody>
      </p:sp>
      <p:sp>
        <p:nvSpPr>
          <p:cNvPr id="631" name="Naval Postgraduate School…"/>
          <p:cNvSpPr/>
          <p:nvPr>
            <p:ph type="body" idx="1"/>
          </p:nvPr>
        </p:nvSpPr>
        <p:spPr>
          <a:prstGeom prst="rect">
            <a:avLst/>
          </a:prstGeom>
        </p:spPr>
        <p:txBody>
          <a:bodyPr/>
          <a:lstStyle/>
          <a:p>
            <a:pPr/>
            <a:r>
              <a:t>Naval Postgraduate School</a:t>
            </a:r>
          </a:p>
          <a:p>
            <a:pPr lvl="1"/>
            <a:r>
              <a:t>Simson L. Garfinkel</a:t>
            </a:r>
            <a:br/>
            <a:r>
              <a:t>Assoc. Prof</a:t>
            </a:r>
            <a:br/>
            <a:r>
              <a:t>Computer Science</a:t>
            </a:r>
          </a:p>
          <a:p>
            <a:pPr lvl="2"/>
            <a:r>
              <a:rPr>
                <a:hlinkClick r:id="rId3" invalidUrl="" action="" tgtFrame="" tooltip="" history="1" highlightClick="0" endSnd="0"/>
              </a:rPr>
              <a:t>simsong@acm.org</a:t>
            </a:r>
            <a:r>
              <a:t> </a:t>
            </a:r>
          </a:p>
          <a:p>
            <a:pPr lvl="2"/>
            <a:r>
              <a:t>+1.202.649.0029</a:t>
            </a:r>
          </a:p>
          <a:p>
            <a:pPr/>
          </a:p>
          <a:p>
            <a:pPr/>
            <a:r>
              <a:t>The University of Texas at San Antonio</a:t>
            </a:r>
          </a:p>
          <a:p>
            <a:pPr lvl="1"/>
            <a:r>
              <a:t>N. Beebe, Asst. Prof.</a:t>
            </a:r>
            <a:br/>
            <a:r>
              <a:t>Info Systems/Cyber Security</a:t>
            </a:r>
          </a:p>
          <a:p>
            <a:pPr lvl="2"/>
            <a:r>
              <a:rPr>
                <a:hlinkClick r:id="rId4" invalidUrl="" action="" tgtFrame="" tooltip="" history="1" highlightClick="0" endSnd="0"/>
              </a:rPr>
              <a:t>Nicole.Beebe@utsa.edu</a:t>
            </a:r>
          </a:p>
          <a:p>
            <a:pPr lvl="2"/>
            <a:r>
              <a:t>+1.210.269.5647</a:t>
            </a:r>
          </a:p>
        </p:txBody>
      </p:sp>
      <p:sp>
        <p:nvSpPr>
          <p:cNvPr id="63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droppedImage.tiff" descr="droppedImage.tiff"/>
          <p:cNvPicPr>
            <a:picLocks noChangeAspect="1"/>
          </p:cNvPicPr>
          <p:nvPr/>
        </p:nvPicPr>
        <p:blipFill>
          <a:blip r:embed="rId5">
            <a:extLst/>
          </a:blip>
          <a:srcRect l="0" t="21129" r="781" b="16945"/>
          <a:stretch>
            <a:fillRect/>
          </a:stretch>
        </p:blipFill>
        <p:spPr>
          <a:xfrm>
            <a:off x="6654582" y="2275427"/>
            <a:ext cx="5753318" cy="2693118"/>
          </a:xfrm>
          <a:prstGeom prst="rect">
            <a:avLst/>
          </a:prstGeom>
          <a:ln w="12700"/>
        </p:spPr>
      </p:pic>
      <p:pic>
        <p:nvPicPr>
          <p:cNvPr id="634" name="droppedImage.tiff" descr="droppedImage.tiff"/>
          <p:cNvPicPr>
            <a:picLocks noChangeAspect="1"/>
          </p:cNvPicPr>
          <p:nvPr/>
        </p:nvPicPr>
        <p:blipFill>
          <a:blip r:embed="rId6">
            <a:extLst/>
          </a:blip>
          <a:stretch>
            <a:fillRect/>
          </a:stretch>
        </p:blipFill>
        <p:spPr>
          <a:xfrm>
            <a:off x="6642100" y="6576986"/>
            <a:ext cx="5765800" cy="2684247"/>
          </a:xfrm>
          <a:prstGeom prst="rect">
            <a:avLst/>
          </a:prstGeom>
          <a:ln w="12700"/>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6"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37" name="The current approaches for finding hostile insiders are based on “signatures.”"/>
          <p:cNvSpPr/>
          <p:nvPr>
            <p:ph type="title"/>
          </p:nvPr>
        </p:nvSpPr>
        <p:spPr>
          <a:prstGeom prst="rect">
            <a:avLst/>
          </a:prstGeom>
        </p:spPr>
        <p:txBody>
          <a:bodyPr/>
          <a:lstStyle/>
          <a:p>
            <a:pPr/>
            <a:r>
              <a:t>The current approaches for finding hostile insiders are based on “signatures.”</a:t>
            </a:r>
          </a:p>
        </p:txBody>
      </p:sp>
      <p:sp>
        <p:nvSpPr>
          <p:cNvPr id="638" name="Sample signature to find a problem employee:…"/>
          <p:cNvSpPr/>
          <p:nvPr>
            <p:ph type="body" idx="1"/>
          </p:nvPr>
        </p:nvSpPr>
        <p:spPr>
          <a:prstGeom prst="rect">
            <a:avLst/>
          </a:prstGeom>
        </p:spPr>
        <p:txBody>
          <a:bodyPr/>
          <a:lstStyle/>
          <a:p>
            <a:pPr/>
            <a:r>
              <a:t>Sample signature to find a problem employee:</a:t>
            </a:r>
          </a:p>
          <a:p>
            <a:pPr/>
          </a:p>
          <a:p>
            <a:pPr/>
          </a:p>
          <a:p>
            <a:pPr/>
          </a:p>
          <a:p>
            <a:pPr/>
          </a:p>
          <a:p>
            <a:pPr/>
          </a:p>
          <a:p>
            <a:pPr/>
          </a:p>
          <a:p>
            <a:pPr/>
          </a:p>
          <a:p>
            <a:pPr/>
            <a:r>
              <a:t>These signatures are typically hand written.</a:t>
            </a:r>
          </a:p>
          <a:p>
            <a:pPr lvl="2"/>
            <a:r>
              <a:t>Brittle</a:t>
            </a:r>
          </a:p>
          <a:p>
            <a:pPr lvl="2"/>
            <a:r>
              <a:t>Don’t scale</a:t>
            </a:r>
          </a:p>
          <a:p>
            <a:pPr lvl="2"/>
            <a:r>
              <a:t>Miss new patterns</a:t>
            </a:r>
          </a:p>
        </p:txBody>
      </p:sp>
      <p:sp>
        <p:nvSpPr>
          <p:cNvPr id="63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0" name="(CERT 2011)…"/>
          <p:cNvSpPr/>
          <p:nvPr/>
        </p:nvSpPr>
        <p:spPr>
          <a:xfrm>
            <a:off x="1193800" y="2477104"/>
            <a:ext cx="11607800" cy="3670301"/>
          </a:xfrm>
          <a:prstGeom prst="rect">
            <a:avLst/>
          </a:prstGeom>
          <a:solidFill>
            <a:srgbClr val="FFD479"/>
          </a:solidFill>
          <a:ln w="6350">
            <a:solidFill>
              <a:srgbClr val="000000"/>
            </a:solidFill>
          </a:ln>
          <a:extLst>
            <a:ext uri="{C572A759-6A51-4108-AA02-DFA0A04FC94B}">
              <ma14:wrappingTextBoxFlag xmlns:ma14="http://schemas.microsoft.com/office/mac/drawingml/2011/main" val="1"/>
            </a:ext>
          </a:extLst>
        </p:spPr>
        <p:txBody>
          <a:bodyPr lIns="38100" tIns="38100" rIns="38100" bIns="38100">
            <a:spAutoFit/>
          </a:bodyPr>
          <a:lstStyle/>
          <a:p>
            <a:pPr algn="l">
              <a:buClr>
                <a:srgbClr val="000000"/>
              </a:buClr>
              <a:buFont typeface="Times New Roman"/>
              <a:defRPr sz="4200"/>
            </a:pPr>
            <a:r>
              <a:rPr sz="3400">
                <a:latin typeface="Times New Roman"/>
                <a:ea typeface="Times New Roman"/>
                <a:cs typeface="Times New Roman"/>
                <a:sym typeface="Times New Roman"/>
              </a:rPr>
              <a:t>(CERT 2011)</a:t>
            </a:r>
          </a:p>
          <a:p>
            <a:pPr algn="l">
              <a:buClr>
                <a:srgbClr val="000000"/>
              </a:buClr>
              <a:buFont typeface="Times New Roman"/>
              <a:defRPr sz="4200"/>
            </a:pPr>
            <a:r>
              <a:t>• </a:t>
            </a:r>
            <a:r>
              <a:rPr i="1" sz="3800">
                <a:latin typeface="Times New Roman"/>
                <a:ea typeface="Times New Roman"/>
                <a:cs typeface="Times New Roman"/>
                <a:sym typeface="Times New Roman"/>
              </a:rPr>
              <a:t>if the mail is from a departing insider</a:t>
            </a:r>
          </a:p>
          <a:p>
            <a:pPr algn="l">
              <a:buClr>
                <a:srgbClr val="000000"/>
              </a:buClr>
              <a:buFont typeface="Times New Roman"/>
              <a:defRPr sz="4200"/>
            </a:pPr>
            <a:r>
              <a:t>• </a:t>
            </a:r>
            <a:r>
              <a:rPr i="1" sz="3800">
                <a:latin typeface="Times New Roman"/>
                <a:ea typeface="Times New Roman"/>
                <a:cs typeface="Times New Roman"/>
                <a:sym typeface="Times New Roman"/>
              </a:rPr>
              <a:t>and the message was sent in last 30 days</a:t>
            </a:r>
          </a:p>
          <a:p>
            <a:pPr algn="l">
              <a:buClr>
                <a:srgbClr val="000000"/>
              </a:buClr>
              <a:buFont typeface="Times New Roman"/>
              <a:defRPr sz="4200"/>
            </a:pPr>
            <a:r>
              <a:t>• </a:t>
            </a:r>
            <a:r>
              <a:rPr i="1" sz="3800">
                <a:latin typeface="Times New Roman"/>
                <a:ea typeface="Times New Roman"/>
                <a:cs typeface="Times New Roman"/>
                <a:sym typeface="Times New Roman"/>
              </a:rPr>
              <a:t>and the recipient is not in organization’s domain</a:t>
            </a:r>
          </a:p>
          <a:p>
            <a:pPr algn="l">
              <a:buClr>
                <a:srgbClr val="000000"/>
              </a:buClr>
              <a:buFont typeface="Times New Roman"/>
              <a:defRPr sz="4200"/>
            </a:pPr>
            <a:r>
              <a:t>• </a:t>
            </a:r>
            <a:r>
              <a:rPr i="1" sz="3800">
                <a:latin typeface="Times New Roman"/>
                <a:ea typeface="Times New Roman"/>
                <a:cs typeface="Times New Roman"/>
                <a:sym typeface="Times New Roman"/>
              </a:rPr>
              <a:t>and the total bytes summed by day is more than X,</a:t>
            </a:r>
          </a:p>
          <a:p>
            <a:pPr algn="l">
              <a:buClr>
                <a:srgbClr val="000000"/>
              </a:buClr>
              <a:buFont typeface="Times New Roman"/>
              <a:defRPr sz="4200"/>
            </a:pPr>
            <a:r>
              <a:t>➜ </a:t>
            </a:r>
            <a:r>
              <a:rPr i="1" sz="3800">
                <a:latin typeface="Times New Roman"/>
                <a:ea typeface="Times New Roman"/>
                <a:cs typeface="Times New Roman"/>
                <a:sym typeface="Times New Roman"/>
              </a:rPr>
              <a:t>send an alert to security operator</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43" name="We propose a new approach for finding threatening insiders—storage profile anomalies."/>
          <p:cNvSpPr/>
          <p:nvPr>
            <p:ph type="title"/>
          </p:nvPr>
        </p:nvSpPr>
        <p:spPr>
          <a:prstGeom prst="rect">
            <a:avLst/>
          </a:prstGeom>
        </p:spPr>
        <p:txBody>
          <a:bodyPr/>
          <a:lstStyle/>
          <a:p>
            <a:pPr/>
            <a:r>
              <a:t>We propose a new approach for finding threatening insiders—storage profile anomalies.</a:t>
            </a:r>
          </a:p>
        </p:txBody>
      </p:sp>
      <p:sp>
        <p:nvSpPr>
          <p:cNvPr id="644" name="Hypothesis 1:  Some insiders hoard before exfiltration…"/>
          <p:cNvSpPr/>
          <p:nvPr>
            <p:ph type="body" idx="1"/>
          </p:nvPr>
        </p:nvSpPr>
        <p:spPr>
          <a:prstGeom prst="rect">
            <a:avLst/>
          </a:prstGeom>
        </p:spPr>
        <p:txBody>
          <a:bodyPr/>
          <a:lstStyle/>
          <a:p>
            <a:pPr/>
            <a:r>
              <a:t>Hypothesis 1: </a:t>
            </a:r>
            <a:br/>
            <a:r>
              <a:t>Some insiders hoard before exfiltration</a:t>
            </a:r>
          </a:p>
          <a:p>
            <a:pPr lvl="1"/>
            <a:r>
              <a:t>Manning</a:t>
            </a:r>
          </a:p>
          <a:p>
            <a:pPr lvl="1"/>
            <a:r>
              <a:t>Snowden</a:t>
            </a:r>
          </a:p>
        </p:txBody>
      </p:sp>
      <p:sp>
        <p:nvSpPr>
          <p:cNvPr id="64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image6.png" descr="image6.png"/>
          <p:cNvPicPr>
            <a:picLocks noChangeAspect="1"/>
          </p:cNvPicPr>
          <p:nvPr/>
        </p:nvPicPr>
        <p:blipFill>
          <a:blip r:embed="rId3">
            <a:extLst/>
          </a:blip>
          <a:srcRect l="0" t="0" r="21947" b="0"/>
          <a:stretch>
            <a:fillRect/>
          </a:stretch>
        </p:blipFill>
        <p:spPr>
          <a:xfrm>
            <a:off x="2606440" y="5427697"/>
            <a:ext cx="4940665" cy="1955801"/>
          </a:xfrm>
          <a:prstGeom prst="rect">
            <a:avLst/>
          </a:prstGeom>
          <a:ln w="12700"/>
        </p:spPr>
      </p:pic>
      <p:pic>
        <p:nvPicPr>
          <p:cNvPr id="647" name="image7.jpg" descr="image7.jpg"/>
          <p:cNvPicPr>
            <a:picLocks noChangeAspect="1"/>
          </p:cNvPicPr>
          <p:nvPr/>
        </p:nvPicPr>
        <p:blipFill>
          <a:blip r:embed="rId4">
            <a:extLst/>
          </a:blip>
          <a:stretch>
            <a:fillRect/>
          </a:stretch>
        </p:blipFill>
        <p:spPr>
          <a:xfrm>
            <a:off x="10254312" y="3759200"/>
            <a:ext cx="2149406" cy="2818353"/>
          </a:xfrm>
          <a:prstGeom prst="rect">
            <a:avLst/>
          </a:prstGeom>
          <a:ln w="12700"/>
        </p:spPr>
      </p:pic>
      <p:pic>
        <p:nvPicPr>
          <p:cNvPr id="648" name="image8.jpg" descr="image8.jpg"/>
          <p:cNvPicPr>
            <a:picLocks noChangeAspect="1"/>
          </p:cNvPicPr>
          <p:nvPr/>
        </p:nvPicPr>
        <p:blipFill>
          <a:blip r:embed="rId5">
            <a:extLst/>
          </a:blip>
          <a:stretch>
            <a:fillRect/>
          </a:stretch>
        </p:blipFill>
        <p:spPr>
          <a:xfrm>
            <a:off x="7243248" y="4189712"/>
            <a:ext cx="2425701" cy="1358393"/>
          </a:xfrm>
          <a:prstGeom prst="rect">
            <a:avLst/>
          </a:prstGeom>
          <a:ln w="12700"/>
        </p:spPr>
      </p:pic>
      <p:pic>
        <p:nvPicPr>
          <p:cNvPr id="649" name="image9.jpg" descr="image9.jpg"/>
          <p:cNvPicPr>
            <a:picLocks noChangeAspect="1"/>
          </p:cNvPicPr>
          <p:nvPr/>
        </p:nvPicPr>
        <p:blipFill>
          <a:blip r:embed="rId6">
            <a:extLst/>
          </a:blip>
          <a:stretch>
            <a:fillRect/>
          </a:stretch>
        </p:blipFill>
        <p:spPr>
          <a:xfrm>
            <a:off x="10774413" y="2209800"/>
            <a:ext cx="1879601" cy="1347638"/>
          </a:xfrm>
          <a:prstGeom prst="rect">
            <a:avLst/>
          </a:prstGeom>
          <a:ln w="12700"/>
        </p:spPr>
      </p:pic>
      <p:pic>
        <p:nvPicPr>
          <p:cNvPr id="650" name="image10.jpg" descr="image10.jpg"/>
          <p:cNvPicPr>
            <a:picLocks noChangeAspect="1"/>
          </p:cNvPicPr>
          <p:nvPr/>
        </p:nvPicPr>
        <p:blipFill>
          <a:blip r:embed="rId7">
            <a:extLst/>
          </a:blip>
          <a:stretch>
            <a:fillRect/>
          </a:stretch>
        </p:blipFill>
        <p:spPr>
          <a:xfrm>
            <a:off x="7825682" y="5877114"/>
            <a:ext cx="2819401" cy="1468629"/>
          </a:xfrm>
          <a:prstGeom prst="rect">
            <a:avLst/>
          </a:prstGeom>
          <a:ln w="12700"/>
        </p:spPr>
      </p:pic>
      <p:pic>
        <p:nvPicPr>
          <p:cNvPr id="651" name="image11.jpg" descr="image11.jpg"/>
          <p:cNvPicPr>
            <a:picLocks noChangeAspect="1"/>
          </p:cNvPicPr>
          <p:nvPr/>
        </p:nvPicPr>
        <p:blipFill>
          <a:blip r:embed="rId8">
            <a:extLst/>
          </a:blip>
          <a:srcRect l="97" t="124" r="99" b="331"/>
          <a:stretch>
            <a:fillRect/>
          </a:stretch>
        </p:blipFill>
        <p:spPr>
          <a:xfrm>
            <a:off x="6964456" y="6785210"/>
            <a:ext cx="2041526" cy="2216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65" y="0"/>
                </a:moveTo>
                <a:cubicBezTo>
                  <a:pt x="4693" y="19"/>
                  <a:pt x="4353" y="52"/>
                  <a:pt x="4396" y="101"/>
                </a:cubicBezTo>
                <a:cubicBezTo>
                  <a:pt x="4482" y="196"/>
                  <a:pt x="4479" y="251"/>
                  <a:pt x="4384" y="321"/>
                </a:cubicBezTo>
                <a:cubicBezTo>
                  <a:pt x="4115" y="519"/>
                  <a:pt x="3578" y="729"/>
                  <a:pt x="3452" y="685"/>
                </a:cubicBezTo>
                <a:cubicBezTo>
                  <a:pt x="3379" y="659"/>
                  <a:pt x="3297" y="709"/>
                  <a:pt x="3271" y="801"/>
                </a:cubicBezTo>
                <a:cubicBezTo>
                  <a:pt x="3245" y="892"/>
                  <a:pt x="3095" y="996"/>
                  <a:pt x="2935" y="1033"/>
                </a:cubicBezTo>
                <a:cubicBezTo>
                  <a:pt x="2776" y="1069"/>
                  <a:pt x="2555" y="1174"/>
                  <a:pt x="2444" y="1265"/>
                </a:cubicBezTo>
                <a:cubicBezTo>
                  <a:pt x="2333" y="1356"/>
                  <a:pt x="1985" y="1525"/>
                  <a:pt x="1667" y="1644"/>
                </a:cubicBezTo>
                <a:cubicBezTo>
                  <a:pt x="1349" y="1763"/>
                  <a:pt x="1105" y="1876"/>
                  <a:pt x="1125" y="1895"/>
                </a:cubicBezTo>
                <a:cubicBezTo>
                  <a:pt x="1146" y="1914"/>
                  <a:pt x="1106" y="2107"/>
                  <a:pt x="1037" y="2321"/>
                </a:cubicBezTo>
                <a:cubicBezTo>
                  <a:pt x="870" y="2842"/>
                  <a:pt x="1076" y="5739"/>
                  <a:pt x="1289" y="5860"/>
                </a:cubicBezTo>
                <a:cubicBezTo>
                  <a:pt x="1371" y="5907"/>
                  <a:pt x="1101" y="6458"/>
                  <a:pt x="869" y="6715"/>
                </a:cubicBezTo>
                <a:cubicBezTo>
                  <a:pt x="795" y="6797"/>
                  <a:pt x="747" y="6937"/>
                  <a:pt x="764" y="7029"/>
                </a:cubicBezTo>
                <a:cubicBezTo>
                  <a:pt x="781" y="7120"/>
                  <a:pt x="695" y="7373"/>
                  <a:pt x="575" y="7593"/>
                </a:cubicBezTo>
                <a:cubicBezTo>
                  <a:pt x="456" y="7813"/>
                  <a:pt x="338" y="8163"/>
                  <a:pt x="311" y="8367"/>
                </a:cubicBezTo>
                <a:cubicBezTo>
                  <a:pt x="284" y="8571"/>
                  <a:pt x="200" y="8782"/>
                  <a:pt x="122" y="8839"/>
                </a:cubicBezTo>
                <a:cubicBezTo>
                  <a:pt x="53" y="8889"/>
                  <a:pt x="19" y="9548"/>
                  <a:pt x="0" y="10850"/>
                </a:cubicBezTo>
                <a:cubicBezTo>
                  <a:pt x="19" y="12144"/>
                  <a:pt x="50" y="12775"/>
                  <a:pt x="122" y="12800"/>
                </a:cubicBezTo>
                <a:cubicBezTo>
                  <a:pt x="215" y="12833"/>
                  <a:pt x="292" y="13055"/>
                  <a:pt x="336" y="13415"/>
                </a:cubicBezTo>
                <a:cubicBezTo>
                  <a:pt x="374" y="13725"/>
                  <a:pt x="482" y="14076"/>
                  <a:pt x="575" y="14189"/>
                </a:cubicBezTo>
                <a:cubicBezTo>
                  <a:pt x="809" y="14472"/>
                  <a:pt x="1149" y="15367"/>
                  <a:pt x="1100" y="15573"/>
                </a:cubicBezTo>
                <a:cubicBezTo>
                  <a:pt x="1091" y="15612"/>
                  <a:pt x="1153" y="15643"/>
                  <a:pt x="1235" y="15643"/>
                </a:cubicBezTo>
                <a:cubicBezTo>
                  <a:pt x="1408" y="15643"/>
                  <a:pt x="1629" y="15980"/>
                  <a:pt x="1541" y="16111"/>
                </a:cubicBezTo>
                <a:cubicBezTo>
                  <a:pt x="1508" y="16161"/>
                  <a:pt x="1521" y="16200"/>
                  <a:pt x="1575" y="16200"/>
                </a:cubicBezTo>
                <a:cubicBezTo>
                  <a:pt x="1679" y="16200"/>
                  <a:pt x="3247" y="17908"/>
                  <a:pt x="3254" y="18030"/>
                </a:cubicBezTo>
                <a:cubicBezTo>
                  <a:pt x="3257" y="18069"/>
                  <a:pt x="3357" y="18276"/>
                  <a:pt x="3477" y="18486"/>
                </a:cubicBezTo>
                <a:cubicBezTo>
                  <a:pt x="3597" y="18697"/>
                  <a:pt x="3670" y="18888"/>
                  <a:pt x="3641" y="18915"/>
                </a:cubicBezTo>
                <a:cubicBezTo>
                  <a:pt x="3611" y="18943"/>
                  <a:pt x="3645" y="19063"/>
                  <a:pt x="3716" y="19182"/>
                </a:cubicBezTo>
                <a:cubicBezTo>
                  <a:pt x="3787" y="19302"/>
                  <a:pt x="3864" y="19501"/>
                  <a:pt x="3884" y="19627"/>
                </a:cubicBezTo>
                <a:cubicBezTo>
                  <a:pt x="3904" y="19753"/>
                  <a:pt x="3967" y="19912"/>
                  <a:pt x="4027" y="19979"/>
                </a:cubicBezTo>
                <a:cubicBezTo>
                  <a:pt x="4087" y="20046"/>
                  <a:pt x="4132" y="20222"/>
                  <a:pt x="4128" y="20370"/>
                </a:cubicBezTo>
                <a:cubicBezTo>
                  <a:pt x="4123" y="20518"/>
                  <a:pt x="4183" y="20688"/>
                  <a:pt x="4262" y="20749"/>
                </a:cubicBezTo>
                <a:cubicBezTo>
                  <a:pt x="4341" y="20810"/>
                  <a:pt x="4409" y="20967"/>
                  <a:pt x="4409" y="21097"/>
                </a:cubicBezTo>
                <a:cubicBezTo>
                  <a:pt x="4409" y="21227"/>
                  <a:pt x="4485" y="21406"/>
                  <a:pt x="4577" y="21499"/>
                </a:cubicBezTo>
                <a:cubicBezTo>
                  <a:pt x="4619" y="21542"/>
                  <a:pt x="4707" y="21576"/>
                  <a:pt x="4921" y="21600"/>
                </a:cubicBezTo>
                <a:cubicBezTo>
                  <a:pt x="5003" y="21577"/>
                  <a:pt x="5049" y="21547"/>
                  <a:pt x="5077" y="21507"/>
                </a:cubicBezTo>
                <a:cubicBezTo>
                  <a:pt x="5138" y="21417"/>
                  <a:pt x="5373" y="21260"/>
                  <a:pt x="5602" y="21159"/>
                </a:cubicBezTo>
                <a:cubicBezTo>
                  <a:pt x="5830" y="21058"/>
                  <a:pt x="6017" y="20941"/>
                  <a:pt x="6017" y="20900"/>
                </a:cubicBezTo>
                <a:cubicBezTo>
                  <a:pt x="6018" y="20859"/>
                  <a:pt x="6316" y="20698"/>
                  <a:pt x="6681" y="20540"/>
                </a:cubicBezTo>
                <a:cubicBezTo>
                  <a:pt x="7331" y="20260"/>
                  <a:pt x="7355" y="20258"/>
                  <a:pt x="7697" y="20409"/>
                </a:cubicBezTo>
                <a:cubicBezTo>
                  <a:pt x="7889" y="20493"/>
                  <a:pt x="8092" y="20536"/>
                  <a:pt x="8146" y="20505"/>
                </a:cubicBezTo>
                <a:cubicBezTo>
                  <a:pt x="8200" y="20474"/>
                  <a:pt x="8593" y="20522"/>
                  <a:pt x="9020" y="20610"/>
                </a:cubicBezTo>
                <a:cubicBezTo>
                  <a:pt x="9655" y="20741"/>
                  <a:pt x="10065" y="20760"/>
                  <a:pt x="11304" y="20710"/>
                </a:cubicBezTo>
                <a:cubicBezTo>
                  <a:pt x="13010" y="20642"/>
                  <a:pt x="13147" y="20625"/>
                  <a:pt x="13756" y="20470"/>
                </a:cubicBezTo>
                <a:cubicBezTo>
                  <a:pt x="13997" y="20409"/>
                  <a:pt x="14255" y="20383"/>
                  <a:pt x="14327" y="20409"/>
                </a:cubicBezTo>
                <a:cubicBezTo>
                  <a:pt x="14400" y="20434"/>
                  <a:pt x="14479" y="20400"/>
                  <a:pt x="14508" y="20331"/>
                </a:cubicBezTo>
                <a:cubicBezTo>
                  <a:pt x="14536" y="20263"/>
                  <a:pt x="14710" y="20174"/>
                  <a:pt x="14894" y="20138"/>
                </a:cubicBezTo>
                <a:cubicBezTo>
                  <a:pt x="15078" y="20102"/>
                  <a:pt x="15279" y="20039"/>
                  <a:pt x="15339" y="19995"/>
                </a:cubicBezTo>
                <a:cubicBezTo>
                  <a:pt x="15430" y="19928"/>
                  <a:pt x="15710" y="19855"/>
                  <a:pt x="15998" y="19824"/>
                </a:cubicBezTo>
                <a:cubicBezTo>
                  <a:pt x="16035" y="19821"/>
                  <a:pt x="16249" y="19681"/>
                  <a:pt x="16473" y="19515"/>
                </a:cubicBezTo>
                <a:cubicBezTo>
                  <a:pt x="17141" y="19020"/>
                  <a:pt x="17434" y="18845"/>
                  <a:pt x="17607" y="18834"/>
                </a:cubicBezTo>
                <a:cubicBezTo>
                  <a:pt x="17805" y="18822"/>
                  <a:pt x="19307" y="17434"/>
                  <a:pt x="19307" y="17264"/>
                </a:cubicBezTo>
                <a:cubicBezTo>
                  <a:pt x="19307" y="17197"/>
                  <a:pt x="19413" y="17067"/>
                  <a:pt x="19547" y="16974"/>
                </a:cubicBezTo>
                <a:cubicBezTo>
                  <a:pt x="19680" y="16880"/>
                  <a:pt x="19978" y="16469"/>
                  <a:pt x="20206" y="16061"/>
                </a:cubicBezTo>
                <a:cubicBezTo>
                  <a:pt x="20434" y="15653"/>
                  <a:pt x="20665" y="15259"/>
                  <a:pt x="20714" y="15183"/>
                </a:cubicBezTo>
                <a:cubicBezTo>
                  <a:pt x="20789" y="15067"/>
                  <a:pt x="20876" y="14870"/>
                  <a:pt x="20966" y="14626"/>
                </a:cubicBezTo>
                <a:cubicBezTo>
                  <a:pt x="20975" y="14600"/>
                  <a:pt x="21040" y="14454"/>
                  <a:pt x="21109" y="14301"/>
                </a:cubicBezTo>
                <a:cubicBezTo>
                  <a:pt x="21177" y="14148"/>
                  <a:pt x="21275" y="13815"/>
                  <a:pt x="21327" y="13562"/>
                </a:cubicBezTo>
                <a:cubicBezTo>
                  <a:pt x="21379" y="13309"/>
                  <a:pt x="21466" y="13059"/>
                  <a:pt x="21520" y="13009"/>
                </a:cubicBezTo>
                <a:cubicBezTo>
                  <a:pt x="21556" y="12976"/>
                  <a:pt x="21583" y="12066"/>
                  <a:pt x="21600" y="10680"/>
                </a:cubicBezTo>
                <a:cubicBezTo>
                  <a:pt x="21581" y="9454"/>
                  <a:pt x="21545" y="8870"/>
                  <a:pt x="21478" y="8847"/>
                </a:cubicBezTo>
                <a:cubicBezTo>
                  <a:pt x="21400" y="8819"/>
                  <a:pt x="21304" y="8656"/>
                  <a:pt x="21264" y="8487"/>
                </a:cubicBezTo>
                <a:cubicBezTo>
                  <a:pt x="21224" y="8318"/>
                  <a:pt x="21159" y="8098"/>
                  <a:pt x="21117" y="7996"/>
                </a:cubicBezTo>
                <a:cubicBezTo>
                  <a:pt x="21075" y="7894"/>
                  <a:pt x="21032" y="7768"/>
                  <a:pt x="21016" y="7717"/>
                </a:cubicBezTo>
                <a:cubicBezTo>
                  <a:pt x="21001" y="7666"/>
                  <a:pt x="20771" y="7227"/>
                  <a:pt x="20508" y="6742"/>
                </a:cubicBezTo>
                <a:cubicBezTo>
                  <a:pt x="20246" y="6258"/>
                  <a:pt x="19952" y="5703"/>
                  <a:pt x="19857" y="5512"/>
                </a:cubicBezTo>
                <a:cubicBezTo>
                  <a:pt x="19763" y="5321"/>
                  <a:pt x="19650" y="5185"/>
                  <a:pt x="19605" y="5210"/>
                </a:cubicBezTo>
                <a:cubicBezTo>
                  <a:pt x="19561" y="5236"/>
                  <a:pt x="19422" y="5108"/>
                  <a:pt x="19299" y="4924"/>
                </a:cubicBezTo>
                <a:cubicBezTo>
                  <a:pt x="19176" y="4740"/>
                  <a:pt x="18831" y="4367"/>
                  <a:pt x="18530" y="4093"/>
                </a:cubicBezTo>
                <a:cubicBezTo>
                  <a:pt x="18230" y="3818"/>
                  <a:pt x="18009" y="3552"/>
                  <a:pt x="18043" y="3501"/>
                </a:cubicBezTo>
                <a:cubicBezTo>
                  <a:pt x="18078" y="3449"/>
                  <a:pt x="18046" y="3427"/>
                  <a:pt x="17968" y="3454"/>
                </a:cubicBezTo>
                <a:cubicBezTo>
                  <a:pt x="17891" y="3482"/>
                  <a:pt x="17770" y="3440"/>
                  <a:pt x="17699" y="3361"/>
                </a:cubicBezTo>
                <a:cubicBezTo>
                  <a:pt x="17628" y="3283"/>
                  <a:pt x="17608" y="3218"/>
                  <a:pt x="17653" y="3218"/>
                </a:cubicBezTo>
                <a:cubicBezTo>
                  <a:pt x="17698" y="3218"/>
                  <a:pt x="17645" y="3162"/>
                  <a:pt x="17540" y="3091"/>
                </a:cubicBezTo>
                <a:cubicBezTo>
                  <a:pt x="17434" y="3020"/>
                  <a:pt x="17302" y="2980"/>
                  <a:pt x="17241" y="3002"/>
                </a:cubicBezTo>
                <a:cubicBezTo>
                  <a:pt x="17181" y="3023"/>
                  <a:pt x="17020" y="2930"/>
                  <a:pt x="16884" y="2797"/>
                </a:cubicBezTo>
                <a:cubicBezTo>
                  <a:pt x="16749" y="2663"/>
                  <a:pt x="16482" y="2492"/>
                  <a:pt x="16288" y="2418"/>
                </a:cubicBezTo>
                <a:cubicBezTo>
                  <a:pt x="16094" y="2343"/>
                  <a:pt x="15731" y="2170"/>
                  <a:pt x="15482" y="2035"/>
                </a:cubicBezTo>
                <a:cubicBezTo>
                  <a:pt x="15233" y="1899"/>
                  <a:pt x="14942" y="1776"/>
                  <a:pt x="14835" y="1760"/>
                </a:cubicBezTo>
                <a:cubicBezTo>
                  <a:pt x="14729" y="1744"/>
                  <a:pt x="14585" y="1689"/>
                  <a:pt x="14516" y="1636"/>
                </a:cubicBezTo>
                <a:cubicBezTo>
                  <a:pt x="14447" y="1584"/>
                  <a:pt x="14264" y="1519"/>
                  <a:pt x="14109" y="1493"/>
                </a:cubicBezTo>
                <a:cubicBezTo>
                  <a:pt x="13954" y="1467"/>
                  <a:pt x="13780" y="1416"/>
                  <a:pt x="13723" y="1377"/>
                </a:cubicBezTo>
                <a:cubicBezTo>
                  <a:pt x="13386" y="1148"/>
                  <a:pt x="11508" y="945"/>
                  <a:pt x="10082" y="986"/>
                </a:cubicBezTo>
                <a:cubicBezTo>
                  <a:pt x="9851" y="993"/>
                  <a:pt x="9629" y="954"/>
                  <a:pt x="9591" y="897"/>
                </a:cubicBezTo>
                <a:cubicBezTo>
                  <a:pt x="9543" y="827"/>
                  <a:pt x="9452" y="850"/>
                  <a:pt x="9305" y="971"/>
                </a:cubicBezTo>
                <a:cubicBezTo>
                  <a:pt x="9186" y="1068"/>
                  <a:pt x="8927" y="1155"/>
                  <a:pt x="8726" y="1164"/>
                </a:cubicBezTo>
                <a:cubicBezTo>
                  <a:pt x="8425" y="1179"/>
                  <a:pt x="8264" y="1112"/>
                  <a:pt x="7848" y="785"/>
                </a:cubicBezTo>
                <a:cubicBezTo>
                  <a:pt x="7117" y="211"/>
                  <a:pt x="6884" y="49"/>
                  <a:pt x="5665" y="0"/>
                </a:cubicBezTo>
                <a:close/>
                <a:moveTo>
                  <a:pt x="4942" y="1474"/>
                </a:moveTo>
                <a:cubicBezTo>
                  <a:pt x="5098" y="1457"/>
                  <a:pt x="5290" y="1493"/>
                  <a:pt x="5366" y="1551"/>
                </a:cubicBezTo>
                <a:cubicBezTo>
                  <a:pt x="5521" y="1669"/>
                  <a:pt x="5528" y="1997"/>
                  <a:pt x="5383" y="2174"/>
                </a:cubicBezTo>
                <a:cubicBezTo>
                  <a:pt x="5270" y="2312"/>
                  <a:pt x="5244" y="2312"/>
                  <a:pt x="4879" y="2135"/>
                </a:cubicBezTo>
                <a:cubicBezTo>
                  <a:pt x="4660" y="2029"/>
                  <a:pt x="4603" y="1940"/>
                  <a:pt x="4627" y="1748"/>
                </a:cubicBezTo>
                <a:cubicBezTo>
                  <a:pt x="4652" y="1555"/>
                  <a:pt x="4721" y="1497"/>
                  <a:pt x="4942" y="1474"/>
                </a:cubicBezTo>
                <a:close/>
              </a:path>
            </a:pathLst>
          </a:custGeom>
          <a:ln w="12700"/>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3"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54" name="We also want to detect other kinds of illegal employee activity."/>
          <p:cNvSpPr/>
          <p:nvPr>
            <p:ph type="title"/>
          </p:nvPr>
        </p:nvSpPr>
        <p:spPr>
          <a:prstGeom prst="rect">
            <a:avLst/>
          </a:prstGeom>
        </p:spPr>
        <p:txBody>
          <a:bodyPr/>
          <a:lstStyle/>
          <a:p>
            <a:pPr/>
            <a:r>
              <a:t>We also want to detect other kinds of illegal employee activity.</a:t>
            </a:r>
          </a:p>
        </p:txBody>
      </p:sp>
      <p:sp>
        <p:nvSpPr>
          <p:cNvPr id="655" name="Hypothesis 2:  Some illegal activity has storage indicators:…"/>
          <p:cNvSpPr/>
          <p:nvPr>
            <p:ph type="body" idx="1"/>
          </p:nvPr>
        </p:nvSpPr>
        <p:spPr>
          <a:prstGeom prst="rect">
            <a:avLst/>
          </a:prstGeom>
        </p:spPr>
        <p:txBody>
          <a:bodyPr/>
          <a:lstStyle/>
          <a:p>
            <a:pPr>
              <a:spcBef>
                <a:spcPts val="800"/>
              </a:spcBef>
              <a:buClr>
                <a:srgbClr val="000000"/>
              </a:buClr>
            </a:pPr>
            <a:r>
              <a:t>Hypothesis 2: </a:t>
            </a:r>
            <a:br/>
            <a:r>
              <a:t>Some illegal activity has storage indicators:</a:t>
            </a:r>
          </a:p>
          <a:p>
            <a:pPr lvl="1" marL="467360" indent="-198120">
              <a:spcBef>
                <a:spcPts val="800"/>
              </a:spcBef>
              <a:buClr>
                <a:srgbClr val="000000"/>
              </a:buClr>
            </a:pPr>
            <a:r>
              <a:t>Contraband software (hacking tools) and data</a:t>
            </a:r>
          </a:p>
          <a:p>
            <a:pPr lvl="1"/>
            <a:r>
              <a:t>Large amount of:</a:t>
            </a:r>
          </a:p>
          <a:p>
            <a:pPr lvl="2"/>
            <a:r>
              <a:t>graphics</a:t>
            </a:r>
          </a:p>
          <a:p>
            <a:pPr lvl="2"/>
            <a:r>
              <a:t>PII; PHI; account numbers</a:t>
            </a:r>
          </a:p>
          <a:p>
            <a:pPr lvl="2"/>
            <a:r>
              <a:t>Encrypted data</a:t>
            </a:r>
          </a:p>
          <a:p>
            <a:pPr lvl="1" marL="467360" indent="-198120">
              <a:spcBef>
                <a:spcPts val="800"/>
              </a:spcBef>
              <a:buClr>
                <a:srgbClr val="000000"/>
              </a:buClr>
            </a:pPr>
            <a:r>
              <a:t>Stolen documents </a:t>
            </a:r>
          </a:p>
          <a:p>
            <a:pPr/>
          </a:p>
          <a:p>
            <a:pPr/>
            <a:r>
              <a:t>Illegal employee activity is:</a:t>
            </a:r>
          </a:p>
          <a:p>
            <a:pPr lvl="1"/>
            <a:r>
              <a:t>Bad for business</a:t>
            </a:r>
          </a:p>
          <a:p>
            <a:pPr lvl="1"/>
            <a:r>
              <a:t>Exploitation threat </a:t>
            </a:r>
          </a:p>
          <a:p>
            <a:pPr lvl="1"/>
            <a:r>
              <a:t>Fraud risk</a:t>
            </a:r>
          </a:p>
        </p:txBody>
      </p:sp>
      <p:sp>
        <p:nvSpPr>
          <p:cNvPr id="656"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61" name="Group"/>
          <p:cNvGrpSpPr/>
          <p:nvPr/>
        </p:nvGrpSpPr>
        <p:grpSpPr>
          <a:xfrm>
            <a:off x="6998351" y="5800045"/>
            <a:ext cx="5519532" cy="3357504"/>
            <a:chOff x="0" y="0"/>
            <a:chExt cx="5519530" cy="3357503"/>
          </a:xfrm>
        </p:grpSpPr>
        <p:pic>
          <p:nvPicPr>
            <p:cNvPr id="657" name="droppedImage.png" descr="droppedImage.png"/>
            <p:cNvPicPr>
              <a:picLocks noChangeAspect="1"/>
            </p:cNvPicPr>
            <p:nvPr/>
          </p:nvPicPr>
          <p:blipFill>
            <a:blip r:embed="rId3">
              <a:extLst/>
            </a:blip>
            <a:stretch>
              <a:fillRect/>
            </a:stretch>
          </p:blipFill>
          <p:spPr>
            <a:xfrm>
              <a:off x="0" y="352494"/>
              <a:ext cx="5494102" cy="3005010"/>
            </a:xfrm>
            <a:prstGeom prst="rect">
              <a:avLst/>
            </a:prstGeom>
            <a:ln w="12700" cap="flat">
              <a:noFill/>
              <a:round/>
            </a:ln>
            <a:effectLst/>
          </p:spPr>
        </p:pic>
        <p:grpSp>
          <p:nvGrpSpPr>
            <p:cNvPr id="660" name="Group"/>
            <p:cNvGrpSpPr/>
            <p:nvPr/>
          </p:nvGrpSpPr>
          <p:grpSpPr>
            <a:xfrm>
              <a:off x="33913" y="0"/>
              <a:ext cx="5485618" cy="378984"/>
              <a:chOff x="0" y="0"/>
              <a:chExt cx="5485617" cy="378983"/>
            </a:xfrm>
          </p:grpSpPr>
          <p:sp>
            <p:nvSpPr>
              <p:cNvPr id="658" name="Rectangle"/>
              <p:cNvSpPr/>
              <p:nvPr/>
            </p:nvSpPr>
            <p:spPr>
              <a:xfrm>
                <a:off x="8478" y="0"/>
                <a:ext cx="5477140" cy="356100"/>
              </a:xfrm>
              <a:prstGeom prst="rect">
                <a:avLst/>
              </a:prstGeom>
              <a:solidFill>
                <a:srgbClr val="CC0814"/>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pic>
            <p:nvPicPr>
              <p:cNvPr id="659" name="droppedImage.png" descr="droppedImage.png"/>
              <p:cNvPicPr>
                <a:picLocks noChangeAspect="1"/>
              </p:cNvPicPr>
              <p:nvPr/>
            </p:nvPicPr>
            <p:blipFill>
              <a:blip r:embed="rId4">
                <a:extLst/>
              </a:blip>
              <a:stretch>
                <a:fillRect/>
              </a:stretch>
            </p:blipFill>
            <p:spPr>
              <a:xfrm>
                <a:off x="0" y="3854"/>
                <a:ext cx="1458313" cy="375130"/>
              </a:xfrm>
              <a:prstGeom prst="rect">
                <a:avLst/>
              </a:prstGeom>
              <a:ln w="12700" cap="flat">
                <a:noFill/>
                <a:round/>
              </a:ln>
              <a:effectLst/>
            </p:spPr>
          </p:pic>
        </p:grpSp>
      </p:gr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3"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pic>
        <p:nvPicPr>
          <p:cNvPr id="664" name="splitgraph.pdf" descr="splitgraph.pdf"/>
          <p:cNvPicPr>
            <a:picLocks noChangeAspect="1"/>
          </p:cNvPicPr>
          <p:nvPr/>
        </p:nvPicPr>
        <p:blipFill>
          <a:blip r:embed="rId3">
            <a:extLst/>
          </a:blip>
          <a:stretch>
            <a:fillRect/>
          </a:stretch>
        </p:blipFill>
        <p:spPr>
          <a:xfrm>
            <a:off x="5644443" y="2514600"/>
            <a:ext cx="7645401" cy="5734051"/>
          </a:xfrm>
          <a:prstGeom prst="rect">
            <a:avLst/>
          </a:prstGeom>
          <a:ln w="12700"/>
        </p:spPr>
      </p:pic>
      <p:sp>
        <p:nvSpPr>
          <p:cNvPr id="665" name="Our plan: look for storage devices that are different than their peers."/>
          <p:cNvSpPr/>
          <p:nvPr>
            <p:ph type="title"/>
          </p:nvPr>
        </p:nvSpPr>
        <p:spPr>
          <a:prstGeom prst="rect">
            <a:avLst/>
          </a:prstGeom>
        </p:spPr>
        <p:txBody>
          <a:bodyPr/>
          <a:lstStyle/>
          <a:p>
            <a:pPr/>
            <a:r>
              <a:t>Our plan: look for storage devices that are different than their peers.</a:t>
            </a:r>
          </a:p>
        </p:txBody>
      </p:sp>
      <p:sp>
        <p:nvSpPr>
          <p:cNvPr id="666" name="We build a “storage profile” from features:…"/>
          <p:cNvSpPr/>
          <p:nvPr>
            <p:ph type="body" idx="1"/>
          </p:nvPr>
        </p:nvSpPr>
        <p:spPr>
          <a:prstGeom prst="rect">
            <a:avLst/>
          </a:prstGeom>
        </p:spPr>
        <p:txBody>
          <a:bodyPr lIns="38100" tIns="38100" rIns="38100" bIns="38100"/>
          <a:lstStyle/>
          <a:p>
            <a:pPr>
              <a:spcBef>
                <a:spcPts val="800"/>
              </a:spcBef>
              <a:buClr>
                <a:srgbClr val="000000"/>
              </a:buClr>
            </a:pPr>
            <a:r>
              <a:t>We build a “storage profile” from features</a:t>
            </a:r>
            <a:r>
              <a:t>:</a:t>
            </a:r>
          </a:p>
          <a:p>
            <a:pPr lvl="1" marL="467360" indent="-198120">
              <a:spcBef>
                <a:spcPts val="800"/>
              </a:spcBef>
              <a:buClr>
                <a:srgbClr val="000000"/>
              </a:buClr>
            </a:pPr>
            <a:r>
              <a:t># of credit card numbers, phone #</a:t>
            </a:r>
            <a:r>
              <a:t>s; </a:t>
            </a:r>
            <a:r>
              <a:t>SSNs, DOBs, etc.</a:t>
            </a:r>
          </a:p>
          <a:p>
            <a:pPr lvl="1" marL="467360" indent="-198120">
              <a:spcBef>
                <a:spcPts val="800"/>
              </a:spcBef>
              <a:buClr>
                <a:srgbClr val="000000"/>
              </a:buClr>
            </a:pPr>
            <a:r>
              <a:t>% </a:t>
            </a:r>
            <a:r>
              <a:t>pictures; %video</a:t>
            </a:r>
          </a:p>
          <a:p>
            <a:pPr lvl="1" marL="467360" indent="-198120">
              <a:spcBef>
                <a:spcPts val="800"/>
              </a:spcBef>
              <a:buClr>
                <a:srgbClr val="000000"/>
              </a:buClr>
            </a:pPr>
            <a:r>
              <a:t>% Doc files; %PDFs; </a:t>
            </a:r>
          </a:p>
          <a:p>
            <a:pPr>
              <a:spcBef>
                <a:spcPts val="800"/>
              </a:spcBef>
              <a:buClr>
                <a:srgbClr val="000000"/>
              </a:buClr>
            </a:pPr>
          </a:p>
          <a:p>
            <a:pPr>
              <a:spcBef>
                <a:spcPts val="800"/>
              </a:spcBef>
              <a:buClr>
                <a:srgbClr val="000000"/>
              </a:buClr>
            </a:pPr>
          </a:p>
          <a:p>
            <a:pPr>
              <a:spcBef>
                <a:spcPts val="800"/>
              </a:spcBef>
              <a:buClr>
                <a:srgbClr val="000000"/>
              </a:buClr>
            </a:pPr>
            <a:r>
              <a:t>“Different” relative to</a:t>
            </a:r>
            <a:r>
              <a:t>:</a:t>
            </a:r>
          </a:p>
          <a:p>
            <a:pPr lvl="1" marL="467360" indent="-198120">
              <a:spcBef>
                <a:spcPts val="800"/>
              </a:spcBef>
              <a:buClr>
                <a:srgbClr val="000000"/>
              </a:buClr>
            </a:pPr>
            <a:r>
              <a:t>User’s history</a:t>
            </a:r>
          </a:p>
          <a:p>
            <a:pPr lvl="1" marL="467360" indent="-198120">
              <a:spcBef>
                <a:spcPts val="800"/>
              </a:spcBef>
              <a:buClr>
                <a:srgbClr val="000000"/>
              </a:buClr>
            </a:pPr>
            <a:r>
              <a:t>User’s o</a:t>
            </a:r>
            <a:r>
              <a:t>rganization</a:t>
            </a:r>
          </a:p>
          <a:p>
            <a:pPr lvl="1" marL="467360" indent="-198120">
              <a:spcBef>
                <a:spcPts val="800"/>
              </a:spcBef>
              <a:buClr>
                <a:srgbClr val="000000"/>
              </a:buClr>
            </a:pPr>
            <a:r>
              <a:t>Others in role.</a:t>
            </a:r>
          </a:p>
        </p:txBody>
      </p:sp>
      <p:sp>
        <p:nvSpPr>
          <p:cNvPr id="667"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sp>
        <p:nvSpPr>
          <p:cNvPr id="668" name="Garfinkel, S. and Shelat, A., &quot;Remembrance of Data Passed: A Study of Disk Sanitization Practices,&quot; IEEE Security &amp; Privacy, January/February 2003."/>
          <p:cNvSpPr/>
          <p:nvPr/>
        </p:nvSpPr>
        <p:spPr>
          <a:xfrm>
            <a:off x="3987800" y="8369300"/>
            <a:ext cx="8597900" cy="6858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647700">
              <a:lnSpc>
                <a:spcPts val="4000"/>
              </a:lnSpc>
              <a:spcBef>
                <a:spcPts val="100"/>
              </a:spcBef>
              <a:tabLst>
                <a:tab pos="203200" algn="l"/>
                <a:tab pos="647700" algn="l"/>
              </a:tabLst>
              <a:defRPr b="0" sz="1800">
                <a:solidFill>
                  <a:srgbClr val="663366"/>
                </a:solidFill>
                <a:uFillTx/>
                <a:latin typeface="+mn-lt"/>
                <a:ea typeface="+mn-ea"/>
                <a:cs typeface="+mn-cs"/>
                <a:sym typeface="Helvetica"/>
              </a:defRPr>
            </a:pPr>
            <a:r>
              <a:rPr>
                <a:solidFill>
                  <a:srgbClr val="000000"/>
                </a:solidFill>
              </a:rPr>
              <a:t>Garfinkel, S. and Shelat, A., </a:t>
            </a:r>
            <a:r>
              <a:rPr u="sng">
                <a:hlinkClick r:id="rId4" invalidUrl="" action="" tgtFrame="" tooltip="" history="1" highlightClick="0" endSnd="0"/>
              </a:rPr>
              <a:t>"Remembrance of Data Passed: A Study of Disk Sanitization Practices,"</a:t>
            </a:r>
            <a:r>
              <a:rPr>
                <a:solidFill>
                  <a:srgbClr val="000000"/>
                </a:solidFill>
              </a:rPr>
              <a:t> IEEE Security &amp; Privacy, January/February 2003.</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71" name="Our approach: Collect “storage profiles” and look for outliers."/>
          <p:cNvSpPr/>
          <p:nvPr>
            <p:ph type="title"/>
          </p:nvPr>
        </p:nvSpPr>
        <p:spPr>
          <a:prstGeom prst="rect">
            <a:avLst/>
          </a:prstGeom>
        </p:spPr>
        <p:txBody>
          <a:bodyPr lIns="38100" tIns="38100" rIns="38100" bIns="38100"/>
          <a:lstStyle/>
          <a:p>
            <a:pPr/>
            <a:r>
              <a:t>Our </a:t>
            </a:r>
            <a:r>
              <a:t>a</a:t>
            </a:r>
            <a:r>
              <a:t>pproach:</a:t>
            </a:r>
          </a:p>
          <a:p>
            <a:pPr/>
            <a:r>
              <a:t>Collect “storage profiles” and look for outliers.</a:t>
            </a:r>
          </a:p>
        </p:txBody>
      </p:sp>
      <p:sp>
        <p:nvSpPr>
          <p:cNvPr id="672" name="We profile storage on the hard drive/storage device:…"/>
          <p:cNvSpPr/>
          <p:nvPr>
            <p:ph type="body" idx="1"/>
          </p:nvPr>
        </p:nvSpPr>
        <p:spPr>
          <a:prstGeom prst="rect">
            <a:avLst/>
          </a:prstGeom>
        </p:spPr>
        <p:txBody>
          <a:bodyPr lIns="38100" tIns="38100" rIns="38100" bIns="38100"/>
          <a:lstStyle/>
          <a:p>
            <a:pPr>
              <a:spcBef>
                <a:spcPts val="800"/>
              </a:spcBef>
              <a:buClr>
                <a:srgbClr val="000000"/>
              </a:buClr>
            </a:pPr>
            <a:r>
              <a:t>We profile storage on the hard drive</a:t>
            </a:r>
            <a:r>
              <a:t>/storage device:</a:t>
            </a:r>
          </a:p>
          <a:p>
            <a:pPr lvl="1" marL="467360" indent="-198120">
              <a:spcBef>
                <a:spcPts val="800"/>
              </a:spcBef>
              <a:buClr>
                <a:srgbClr val="000000"/>
              </a:buClr>
            </a:pPr>
            <a:r>
              <a:t>Allocated &amp; “deleted” files; Unallocated space (file fragments)</a:t>
            </a:r>
          </a:p>
          <a:p>
            <a:pPr>
              <a:spcBef>
                <a:spcPts val="800"/>
              </a:spcBef>
              <a:buClr>
                <a:srgbClr val="000000"/>
              </a:buClr>
            </a:pPr>
          </a:p>
          <a:p>
            <a:pPr>
              <a:spcBef>
                <a:spcPts val="800"/>
              </a:spcBef>
              <a:buClr>
                <a:srgbClr val="000000"/>
              </a:buClr>
            </a:pPr>
          </a:p>
          <a:p>
            <a:pPr>
              <a:spcBef>
                <a:spcPts val="800"/>
              </a:spcBef>
              <a:buClr>
                <a:srgbClr val="000000"/>
              </a:buClr>
            </a:pPr>
          </a:p>
          <a:p>
            <a:pPr>
              <a:spcBef>
                <a:spcPts val="800"/>
              </a:spcBef>
              <a:buClr>
                <a:srgbClr val="000000"/>
              </a:buClr>
            </a:pPr>
          </a:p>
          <a:p>
            <a:pPr>
              <a:spcBef>
                <a:spcPts val="800"/>
              </a:spcBef>
              <a:buClr>
                <a:srgbClr val="000000"/>
              </a:buClr>
            </a:pPr>
          </a:p>
          <a:p>
            <a:pPr>
              <a:spcBef>
                <a:spcPts val="800"/>
              </a:spcBef>
              <a:buClr>
                <a:srgbClr val="000000"/>
              </a:buClr>
            </a:pPr>
          </a:p>
          <a:p>
            <a:pPr>
              <a:spcBef>
                <a:spcPts val="800"/>
              </a:spcBef>
              <a:buClr>
                <a:srgbClr val="000000"/>
              </a:buClr>
            </a:pPr>
            <a:r>
              <a:t>Statistical profile is collected:</a:t>
            </a:r>
          </a:p>
          <a:p>
            <a:pPr lvl="1" marL="467360" indent="-198120">
              <a:spcBef>
                <a:spcPts val="800"/>
              </a:spcBef>
              <a:buClr>
                <a:srgbClr val="000000"/>
              </a:buClr>
            </a:pPr>
            <a:r>
              <a:t>Frequently, at “random” times</a:t>
            </a:r>
          </a:p>
          <a:p>
            <a:pPr lvl="1" marL="467360" indent="-198120">
              <a:spcBef>
                <a:spcPts val="800"/>
              </a:spcBef>
              <a:buClr>
                <a:srgbClr val="000000"/>
              </a:buClr>
            </a:pPr>
            <a:r>
              <a:t>Securely — by going to raw media</a:t>
            </a:r>
          </a:p>
          <a:p>
            <a:pPr lvl="1" marL="467360" indent="-198120">
              <a:spcBef>
                <a:spcPts val="800"/>
              </a:spcBef>
              <a:buClr>
                <a:srgbClr val="000000"/>
              </a:buClr>
            </a:pPr>
            <a:r>
              <a:t>Centrally — at management console</a:t>
            </a:r>
          </a:p>
        </p:txBody>
      </p:sp>
      <p:sp>
        <p:nvSpPr>
          <p:cNvPr id="673"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pic>
        <p:nvPicPr>
          <p:cNvPr id="674" name="concept.pdf" descr="concept.pdf"/>
          <p:cNvPicPr>
            <a:picLocks noChangeAspect="1"/>
          </p:cNvPicPr>
          <p:nvPr/>
        </p:nvPicPr>
        <p:blipFill>
          <a:blip r:embed="rId3">
            <a:extLst/>
          </a:blip>
          <a:stretch>
            <a:fillRect/>
          </a:stretch>
        </p:blipFill>
        <p:spPr>
          <a:xfrm>
            <a:off x="3543300" y="2923363"/>
            <a:ext cx="5906347" cy="3597099"/>
          </a:xfrm>
          <a:prstGeom prst="rect">
            <a:avLst/>
          </a:prstGeom>
          <a:ln w="12700"/>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6"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677" name="We cluster the storage profiles to find “outliers.”"/>
          <p:cNvSpPr/>
          <p:nvPr>
            <p:ph type="title"/>
          </p:nvPr>
        </p:nvSpPr>
        <p:spPr>
          <a:prstGeom prst="rect">
            <a:avLst/>
          </a:prstGeom>
        </p:spPr>
        <p:txBody>
          <a:bodyPr lIns="38100" tIns="38100" rIns="38100" bIns="38100"/>
          <a:lstStyle/>
          <a:p>
            <a:pPr/>
            <a:r>
              <a:t>We cluster the storage profiles to find “outliers.”</a:t>
            </a:r>
          </a:p>
        </p:txBody>
      </p:sp>
      <p:sp>
        <p:nvSpPr>
          <p:cNvPr id="678" name="What’s an outlier?…"/>
          <p:cNvSpPr/>
          <p:nvPr>
            <p:ph type="body" idx="1"/>
          </p:nvPr>
        </p:nvSpPr>
        <p:spPr>
          <a:prstGeom prst="rect">
            <a:avLst/>
          </a:prstGeom>
        </p:spPr>
        <p:txBody>
          <a:bodyPr lIns="38100" tIns="38100" rIns="38100" bIns="38100"/>
          <a:lstStyle/>
          <a:p>
            <a:pPr>
              <a:spcBef>
                <a:spcPts val="800"/>
              </a:spcBef>
              <a:buClr>
                <a:srgbClr val="000000"/>
              </a:buClr>
            </a:pPr>
            <a:r>
              <a:t>What’s an outlier?</a:t>
            </a:r>
          </a:p>
          <a:p>
            <a:pPr lvl="1" marL="467360" indent="-198120">
              <a:spcBef>
                <a:spcPts val="800"/>
              </a:spcBef>
              <a:buClr>
                <a:srgbClr val="000000"/>
              </a:buClr>
            </a:pPr>
            <a:r>
              <a:t>Something that’s different from its peers</a:t>
            </a:r>
          </a:p>
          <a:p>
            <a:pPr lvl="1" marL="467360" indent="-198120">
              <a:spcBef>
                <a:spcPts val="800"/>
              </a:spcBef>
              <a:buClr>
                <a:srgbClr val="000000"/>
              </a:buClr>
            </a:pPr>
            <a:r>
              <a:t>Something different from its own history</a:t>
            </a:r>
          </a:p>
        </p:txBody>
      </p:sp>
      <p:sp>
        <p:nvSpPr>
          <p:cNvPr id="679"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grpSp>
        <p:nvGrpSpPr>
          <p:cNvPr id="719" name="Group"/>
          <p:cNvGrpSpPr/>
          <p:nvPr/>
        </p:nvGrpSpPr>
        <p:grpSpPr>
          <a:xfrm>
            <a:off x="1727742" y="4030089"/>
            <a:ext cx="4072244" cy="3961600"/>
            <a:chOff x="0" y="0"/>
            <a:chExt cx="4072243" cy="3961599"/>
          </a:xfrm>
        </p:grpSpPr>
        <p:sp>
          <p:nvSpPr>
            <p:cNvPr id="680" name="Oval"/>
            <p:cNvSpPr/>
            <p:nvPr/>
          </p:nvSpPr>
          <p:spPr>
            <a:xfrm>
              <a:off x="672557" y="1242055"/>
              <a:ext cx="2489201" cy="2273301"/>
            </a:xfrm>
            <a:prstGeom prst="ellipse">
              <a:avLst/>
            </a:prstGeom>
            <a:noFill/>
            <a:ln w="19050" cap="flat">
              <a:solidFill>
                <a:srgbClr val="275D90"/>
              </a:solidFill>
              <a:prstDash val="solid"/>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1" name="Circle"/>
            <p:cNvSpPr/>
            <p:nvPr/>
          </p:nvSpPr>
          <p:spPr>
            <a:xfrm>
              <a:off x="888457" y="221741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2" name="Circle"/>
            <p:cNvSpPr/>
            <p:nvPr/>
          </p:nvSpPr>
          <p:spPr>
            <a:xfrm>
              <a:off x="1479592" y="210904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3" name="Circle"/>
            <p:cNvSpPr/>
            <p:nvPr/>
          </p:nvSpPr>
          <p:spPr>
            <a:xfrm>
              <a:off x="1642152" y="2124524"/>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4" name="Circle"/>
            <p:cNvSpPr/>
            <p:nvPr/>
          </p:nvSpPr>
          <p:spPr>
            <a:xfrm>
              <a:off x="1536157" y="28676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5" name="Circle"/>
            <p:cNvSpPr/>
            <p:nvPr/>
          </p:nvSpPr>
          <p:spPr>
            <a:xfrm>
              <a:off x="2447211" y="2496089"/>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6" name="Circle"/>
            <p:cNvSpPr/>
            <p:nvPr/>
          </p:nvSpPr>
          <p:spPr>
            <a:xfrm>
              <a:off x="1967272" y="2859913"/>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7" name="Circle"/>
            <p:cNvSpPr/>
            <p:nvPr/>
          </p:nvSpPr>
          <p:spPr>
            <a:xfrm>
              <a:off x="1851157" y="230256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8" name="Circle"/>
            <p:cNvSpPr/>
            <p:nvPr/>
          </p:nvSpPr>
          <p:spPr>
            <a:xfrm>
              <a:off x="2348957" y="275928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89" name="Circle"/>
            <p:cNvSpPr/>
            <p:nvPr/>
          </p:nvSpPr>
          <p:spPr>
            <a:xfrm>
              <a:off x="1696338" y="2751540"/>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0" name="Circle"/>
            <p:cNvSpPr/>
            <p:nvPr/>
          </p:nvSpPr>
          <p:spPr>
            <a:xfrm>
              <a:off x="1905344" y="2349011"/>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1" name="Circle"/>
            <p:cNvSpPr/>
            <p:nvPr/>
          </p:nvSpPr>
          <p:spPr>
            <a:xfrm>
              <a:off x="2485917" y="240319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2" name="Circle"/>
            <p:cNvSpPr/>
            <p:nvPr/>
          </p:nvSpPr>
          <p:spPr>
            <a:xfrm>
              <a:off x="1320257" y="242642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3" name="Circle"/>
            <p:cNvSpPr/>
            <p:nvPr/>
          </p:nvSpPr>
          <p:spPr>
            <a:xfrm>
              <a:off x="1804712" y="210904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4" name="Circle"/>
            <p:cNvSpPr/>
            <p:nvPr/>
          </p:nvSpPr>
          <p:spPr>
            <a:xfrm>
              <a:off x="1536157" y="28676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5" name="Circle"/>
            <p:cNvSpPr/>
            <p:nvPr/>
          </p:nvSpPr>
          <p:spPr>
            <a:xfrm>
              <a:off x="2013717" y="292184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6" name="Circle"/>
            <p:cNvSpPr/>
            <p:nvPr/>
          </p:nvSpPr>
          <p:spPr>
            <a:xfrm>
              <a:off x="2133057" y="2387716"/>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7" name="Circle"/>
            <p:cNvSpPr/>
            <p:nvPr/>
          </p:nvSpPr>
          <p:spPr>
            <a:xfrm>
              <a:off x="2247357" y="330114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8" name="Circle"/>
            <p:cNvSpPr/>
            <p:nvPr/>
          </p:nvSpPr>
          <p:spPr>
            <a:xfrm>
              <a:off x="1479592" y="237223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699" name="Circle"/>
            <p:cNvSpPr/>
            <p:nvPr/>
          </p:nvSpPr>
          <p:spPr>
            <a:xfrm>
              <a:off x="1536157" y="28676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0" name="Circle"/>
            <p:cNvSpPr/>
            <p:nvPr/>
          </p:nvSpPr>
          <p:spPr>
            <a:xfrm>
              <a:off x="2168538" y="193015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1" name="Circle"/>
            <p:cNvSpPr/>
            <p:nvPr/>
          </p:nvSpPr>
          <p:spPr>
            <a:xfrm>
              <a:off x="1980657" y="330114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2" name="Circle"/>
            <p:cNvSpPr/>
            <p:nvPr/>
          </p:nvSpPr>
          <p:spPr>
            <a:xfrm>
              <a:off x="1536157" y="167554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3" name="Circle"/>
            <p:cNvSpPr/>
            <p:nvPr/>
          </p:nvSpPr>
          <p:spPr>
            <a:xfrm>
              <a:off x="2044682" y="20548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4" name="Circle"/>
            <p:cNvSpPr/>
            <p:nvPr/>
          </p:nvSpPr>
          <p:spPr>
            <a:xfrm>
              <a:off x="2247357" y="210904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5" name="Circle"/>
            <p:cNvSpPr/>
            <p:nvPr/>
          </p:nvSpPr>
          <p:spPr>
            <a:xfrm>
              <a:off x="1587965" y="1930152"/>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6" name="Circle"/>
            <p:cNvSpPr/>
            <p:nvPr/>
          </p:nvSpPr>
          <p:spPr>
            <a:xfrm>
              <a:off x="2628357" y="2697354"/>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7" name="Circle"/>
            <p:cNvSpPr/>
            <p:nvPr/>
          </p:nvSpPr>
          <p:spPr>
            <a:xfrm>
              <a:off x="2196557" y="151298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8" name="Circle"/>
            <p:cNvSpPr/>
            <p:nvPr/>
          </p:nvSpPr>
          <p:spPr>
            <a:xfrm>
              <a:off x="1650457" y="1458801"/>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09" name="Circle"/>
            <p:cNvSpPr/>
            <p:nvPr/>
          </p:nvSpPr>
          <p:spPr>
            <a:xfrm>
              <a:off x="1536157" y="28676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0" name="Circle"/>
            <p:cNvSpPr/>
            <p:nvPr/>
          </p:nvSpPr>
          <p:spPr>
            <a:xfrm>
              <a:off x="2628357" y="2085819"/>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1" name="Circle"/>
            <p:cNvSpPr/>
            <p:nvPr/>
          </p:nvSpPr>
          <p:spPr>
            <a:xfrm>
              <a:off x="1104357" y="1946481"/>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2" name="Circle"/>
            <p:cNvSpPr/>
            <p:nvPr/>
          </p:nvSpPr>
          <p:spPr>
            <a:xfrm>
              <a:off x="1218657" y="2751540"/>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3" name="Circle"/>
            <p:cNvSpPr/>
            <p:nvPr/>
          </p:nvSpPr>
          <p:spPr>
            <a:xfrm>
              <a:off x="1536157" y="2867655"/>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4" name="Circle"/>
            <p:cNvSpPr/>
            <p:nvPr/>
          </p:nvSpPr>
          <p:spPr>
            <a:xfrm>
              <a:off x="2129832" y="2914100"/>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5" name="Circle"/>
            <p:cNvSpPr/>
            <p:nvPr/>
          </p:nvSpPr>
          <p:spPr>
            <a:xfrm>
              <a:off x="1980657" y="3301148"/>
              <a:ext cx="114301" cy="114301"/>
            </a:xfrm>
            <a:prstGeom prst="ellipse">
              <a:avLst/>
            </a:prstGeom>
            <a:solidFill>
              <a:srgbClr val="275D9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6" name="Circle"/>
            <p:cNvSpPr/>
            <p:nvPr/>
          </p:nvSpPr>
          <p:spPr>
            <a:xfrm>
              <a:off x="2945857" y="916935"/>
              <a:ext cx="114301" cy="114301"/>
            </a:xfrm>
            <a:prstGeom prst="ellipse">
              <a:avLst/>
            </a:prstGeom>
            <a:solidFill>
              <a:srgbClr val="CE1C00"/>
            </a:solidFill>
            <a:ln w="9525" cap="flat">
              <a:noFill/>
              <a:round/>
            </a:ln>
            <a:effectLst/>
          </p:spPr>
          <p:txBody>
            <a:bodyPr wrap="square" lIns="0" tIns="0" rIns="0" bIns="0" numCol="1" anchor="t">
              <a:noAutofit/>
            </a:bodyPr>
            <a:lstStyle/>
            <a:p>
              <a:pPr marL="0" marR="0" algn="l" defTabSz="647700">
                <a:defRPr b="0" sz="1600">
                  <a:uFillTx/>
                  <a:latin typeface="+mn-lt"/>
                  <a:ea typeface="+mn-ea"/>
                  <a:cs typeface="+mn-cs"/>
                  <a:sym typeface="Helvetica"/>
                </a:defRPr>
              </a:pPr>
            </a:p>
          </p:txBody>
        </p:sp>
        <p:sp>
          <p:nvSpPr>
            <p:cNvPr id="717" name="Outliers Matter"/>
            <p:cNvSpPr/>
            <p:nvPr/>
          </p:nvSpPr>
          <p:spPr>
            <a:xfrm rot="20460000">
              <a:off x="1946823" y="334030"/>
              <a:ext cx="2118462" cy="397260"/>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buClr>
                  <a:srgbClr val="CE1C00"/>
                </a:buClr>
                <a:buFont typeface="Arial"/>
                <a:defRPr sz="2200">
                  <a:solidFill>
                    <a:srgbClr val="CE1C00"/>
                  </a:solidFill>
                  <a:uFill>
                    <a:solidFill>
                      <a:srgbClr val="CE1C00"/>
                    </a:solidFill>
                  </a:uFill>
                </a:defRPr>
              </a:lvl1pPr>
            </a:lstStyle>
            <a:p>
              <a:pPr>
                <a:defRPr>
                  <a:solidFill>
                    <a:srgbClr val="000000"/>
                  </a:solidFill>
                  <a:uFill>
                    <a:solidFill>
                      <a:srgbClr val="000000"/>
                    </a:solidFill>
                  </a:uFill>
                </a:defRPr>
              </a:pPr>
              <a:r>
                <a:rPr>
                  <a:solidFill>
                    <a:srgbClr val="CE1C00"/>
                  </a:solidFill>
                  <a:uFill>
                    <a:solidFill>
                      <a:srgbClr val="CE1C00"/>
                    </a:solidFill>
                  </a:uFill>
                </a:rPr>
                <a:t>Outliers Matter</a:t>
              </a:r>
            </a:p>
          </p:txBody>
        </p:sp>
        <p:sp>
          <p:nvSpPr>
            <p:cNvPr id="718" name="“Normal” Storage Profile"/>
            <p:cNvSpPr/>
            <p:nvPr/>
          </p:nvSpPr>
          <p:spPr>
            <a:xfrm>
              <a:off x="0" y="3564340"/>
              <a:ext cx="3453661" cy="397261"/>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buClr>
                  <a:srgbClr val="275D90"/>
                </a:buClr>
                <a:buFont typeface="Arial"/>
                <a:defRPr sz="2200">
                  <a:solidFill>
                    <a:srgbClr val="275D90"/>
                  </a:solidFill>
                  <a:uFill>
                    <a:solidFill>
                      <a:srgbClr val="275D90"/>
                    </a:solidFill>
                  </a:uFill>
                </a:defRPr>
              </a:lvl1pPr>
            </a:lstStyle>
            <a:p>
              <a:pPr>
                <a:defRPr>
                  <a:solidFill>
                    <a:srgbClr val="000000"/>
                  </a:solidFill>
                  <a:uFill>
                    <a:solidFill>
                      <a:srgbClr val="000000"/>
                    </a:solidFill>
                  </a:uFill>
                </a:defRPr>
              </a:pPr>
              <a:r>
                <a:rPr>
                  <a:solidFill>
                    <a:srgbClr val="275D90"/>
                  </a:solidFill>
                  <a:uFill>
                    <a:solidFill>
                      <a:srgbClr val="275D90"/>
                    </a:solidFill>
                  </a:uFill>
                </a:rPr>
                <a:t>“Normal” Storage Profile</a:t>
              </a:r>
            </a:p>
          </p:txBody>
        </p:sp>
      </p:grpSp>
      <p:grpSp>
        <p:nvGrpSpPr>
          <p:cNvPr id="722" name="droppedImage.png"/>
          <p:cNvGrpSpPr/>
          <p:nvPr/>
        </p:nvGrpSpPr>
        <p:grpSpPr>
          <a:xfrm>
            <a:off x="7327617" y="4150331"/>
            <a:ext cx="4978402" cy="3721412"/>
            <a:chOff x="0" y="0"/>
            <a:chExt cx="4978400" cy="3721410"/>
          </a:xfrm>
        </p:grpSpPr>
        <p:pic>
          <p:nvPicPr>
            <p:cNvPr id="721" name="droppedImage.png" descr="droppedImage.png"/>
            <p:cNvPicPr>
              <a:picLocks noChangeAspect="1"/>
            </p:cNvPicPr>
            <p:nvPr/>
          </p:nvPicPr>
          <p:blipFill>
            <a:blip r:embed="rId3">
              <a:extLst/>
            </a:blip>
            <a:stretch>
              <a:fillRect/>
            </a:stretch>
          </p:blipFill>
          <p:spPr>
            <a:xfrm>
              <a:off x="50800" y="50800"/>
              <a:ext cx="4876801" cy="3619811"/>
            </a:xfrm>
            <a:prstGeom prst="rect">
              <a:avLst/>
            </a:prstGeom>
            <a:ln>
              <a:noFill/>
            </a:ln>
            <a:effectLst/>
          </p:spPr>
        </p:pic>
        <p:pic>
          <p:nvPicPr>
            <p:cNvPr id="720" name="droppedImage.png" descr="droppedImage.png"/>
            <p:cNvPicPr>
              <a:picLocks noChangeAspect="0"/>
            </p:cNvPicPr>
            <p:nvPr/>
          </p:nvPicPr>
          <p:blipFill>
            <a:blip r:embed="rId4">
              <a:extLst/>
            </a:blip>
            <a:stretch>
              <a:fillRect/>
            </a:stretch>
          </p:blipFill>
          <p:spPr>
            <a:xfrm>
              <a:off x="0" y="0"/>
              <a:ext cx="4978401" cy="3721411"/>
            </a:xfrm>
            <a:prstGeom prst="rect">
              <a:avLst/>
            </a:prstGeom>
            <a:effectLst/>
          </p:spPr>
        </p:pic>
      </p:gr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25" name="Outlier detection should have significant benefits:"/>
          <p:cNvSpPr/>
          <p:nvPr>
            <p:ph type="title"/>
          </p:nvPr>
        </p:nvSpPr>
        <p:spPr>
          <a:prstGeom prst="rect">
            <a:avLst/>
          </a:prstGeom>
        </p:spPr>
        <p:txBody>
          <a:bodyPr lIns="38100" tIns="38100" rIns="38100" bIns="38100"/>
          <a:lstStyle/>
          <a:p>
            <a:pPr/>
            <a:r>
              <a:t>Outlier detection should have s</a:t>
            </a:r>
            <a:r>
              <a:t>ignificant benefits</a:t>
            </a:r>
            <a:r>
              <a:t>:</a:t>
            </a:r>
          </a:p>
        </p:txBody>
      </p:sp>
      <p:sp>
        <p:nvSpPr>
          <p:cNvPr id="726" name="Not signature based…"/>
          <p:cNvSpPr/>
          <p:nvPr>
            <p:ph type="body" idx="1"/>
          </p:nvPr>
        </p:nvSpPr>
        <p:spPr>
          <a:prstGeom prst="rect">
            <a:avLst/>
          </a:prstGeom>
        </p:spPr>
        <p:txBody>
          <a:bodyPr lIns="38100" tIns="38100" rIns="38100" bIns="38100"/>
          <a:lstStyle/>
          <a:p>
            <a:pPr lvl="1">
              <a:lnSpc>
                <a:spcPct val="90000"/>
              </a:lnSpc>
              <a:spcBef>
                <a:spcPts val="800"/>
              </a:spcBef>
              <a:buClr>
                <a:srgbClr val="000000"/>
              </a:buClr>
            </a:pPr>
            <a:r>
              <a:rPr sz="3000"/>
              <a:t>Not signature based</a:t>
            </a:r>
          </a:p>
          <a:p>
            <a:pPr lvl="1">
              <a:lnSpc>
                <a:spcPct val="90000"/>
              </a:lnSpc>
              <a:spcBef>
                <a:spcPts val="800"/>
              </a:spcBef>
              <a:buClr>
                <a:srgbClr val="000000"/>
              </a:buClr>
            </a:pPr>
            <a:r>
              <a:rPr sz="3000"/>
              <a:t>Not reliant on access patterns </a:t>
            </a:r>
          </a:p>
          <a:p>
            <a:pPr lvl="1">
              <a:lnSpc>
                <a:spcPct val="90000"/>
              </a:lnSpc>
              <a:spcBef>
                <a:spcPts val="800"/>
              </a:spcBef>
              <a:buClr>
                <a:srgbClr val="000000"/>
              </a:buClr>
            </a:pPr>
            <a:r>
              <a:rPr sz="3000"/>
              <a:t>Not reliant on policy definition, discovery, auditing</a:t>
            </a:r>
          </a:p>
          <a:p>
            <a:pPr>
              <a:lnSpc>
                <a:spcPct val="90000"/>
              </a:lnSpc>
              <a:spcBef>
                <a:spcPts val="800"/>
              </a:spcBef>
              <a:buClr>
                <a:srgbClr val="000000"/>
              </a:buClr>
            </a:pPr>
          </a:p>
          <a:p>
            <a:pPr>
              <a:lnSpc>
                <a:spcPct val="90000"/>
              </a:lnSpc>
              <a:spcBef>
                <a:spcPts val="800"/>
              </a:spcBef>
              <a:buClr>
                <a:srgbClr val="000000"/>
              </a:buClr>
            </a:pPr>
            <a:r>
              <a:t>Design constraints:</a:t>
            </a:r>
          </a:p>
          <a:p>
            <a:pPr lvl="1" marL="467360" indent="-198120">
              <a:lnSpc>
                <a:spcPct val="90000"/>
              </a:lnSpc>
              <a:spcBef>
                <a:spcPts val="800"/>
              </a:spcBef>
              <a:buClr>
                <a:srgbClr val="000000"/>
              </a:buClr>
            </a:pPr>
            <a:r>
              <a:t>Agent must be </a:t>
            </a:r>
            <a:r>
              <a:rPr sz="3000"/>
              <a:t>scalable and cannot interfer with operations</a:t>
            </a:r>
          </a:p>
          <a:p>
            <a:pPr lvl="2">
              <a:lnSpc>
                <a:spcPct val="90000"/>
              </a:lnSpc>
              <a:spcBef>
                <a:spcPts val="800"/>
              </a:spcBef>
              <a:buClr>
                <a:srgbClr val="000000"/>
              </a:buClr>
            </a:pPr>
            <a:r>
              <a:rPr sz="3000"/>
              <a:t>Desktop: background process, samples disk data</a:t>
            </a:r>
          </a:p>
          <a:p>
            <a:pPr lvl="2">
              <a:lnSpc>
                <a:spcPct val="90000"/>
              </a:lnSpc>
              <a:spcBef>
                <a:spcPts val="800"/>
              </a:spcBef>
              <a:buClr>
                <a:srgbClr val="000000"/>
              </a:buClr>
            </a:pPr>
            <a:r>
              <a:rPr sz="3000"/>
              <a:t>Network load: small, aggregated data transfer</a:t>
            </a:r>
          </a:p>
          <a:p>
            <a:pPr lvl="2">
              <a:lnSpc>
                <a:spcPct val="90000"/>
              </a:lnSpc>
              <a:spcBef>
                <a:spcPts val="800"/>
              </a:spcBef>
              <a:buClr>
                <a:srgbClr val="000000"/>
              </a:buClr>
            </a:pPr>
            <a:r>
              <a:rPr sz="3000"/>
              <a:t>Management console: scalable algorithms used</a:t>
            </a:r>
          </a:p>
          <a:p>
            <a:pPr lvl="1" marL="467360" indent="-198120">
              <a:lnSpc>
                <a:spcPct val="90000"/>
              </a:lnSpc>
              <a:spcBef>
                <a:spcPts val="800"/>
              </a:spcBef>
              <a:buClr>
                <a:srgbClr val="000000"/>
              </a:buClr>
            </a:pPr>
          </a:p>
          <a:p>
            <a:pPr lvl="1" marL="467360" indent="-198120">
              <a:lnSpc>
                <a:spcPct val="90000"/>
              </a:lnSpc>
              <a:spcBef>
                <a:spcPts val="800"/>
              </a:spcBef>
              <a:buClr>
                <a:srgbClr val="000000"/>
              </a:buClr>
            </a:pPr>
            <a:r>
              <a:t>Must work with isolated systems</a:t>
            </a:r>
          </a:p>
          <a:p>
            <a:pPr lvl="1" marL="467360" indent="-198120">
              <a:lnSpc>
                <a:spcPct val="90000"/>
              </a:lnSpc>
              <a:spcBef>
                <a:spcPts val="800"/>
              </a:spcBef>
              <a:buClr>
                <a:srgbClr val="000000"/>
              </a:buClr>
            </a:pPr>
            <a:r>
              <a:t>Must be </a:t>
            </a:r>
            <a:r>
              <a:rPr sz="3000"/>
              <a:t>OS agnostic</a:t>
            </a:r>
          </a:p>
          <a:p>
            <a:pPr lvl="1" marL="467360" indent="-198120">
              <a:lnSpc>
                <a:spcPct val="90000"/>
              </a:lnSpc>
              <a:spcBef>
                <a:spcPts val="800"/>
              </a:spcBef>
              <a:buClr>
                <a:srgbClr val="000000"/>
              </a:buClr>
            </a:pPr>
            <a:r>
              <a:t>Must </a:t>
            </a:r>
            <a:r>
              <a:rPr sz="3000"/>
              <a:t>includes deleted data in collection/analysis</a:t>
            </a:r>
          </a:p>
        </p:txBody>
      </p:sp>
      <p:sp>
        <p:nvSpPr>
          <p:cNvPr id="727"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pic>
        <p:nvPicPr>
          <p:cNvPr id="728" name="droppedImage.pdf" descr="droppedImage.pdf"/>
          <p:cNvPicPr>
            <a:picLocks noChangeAspect="1"/>
          </p:cNvPicPr>
          <p:nvPr/>
        </p:nvPicPr>
        <p:blipFill>
          <a:blip r:embed="rId3">
            <a:extLst/>
          </a:blip>
          <a:stretch>
            <a:fillRect/>
          </a:stretch>
        </p:blipFill>
        <p:spPr>
          <a:xfrm>
            <a:off x="9636195" y="6318372"/>
            <a:ext cx="3200401" cy="2951190"/>
          </a:xfrm>
          <a:prstGeom prst="rect">
            <a:avLst/>
          </a:prstGeom>
          <a:ln w="12700">
            <a:solidFill>
              <a:srgbClr val="000000">
                <a:alpha val="0"/>
              </a:srgbClr>
            </a:solidFill>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730"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31" name="Competing Alternatives (sample)"/>
          <p:cNvSpPr/>
          <p:nvPr>
            <p:ph type="title"/>
          </p:nvPr>
        </p:nvSpPr>
        <p:spPr>
          <a:prstGeom prst="rect">
            <a:avLst/>
          </a:prstGeom>
        </p:spPr>
        <p:txBody>
          <a:bodyPr lIns="38100" tIns="38100" rIns="38100" bIns="38100"/>
          <a:lstStyle/>
          <a:p>
            <a:pPr/>
            <a:r>
              <a:t>Competing Alternatives (sample)</a:t>
            </a:r>
          </a:p>
        </p:txBody>
      </p:sp>
      <p:sp>
        <p:nvSpPr>
          <p:cNvPr id="732" name="SIEM Appliances (Security Information &amp; Event Management)…"/>
          <p:cNvSpPr/>
          <p:nvPr>
            <p:ph type="body" idx="1"/>
          </p:nvPr>
        </p:nvSpPr>
        <p:spPr>
          <a:prstGeom prst="rect">
            <a:avLst/>
          </a:prstGeom>
        </p:spPr>
        <p:txBody>
          <a:bodyPr lIns="38100" tIns="38100" rIns="38100" bIns="38100"/>
          <a:lstStyle/>
          <a:p>
            <a:pPr>
              <a:lnSpc>
                <a:spcPct val="90000"/>
              </a:lnSpc>
              <a:spcBef>
                <a:spcPts val="800"/>
              </a:spcBef>
              <a:buClr>
                <a:srgbClr val="000000"/>
              </a:buClr>
            </a:pPr>
            <a:r>
              <a:t>SIEM Appliances </a:t>
            </a:r>
            <a:r>
              <a:rPr sz="2800"/>
              <a:t>(Security Information &amp; Event Management)</a:t>
            </a:r>
          </a:p>
          <a:p>
            <a:pPr lvl="1" marL="467360" indent="-198120">
              <a:lnSpc>
                <a:spcPct val="90000"/>
              </a:lnSpc>
              <a:spcBef>
                <a:spcPts val="800"/>
              </a:spcBef>
              <a:buClr>
                <a:srgbClr val="000000"/>
              </a:buClr>
            </a:pPr>
            <a:r>
              <a:t>Various commercial tools</a:t>
            </a:r>
          </a:p>
          <a:p>
            <a:pPr lvl="1" marL="467360" indent="-198120">
              <a:lnSpc>
                <a:spcPct val="90000"/>
              </a:lnSpc>
              <a:spcBef>
                <a:spcPts val="800"/>
              </a:spcBef>
              <a:buClr>
                <a:srgbClr val="000000"/>
              </a:buClr>
            </a:pPr>
            <a:r>
              <a:t>Disadvantages</a:t>
            </a:r>
          </a:p>
          <a:p>
            <a:pPr lvl="2" marL="909319" indent="-182879">
              <a:lnSpc>
                <a:spcPct val="90000"/>
              </a:lnSpc>
              <a:spcBef>
                <a:spcPts val="800"/>
              </a:spcBef>
              <a:buClr>
                <a:srgbClr val="000000"/>
              </a:buClr>
            </a:pPr>
            <a:r>
              <a:t>Relies on fusion of system data &amp; event logs</a:t>
            </a:r>
          </a:p>
          <a:p>
            <a:pPr lvl="2" marL="909319" indent="-182879">
              <a:lnSpc>
                <a:spcPct val="90000"/>
              </a:lnSpc>
              <a:spcBef>
                <a:spcPts val="800"/>
              </a:spcBef>
              <a:buClr>
                <a:srgbClr val="000000"/>
              </a:buClr>
            </a:pPr>
            <a:r>
              <a:t>Not data/content focused</a:t>
            </a:r>
          </a:p>
          <a:p>
            <a:pPr lvl="2" marL="909319" indent="-182879">
              <a:lnSpc>
                <a:spcPct val="90000"/>
              </a:lnSpc>
              <a:spcBef>
                <a:spcPts val="800"/>
              </a:spcBef>
              <a:buClr>
                <a:srgbClr val="000000"/>
              </a:buClr>
            </a:pPr>
            <a:r>
              <a:t>No analysis of deleted data</a:t>
            </a:r>
          </a:p>
          <a:p>
            <a:pPr>
              <a:lnSpc>
                <a:spcPct val="90000"/>
              </a:lnSpc>
              <a:spcBef>
                <a:spcPts val="800"/>
              </a:spcBef>
              <a:buClr>
                <a:srgbClr val="000000"/>
              </a:buClr>
            </a:pPr>
          </a:p>
          <a:p>
            <a:pPr>
              <a:lnSpc>
                <a:spcPct val="90000"/>
              </a:lnSpc>
              <a:spcBef>
                <a:spcPts val="800"/>
              </a:spcBef>
              <a:buClr>
                <a:srgbClr val="000000"/>
              </a:buClr>
            </a:pPr>
            <a:r>
              <a:t>Signature-based extrusion detection systems</a:t>
            </a:r>
          </a:p>
          <a:p>
            <a:pPr lvl="1" marL="467360" indent="-198120">
              <a:lnSpc>
                <a:spcPct val="90000"/>
              </a:lnSpc>
              <a:spcBef>
                <a:spcPts val="800"/>
              </a:spcBef>
              <a:buClr>
                <a:srgbClr val="000000"/>
              </a:buClr>
            </a:pPr>
            <a:r>
              <a:t>Example: ELICIT (from MITRE)</a:t>
            </a:r>
          </a:p>
          <a:p>
            <a:pPr lvl="1" marL="467360" indent="-198120">
              <a:lnSpc>
                <a:spcPct val="90000"/>
              </a:lnSpc>
              <a:spcBef>
                <a:spcPts val="800"/>
              </a:spcBef>
              <a:buClr>
                <a:srgbClr val="000000"/>
              </a:buClr>
            </a:pPr>
            <a:r>
              <a:t>Disadvantages</a:t>
            </a:r>
          </a:p>
          <a:p>
            <a:pPr lvl="2" marL="909319" indent="-182879">
              <a:lnSpc>
                <a:spcPct val="90000"/>
              </a:lnSpc>
              <a:spcBef>
                <a:spcPts val="800"/>
              </a:spcBef>
              <a:buClr>
                <a:srgbClr val="000000"/>
              </a:buClr>
            </a:pPr>
            <a:r>
              <a:t>Presumes attacks follow a known signature</a:t>
            </a:r>
          </a:p>
          <a:p>
            <a:pPr lvl="2" marL="909319" indent="-182879">
              <a:lnSpc>
                <a:spcPct val="90000"/>
              </a:lnSpc>
              <a:spcBef>
                <a:spcPts val="800"/>
              </a:spcBef>
              <a:buClr>
                <a:srgbClr val="000000"/>
              </a:buClr>
            </a:pPr>
            <a:r>
              <a:t>Policy discovery and measurement challenges</a:t>
            </a:r>
          </a:p>
        </p:txBody>
      </p:sp>
      <p:sp>
        <p:nvSpPr>
          <p:cNvPr id="733" name="Slide Number"/>
          <p:cNvSpPr/>
          <p:nvPr>
            <p:ph type="sldNum" sz="quarter" idx="2"/>
          </p:nvPr>
        </p:nvSpPr>
        <p:spPr>
          <a:xfrm>
            <a:off x="12349836" y="9360748"/>
            <a:ext cx="226195"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32" name="Cybersecurity impacts the real world."/>
          <p:cNvSpPr/>
          <p:nvPr>
            <p:ph type="title"/>
          </p:nvPr>
        </p:nvSpPr>
        <p:spPr>
          <a:prstGeom prst="rect">
            <a:avLst/>
          </a:prstGeom>
        </p:spPr>
        <p:txBody>
          <a:bodyPr/>
          <a:lstStyle/>
          <a:p>
            <a:pPr/>
            <a:r>
              <a:t>Cybersecurity impacts the real world.</a:t>
            </a:r>
          </a:p>
        </p:txBody>
      </p:sp>
      <p:sp>
        <p:nvSpPr>
          <p:cNvPr id="133" name="(Cyber is In Real Life.)"/>
          <p:cNvSpPr/>
          <p:nvPr>
            <p:ph type="body" idx="1"/>
          </p:nvPr>
        </p:nvSpPr>
        <p:spPr>
          <a:prstGeom prst="rect">
            <a:avLst/>
          </a:prstGeom>
        </p:spPr>
        <p:txBody>
          <a:bodyPr/>
          <a:lstStyle/>
          <a:p>
            <a:pPr/>
          </a:p>
          <a:p>
            <a:pPr/>
          </a:p>
          <a:p>
            <a:pPr/>
          </a:p>
          <a:p>
            <a:pPr/>
          </a:p>
          <a:p>
            <a:pPr/>
          </a:p>
          <a:p>
            <a:pPr/>
          </a:p>
          <a:p>
            <a:pPr/>
          </a:p>
          <a:p>
            <a:pPr/>
          </a:p>
          <a:p>
            <a:pPr/>
          </a:p>
          <a:p>
            <a:pPr/>
          </a:p>
          <a:p>
            <a:pPr/>
          </a:p>
          <a:p>
            <a:pPr/>
          </a:p>
          <a:p>
            <a:pPr algn="ctr"/>
            <a:r>
              <a:t>(Cyber is In Real Life.)</a:t>
            </a:r>
          </a:p>
        </p:txBody>
      </p:sp>
      <p:sp>
        <p:nvSpPr>
          <p:cNvPr id="134" name="Slide Number"/>
          <p:cNvSpPr/>
          <p:nvPr>
            <p:ph type="sldNum" sz="quarter" idx="2"/>
          </p:nvPr>
        </p:nvSpPr>
        <p:spPr>
          <a:xfrm>
            <a:off x="12338810" y="9360748"/>
            <a:ext cx="248246"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5" name="IRL"/>
          <p:cNvSpPr/>
          <p:nvPr/>
        </p:nvSpPr>
        <p:spPr>
          <a:xfrm>
            <a:off x="3347700" y="2691221"/>
            <a:ext cx="6309400" cy="4371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0"/>
            </a:lvl1pPr>
          </a:lstStyle>
          <a:p>
            <a:pPr/>
            <a:r>
              <a:t>IRL</a:t>
            </a:r>
          </a:p>
        </p:txBody>
      </p:sp>
      <p:pic>
        <p:nvPicPr>
          <p:cNvPr id="136" name="pasted-image.tiff" descr="pasted-image.tiff"/>
          <p:cNvPicPr>
            <a:picLocks noChangeAspect="1"/>
          </p:cNvPicPr>
          <p:nvPr/>
        </p:nvPicPr>
        <p:blipFill>
          <a:blip r:embed="rId3">
            <a:alphaModFix amt="68154"/>
            <a:extLst/>
          </a:blip>
          <a:stretch>
            <a:fillRect/>
          </a:stretch>
        </p:blipFill>
        <p:spPr>
          <a:xfrm>
            <a:off x="3669523" y="2294080"/>
            <a:ext cx="5452592" cy="5452593"/>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36" name="Our system has three parts:"/>
          <p:cNvSpPr/>
          <p:nvPr>
            <p:ph type="title"/>
          </p:nvPr>
        </p:nvSpPr>
        <p:spPr>
          <a:prstGeom prst="rect">
            <a:avLst/>
          </a:prstGeom>
        </p:spPr>
        <p:txBody>
          <a:bodyPr lIns="38100" tIns="38100" rIns="38100" bIns="38100"/>
          <a:lstStyle/>
          <a:p>
            <a:pPr/>
            <a:r>
              <a:t>Our system has three parts:</a:t>
            </a:r>
          </a:p>
        </p:txBody>
      </p:sp>
      <p:sp>
        <p:nvSpPr>
          <p:cNvPr id="737" name="1. Sample disk to collect desired data…"/>
          <p:cNvSpPr/>
          <p:nvPr>
            <p:ph type="body" idx="1"/>
          </p:nvPr>
        </p:nvSpPr>
        <p:spPr>
          <a:prstGeom prst="rect">
            <a:avLst/>
          </a:prstGeom>
        </p:spPr>
        <p:txBody>
          <a:bodyPr/>
          <a:lstStyle/>
          <a:p>
            <a:pPr/>
            <a:r>
              <a:t>1. Sample disk to collect desired data </a:t>
            </a:r>
          </a:p>
          <a:p>
            <a:pPr lvl="1"/>
            <a:r>
              <a:t>bulk_extractor</a:t>
            </a:r>
          </a:p>
          <a:p>
            <a:pPr lvl="2"/>
            <a:r>
              <a:t> a lightweight media forensics tool </a:t>
            </a:r>
          </a:p>
          <a:p>
            <a:pPr/>
          </a:p>
          <a:p>
            <a:pPr/>
          </a:p>
          <a:p>
            <a:pPr/>
            <a:r>
              <a:t>2. Client-server, enterprise response framework</a:t>
            </a:r>
          </a:p>
          <a:p>
            <a:pPr lvl="1"/>
            <a:r>
              <a:t>Google Rapid Response (GRR)</a:t>
            </a:r>
          </a:p>
          <a:p>
            <a:pPr/>
          </a:p>
          <a:p>
            <a:pPr/>
          </a:p>
          <a:p>
            <a:pPr/>
            <a:r>
              <a:t>3. Anomaly detection agent</a:t>
            </a:r>
          </a:p>
          <a:p>
            <a:pPr lvl="1"/>
            <a:r>
              <a:t>Univariate and multivariate outlier detection</a:t>
            </a:r>
          </a:p>
        </p:txBody>
      </p:sp>
      <p:sp>
        <p:nvSpPr>
          <p:cNvPr id="738"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grpSp>
        <p:nvGrpSpPr>
          <p:cNvPr id="741" name="droppedImage.pdf"/>
          <p:cNvGrpSpPr/>
          <p:nvPr/>
        </p:nvGrpSpPr>
        <p:grpSpPr>
          <a:xfrm>
            <a:off x="5676900" y="5999202"/>
            <a:ext cx="7037494" cy="1060583"/>
            <a:chOff x="0" y="0"/>
            <a:chExt cx="7037493" cy="1060582"/>
          </a:xfrm>
        </p:grpSpPr>
        <p:pic>
          <p:nvPicPr>
            <p:cNvPr id="740" name="droppedImage.pdf" descr="droppedImage.pdf"/>
            <p:cNvPicPr>
              <a:picLocks noChangeAspect="1"/>
            </p:cNvPicPr>
            <p:nvPr/>
          </p:nvPicPr>
          <p:blipFill>
            <a:blip r:embed="rId3">
              <a:extLst/>
            </a:blip>
            <a:stretch>
              <a:fillRect/>
            </a:stretch>
          </p:blipFill>
          <p:spPr>
            <a:xfrm>
              <a:off x="50800" y="50800"/>
              <a:ext cx="6935894" cy="958983"/>
            </a:xfrm>
            <a:prstGeom prst="rect">
              <a:avLst/>
            </a:prstGeom>
            <a:ln>
              <a:noFill/>
            </a:ln>
            <a:effectLst/>
          </p:spPr>
        </p:pic>
        <p:pic>
          <p:nvPicPr>
            <p:cNvPr id="739" name="droppedImage.pdf" descr="droppedImage.pdf"/>
            <p:cNvPicPr>
              <a:picLocks noChangeAspect="0"/>
            </p:cNvPicPr>
            <p:nvPr/>
          </p:nvPicPr>
          <p:blipFill>
            <a:blip r:embed="rId4">
              <a:extLst/>
            </a:blip>
            <a:stretch>
              <a:fillRect/>
            </a:stretch>
          </p:blipFill>
          <p:spPr>
            <a:xfrm>
              <a:off x="0" y="0"/>
              <a:ext cx="7037494" cy="1060583"/>
            </a:xfrm>
            <a:prstGeom prst="rect">
              <a:avLst/>
            </a:prstGeom>
            <a:effectLst/>
          </p:spPr>
        </p:pic>
      </p:grpSp>
      <p:grpSp>
        <p:nvGrpSpPr>
          <p:cNvPr id="773" name="Group"/>
          <p:cNvGrpSpPr/>
          <p:nvPr/>
        </p:nvGrpSpPr>
        <p:grpSpPr>
          <a:xfrm>
            <a:off x="8819539" y="1823112"/>
            <a:ext cx="3859541" cy="2565401"/>
            <a:chOff x="0" y="0"/>
            <a:chExt cx="3859539" cy="2565400"/>
          </a:xfrm>
        </p:grpSpPr>
        <p:pic>
          <p:nvPicPr>
            <p:cNvPr id="742" name="800px-Hard_disk_platters_and_head.jpg.jpeg" descr="800px-Hard_disk_platters_and_head.jpg.jpeg"/>
            <p:cNvPicPr>
              <a:picLocks noChangeAspect="1"/>
            </p:cNvPicPr>
            <p:nvPr/>
          </p:nvPicPr>
          <p:blipFill>
            <a:blip r:embed="rId5">
              <a:extLst/>
            </a:blip>
            <a:stretch>
              <a:fillRect/>
            </a:stretch>
          </p:blipFill>
          <p:spPr>
            <a:xfrm>
              <a:off x="0" y="0"/>
              <a:ext cx="3851484" cy="2565400"/>
            </a:xfrm>
            <a:prstGeom prst="rect">
              <a:avLst/>
            </a:prstGeom>
            <a:ln w="12700" cap="flat">
              <a:noFill/>
              <a:round/>
            </a:ln>
            <a:effectLst/>
          </p:spPr>
        </p:pic>
        <p:sp>
          <p:nvSpPr>
            <p:cNvPr id="743" name="Rounded Rectangle"/>
            <p:cNvSpPr/>
            <p:nvPr/>
          </p:nvSpPr>
          <p:spPr>
            <a:xfrm>
              <a:off x="3295602" y="820726"/>
              <a:ext cx="193855" cy="123362"/>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4" name="Rounded Rectangle"/>
            <p:cNvSpPr/>
            <p:nvPr/>
          </p:nvSpPr>
          <p:spPr>
            <a:xfrm>
              <a:off x="2053177" y="653307"/>
              <a:ext cx="193855" cy="123362"/>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5" name="Rounded Rectangle"/>
            <p:cNvSpPr/>
            <p:nvPr/>
          </p:nvSpPr>
          <p:spPr>
            <a:xfrm>
              <a:off x="2581868" y="785479"/>
              <a:ext cx="193855" cy="123363"/>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6" name="Rounded Rectangle"/>
            <p:cNvSpPr/>
            <p:nvPr/>
          </p:nvSpPr>
          <p:spPr>
            <a:xfrm>
              <a:off x="3639251" y="591626"/>
              <a:ext cx="193855" cy="123363"/>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7" name="Rounded Rectangle"/>
            <p:cNvSpPr/>
            <p:nvPr/>
          </p:nvSpPr>
          <p:spPr>
            <a:xfrm>
              <a:off x="2784534" y="847160"/>
              <a:ext cx="193855" cy="123363"/>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8" name="Rounded Rectangle"/>
            <p:cNvSpPr/>
            <p:nvPr/>
          </p:nvSpPr>
          <p:spPr>
            <a:xfrm>
              <a:off x="1198460" y="459453"/>
              <a:ext cx="193854" cy="123363"/>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49" name="Rounded Rectangle"/>
            <p:cNvSpPr/>
            <p:nvPr/>
          </p:nvSpPr>
          <p:spPr>
            <a:xfrm>
              <a:off x="1401124" y="133427"/>
              <a:ext cx="193855" cy="123362"/>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0" name="Rounded Rectangle"/>
            <p:cNvSpPr/>
            <p:nvPr/>
          </p:nvSpPr>
          <p:spPr>
            <a:xfrm>
              <a:off x="1506863" y="459453"/>
              <a:ext cx="193854" cy="123363"/>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1" name="Rounded Rectangle"/>
            <p:cNvSpPr/>
            <p:nvPr/>
          </p:nvSpPr>
          <p:spPr>
            <a:xfrm>
              <a:off x="1709528" y="265600"/>
              <a:ext cx="193854" cy="123362"/>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2" name="Rounded Rectangle"/>
            <p:cNvSpPr/>
            <p:nvPr/>
          </p:nvSpPr>
          <p:spPr>
            <a:xfrm>
              <a:off x="1709528" y="521134"/>
              <a:ext cx="193854" cy="123362"/>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3" name="Rounded Rectangle"/>
            <p:cNvSpPr/>
            <p:nvPr/>
          </p:nvSpPr>
          <p:spPr>
            <a:xfrm>
              <a:off x="2766911" y="1217244"/>
              <a:ext cx="193855" cy="123363"/>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4" name="Rounded Rectangle"/>
            <p:cNvSpPr/>
            <p:nvPr/>
          </p:nvSpPr>
          <p:spPr>
            <a:xfrm>
              <a:off x="3013634" y="785479"/>
              <a:ext cx="193855" cy="123363"/>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5" name="Rounded Rectangle"/>
            <p:cNvSpPr/>
            <p:nvPr/>
          </p:nvSpPr>
          <p:spPr>
            <a:xfrm>
              <a:off x="3463021" y="1014579"/>
              <a:ext cx="193854" cy="123363"/>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6" name="Rounded Rectangle"/>
            <p:cNvSpPr/>
            <p:nvPr/>
          </p:nvSpPr>
          <p:spPr>
            <a:xfrm>
              <a:off x="3216298" y="1190810"/>
              <a:ext cx="193854" cy="123362"/>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7" name="Rounded Rectangle"/>
            <p:cNvSpPr/>
            <p:nvPr/>
          </p:nvSpPr>
          <p:spPr>
            <a:xfrm>
              <a:off x="3665686" y="1076260"/>
              <a:ext cx="193854" cy="123363"/>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8" name="Rounded Rectangle"/>
            <p:cNvSpPr/>
            <p:nvPr/>
          </p:nvSpPr>
          <p:spPr>
            <a:xfrm>
              <a:off x="995795" y="397773"/>
              <a:ext cx="193854" cy="123362"/>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59" name="Rounded Rectangle"/>
            <p:cNvSpPr/>
            <p:nvPr/>
          </p:nvSpPr>
          <p:spPr>
            <a:xfrm>
              <a:off x="1198460" y="71746"/>
              <a:ext cx="193854" cy="123362"/>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0" name="Rounded Rectangle"/>
            <p:cNvSpPr/>
            <p:nvPr/>
          </p:nvSpPr>
          <p:spPr>
            <a:xfrm>
              <a:off x="1365878" y="653307"/>
              <a:ext cx="193855" cy="123362"/>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1" name="Rounded Rectangle"/>
            <p:cNvSpPr/>
            <p:nvPr/>
          </p:nvSpPr>
          <p:spPr>
            <a:xfrm>
              <a:off x="1612601" y="71746"/>
              <a:ext cx="193855" cy="123362"/>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2" name="Rounded Rectangle"/>
            <p:cNvSpPr/>
            <p:nvPr/>
          </p:nvSpPr>
          <p:spPr>
            <a:xfrm>
              <a:off x="1506863" y="459453"/>
              <a:ext cx="193854" cy="123363"/>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3" name="Rounded Rectangle"/>
            <p:cNvSpPr/>
            <p:nvPr/>
          </p:nvSpPr>
          <p:spPr>
            <a:xfrm>
              <a:off x="2106047" y="265600"/>
              <a:ext cx="193854"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4" name="Rounded Rectangle"/>
            <p:cNvSpPr/>
            <p:nvPr/>
          </p:nvSpPr>
          <p:spPr>
            <a:xfrm>
              <a:off x="1929816" y="388961"/>
              <a:ext cx="193854"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5" name="Rounded Rectangle"/>
            <p:cNvSpPr/>
            <p:nvPr/>
          </p:nvSpPr>
          <p:spPr>
            <a:xfrm>
              <a:off x="3559947" y="776668"/>
              <a:ext cx="193855"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6" name="Rounded Rectangle"/>
            <p:cNvSpPr/>
            <p:nvPr/>
          </p:nvSpPr>
          <p:spPr>
            <a:xfrm>
              <a:off x="2282278" y="729587"/>
              <a:ext cx="193855"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7" name="Rounded Rectangle"/>
            <p:cNvSpPr/>
            <p:nvPr/>
          </p:nvSpPr>
          <p:spPr>
            <a:xfrm>
              <a:off x="1727150" y="729587"/>
              <a:ext cx="193854"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8" name="Rounded Rectangle"/>
            <p:cNvSpPr/>
            <p:nvPr/>
          </p:nvSpPr>
          <p:spPr>
            <a:xfrm>
              <a:off x="2255842" y="494699"/>
              <a:ext cx="193854" cy="123363"/>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69" name="Rounded Rectangle"/>
            <p:cNvSpPr/>
            <p:nvPr/>
          </p:nvSpPr>
          <p:spPr>
            <a:xfrm>
              <a:off x="1850512" y="36500"/>
              <a:ext cx="193855"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70" name="Rounded Rectangle"/>
            <p:cNvSpPr/>
            <p:nvPr/>
          </p:nvSpPr>
          <p:spPr>
            <a:xfrm>
              <a:off x="1339444" y="318469"/>
              <a:ext cx="193855"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71" name="Rounded Rectangle"/>
            <p:cNvSpPr/>
            <p:nvPr/>
          </p:nvSpPr>
          <p:spPr>
            <a:xfrm>
              <a:off x="986983" y="186296"/>
              <a:ext cx="193854"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772" name="Rounded Rectangle"/>
            <p:cNvSpPr/>
            <p:nvPr/>
          </p:nvSpPr>
          <p:spPr>
            <a:xfrm>
              <a:off x="3463021" y="1261302"/>
              <a:ext cx="193854" cy="123362"/>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grpSp>
      <p:pic>
        <p:nvPicPr>
          <p:cNvPr id="774" name="image18.png" descr="image18.png"/>
          <p:cNvPicPr>
            <a:picLocks noChangeAspect="0"/>
          </p:cNvPicPr>
          <p:nvPr/>
        </p:nvPicPr>
        <p:blipFill>
          <a:blip r:embed="rId7">
            <a:extLst/>
          </a:blip>
          <a:srcRect l="27028" t="58970" r="36859" b="25714"/>
          <a:stretch>
            <a:fillRect/>
          </a:stretch>
        </p:blipFill>
        <p:spPr>
          <a:xfrm>
            <a:off x="8356600" y="8178800"/>
            <a:ext cx="4114800" cy="1104900"/>
          </a:xfrm>
          <a:prstGeom prst="rect">
            <a:avLst/>
          </a:prstGeom>
          <a:ln w="12700"/>
        </p:spPr>
      </p:pic>
      <p:sp>
        <p:nvSpPr>
          <p:cNvPr id="775" name="Garfinkel, Simson, Digital media triage with bulk data analysis and bulk_extractor. Computers and Security 32: 56-72 (2013)"/>
          <p:cNvSpPr/>
          <p:nvPr/>
        </p:nvSpPr>
        <p:spPr>
          <a:xfrm>
            <a:off x="812800" y="3657600"/>
            <a:ext cx="7607300" cy="6858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647700">
              <a:lnSpc>
                <a:spcPts val="4000"/>
              </a:lnSpc>
              <a:spcBef>
                <a:spcPts val="100"/>
              </a:spcBef>
              <a:tabLst>
                <a:tab pos="203200" algn="l"/>
                <a:tab pos="647700" algn="l"/>
              </a:tabLst>
              <a:defRPr b="0" sz="1800">
                <a:solidFill>
                  <a:srgbClr val="663366"/>
                </a:solidFill>
                <a:uFillTx/>
                <a:latin typeface="+mn-lt"/>
                <a:ea typeface="+mn-ea"/>
                <a:cs typeface="+mn-cs"/>
                <a:sym typeface="Helvetica"/>
              </a:defRPr>
            </a:pPr>
            <a:r>
              <a:rPr>
                <a:solidFill>
                  <a:srgbClr val="000000"/>
                </a:solidFill>
              </a:rPr>
              <a:t>Garfinkel, Simson, </a:t>
            </a:r>
            <a:r>
              <a:rPr u="sng">
                <a:hlinkClick r:id="rId8" invalidUrl="" action="" tgtFrame="" tooltip="" history="1" highlightClick="0" endSnd="0"/>
              </a:rPr>
              <a:t>Digital media triage with bulk data analysis and bulk_extractor</a:t>
            </a:r>
            <a:r>
              <a:rPr>
                <a:solidFill>
                  <a:srgbClr val="000000"/>
                </a:solidFill>
              </a:rPr>
              <a:t>. Computers and Security 32: 56-72 (2013)</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7"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778" name="Random sampling is a great way to analyze data."/>
          <p:cNvSpPr/>
          <p:nvPr>
            <p:ph type="title"/>
          </p:nvPr>
        </p:nvSpPr>
        <p:spPr>
          <a:prstGeom prst="rect">
            <a:avLst/>
          </a:prstGeom>
        </p:spPr>
        <p:txBody>
          <a:bodyPr/>
          <a:lstStyle/>
          <a:p>
            <a:pPr/>
            <a:r>
              <a:t>Random sampling is a great way to analyze data.</a:t>
            </a:r>
          </a:p>
        </p:txBody>
      </p:sp>
      <p:sp>
        <p:nvSpPr>
          <p:cNvPr id="779" name="Simple random sampling can determine % free space…"/>
          <p:cNvSpPr/>
          <p:nvPr>
            <p:ph type="body" idx="1"/>
          </p:nvPr>
        </p:nvSpPr>
        <p:spPr>
          <a:prstGeom prst="rect">
            <a:avLst/>
          </a:prstGeom>
        </p:spPr>
        <p:txBody>
          <a:bodyPr/>
          <a:lstStyle/>
          <a:p>
            <a:pPr/>
            <a:r>
              <a:t>Simple random sampling can determine % free space</a:t>
            </a:r>
          </a:p>
          <a:p>
            <a:pPr/>
          </a:p>
          <a:p>
            <a:pPr/>
          </a:p>
          <a:p>
            <a:pPr/>
          </a:p>
          <a:p>
            <a:pPr/>
            <a:r>
              <a:t>Data characterization can determine the </a:t>
            </a:r>
            <a:r>
              <a:rPr i="1"/>
              <a:t>kind </a:t>
            </a:r>
            <a:r>
              <a:t>of stored data</a:t>
            </a:r>
          </a:p>
          <a:p>
            <a:pPr/>
          </a:p>
          <a:p>
            <a:pPr/>
          </a:p>
          <a:p>
            <a:pPr/>
          </a:p>
          <a:p>
            <a:pPr/>
          </a:p>
          <a:p>
            <a:pPr/>
            <a:r>
              <a:rPr i="1"/>
              <a:t>Sector hashing </a:t>
            </a:r>
            <a:r>
              <a:t>can identify </a:t>
            </a:r>
            <a:r>
              <a:rPr i="1"/>
              <a:t>specific target files</a:t>
            </a:r>
          </a:p>
        </p:txBody>
      </p:sp>
      <p:sp>
        <p:nvSpPr>
          <p:cNvPr id="78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12" name="Group"/>
          <p:cNvGrpSpPr/>
          <p:nvPr/>
        </p:nvGrpSpPr>
        <p:grpSpPr>
          <a:xfrm>
            <a:off x="2632659" y="5199964"/>
            <a:ext cx="2637297" cy="1752603"/>
            <a:chOff x="0" y="0"/>
            <a:chExt cx="2637296" cy="1752602"/>
          </a:xfrm>
        </p:grpSpPr>
        <p:pic>
          <p:nvPicPr>
            <p:cNvPr id="781" name="800px-Hard_disk_platters_and_head.jpg.jpeg" descr="800px-Hard_disk_platters_and_head.jpg.jpeg"/>
            <p:cNvPicPr>
              <a:picLocks noChangeAspect="1"/>
            </p:cNvPicPr>
            <p:nvPr/>
          </p:nvPicPr>
          <p:blipFill>
            <a:blip r:embed="rId3">
              <a:extLst/>
            </a:blip>
            <a:stretch>
              <a:fillRect/>
            </a:stretch>
          </p:blipFill>
          <p:spPr>
            <a:xfrm>
              <a:off x="0" y="0"/>
              <a:ext cx="2631216" cy="1752603"/>
            </a:xfrm>
            <a:prstGeom prst="rect">
              <a:avLst/>
            </a:prstGeom>
            <a:ln w="12700" cap="flat">
              <a:noFill/>
              <a:round/>
            </a:ln>
            <a:effectLst/>
          </p:spPr>
        </p:pic>
        <p:sp>
          <p:nvSpPr>
            <p:cNvPr id="782" name="Rounded Rectangle"/>
            <p:cNvSpPr/>
            <p:nvPr/>
          </p:nvSpPr>
          <p:spPr>
            <a:xfrm>
              <a:off x="2251947" y="560818"/>
              <a:ext cx="132465"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3" name="Rounded Rectangle"/>
            <p:cNvSpPr/>
            <p:nvPr/>
          </p:nvSpPr>
          <p:spPr>
            <a:xfrm>
              <a:off x="1402974" y="446417"/>
              <a:ext cx="132465"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4" name="Rounded Rectangle"/>
            <p:cNvSpPr/>
            <p:nvPr/>
          </p:nvSpPr>
          <p:spPr>
            <a:xfrm>
              <a:off x="1764239" y="536733"/>
              <a:ext cx="132465" cy="84297"/>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5" name="Rounded Rectangle"/>
            <p:cNvSpPr/>
            <p:nvPr/>
          </p:nvSpPr>
          <p:spPr>
            <a:xfrm>
              <a:off x="2486769" y="404269"/>
              <a:ext cx="132465"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6" name="Rounded Rectangle"/>
            <p:cNvSpPr/>
            <p:nvPr/>
          </p:nvSpPr>
          <p:spPr>
            <a:xfrm>
              <a:off x="1902724" y="578880"/>
              <a:ext cx="132464" cy="84297"/>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7" name="Rounded Rectangle"/>
            <p:cNvSpPr/>
            <p:nvPr/>
          </p:nvSpPr>
          <p:spPr>
            <a:xfrm>
              <a:off x="818930" y="313953"/>
              <a:ext cx="132464"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8" name="Rounded Rectangle"/>
            <p:cNvSpPr/>
            <p:nvPr/>
          </p:nvSpPr>
          <p:spPr>
            <a:xfrm>
              <a:off x="957415" y="91173"/>
              <a:ext cx="132464" cy="84297"/>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89" name="Rounded Rectangle"/>
            <p:cNvSpPr/>
            <p:nvPr/>
          </p:nvSpPr>
          <p:spPr>
            <a:xfrm>
              <a:off x="1029668" y="313953"/>
              <a:ext cx="132464"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0" name="Rounded Rectangle"/>
            <p:cNvSpPr/>
            <p:nvPr/>
          </p:nvSpPr>
          <p:spPr>
            <a:xfrm>
              <a:off x="1168153" y="181489"/>
              <a:ext cx="132464"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1" name="Rounded Rectangle"/>
            <p:cNvSpPr/>
            <p:nvPr/>
          </p:nvSpPr>
          <p:spPr>
            <a:xfrm>
              <a:off x="1168153" y="356101"/>
              <a:ext cx="132464" cy="84296"/>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2" name="Rounded Rectangle"/>
            <p:cNvSpPr/>
            <p:nvPr/>
          </p:nvSpPr>
          <p:spPr>
            <a:xfrm>
              <a:off x="1890682" y="831766"/>
              <a:ext cx="132465"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3" name="Rounded Rectangle"/>
            <p:cNvSpPr/>
            <p:nvPr/>
          </p:nvSpPr>
          <p:spPr>
            <a:xfrm>
              <a:off x="2059273" y="536733"/>
              <a:ext cx="132465" cy="84297"/>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4" name="Rounded Rectangle"/>
            <p:cNvSpPr/>
            <p:nvPr/>
          </p:nvSpPr>
          <p:spPr>
            <a:xfrm>
              <a:off x="2366348" y="693281"/>
              <a:ext cx="132465"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5" name="Rounded Rectangle"/>
            <p:cNvSpPr/>
            <p:nvPr/>
          </p:nvSpPr>
          <p:spPr>
            <a:xfrm>
              <a:off x="2197758" y="819835"/>
              <a:ext cx="132464"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6" name="Rounded Rectangle"/>
            <p:cNvSpPr/>
            <p:nvPr/>
          </p:nvSpPr>
          <p:spPr>
            <a:xfrm>
              <a:off x="2504832" y="735429"/>
              <a:ext cx="132465"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7" name="Rounded Rectangle"/>
            <p:cNvSpPr/>
            <p:nvPr/>
          </p:nvSpPr>
          <p:spPr>
            <a:xfrm>
              <a:off x="680445" y="271805"/>
              <a:ext cx="132465" cy="84297"/>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8" name="Rounded Rectangle"/>
            <p:cNvSpPr/>
            <p:nvPr/>
          </p:nvSpPr>
          <p:spPr>
            <a:xfrm>
              <a:off x="818930" y="49025"/>
              <a:ext cx="132464"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799" name="Rounded Rectangle"/>
            <p:cNvSpPr/>
            <p:nvPr/>
          </p:nvSpPr>
          <p:spPr>
            <a:xfrm>
              <a:off x="933331" y="446417"/>
              <a:ext cx="132465"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0" name="Rounded Rectangle"/>
            <p:cNvSpPr/>
            <p:nvPr/>
          </p:nvSpPr>
          <p:spPr>
            <a:xfrm>
              <a:off x="1101921" y="49025"/>
              <a:ext cx="132464"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1" name="Rounded Rectangle"/>
            <p:cNvSpPr/>
            <p:nvPr/>
          </p:nvSpPr>
          <p:spPr>
            <a:xfrm>
              <a:off x="1029668" y="313953"/>
              <a:ext cx="132464" cy="84296"/>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2" name="Rounded Rectangle"/>
            <p:cNvSpPr/>
            <p:nvPr/>
          </p:nvSpPr>
          <p:spPr>
            <a:xfrm>
              <a:off x="1439101" y="181489"/>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3" name="Rounded Rectangle"/>
            <p:cNvSpPr/>
            <p:nvPr/>
          </p:nvSpPr>
          <p:spPr>
            <a:xfrm>
              <a:off x="1318680" y="265784"/>
              <a:ext cx="132465" cy="84297"/>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4" name="Rounded Rectangle"/>
            <p:cNvSpPr/>
            <p:nvPr/>
          </p:nvSpPr>
          <p:spPr>
            <a:xfrm>
              <a:off x="2432580" y="530712"/>
              <a:ext cx="132464" cy="84297"/>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5" name="Rounded Rectangle"/>
            <p:cNvSpPr/>
            <p:nvPr/>
          </p:nvSpPr>
          <p:spPr>
            <a:xfrm>
              <a:off x="1559523" y="494585"/>
              <a:ext cx="132464"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6" name="Rounded Rectangle"/>
            <p:cNvSpPr/>
            <p:nvPr/>
          </p:nvSpPr>
          <p:spPr>
            <a:xfrm>
              <a:off x="1180195" y="494585"/>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7" name="Rounded Rectangle"/>
            <p:cNvSpPr/>
            <p:nvPr/>
          </p:nvSpPr>
          <p:spPr>
            <a:xfrm>
              <a:off x="1541459" y="338038"/>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8" name="Rounded Rectangle"/>
            <p:cNvSpPr/>
            <p:nvPr/>
          </p:nvSpPr>
          <p:spPr>
            <a:xfrm>
              <a:off x="1264490" y="24941"/>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09" name="Rounded Rectangle"/>
            <p:cNvSpPr/>
            <p:nvPr/>
          </p:nvSpPr>
          <p:spPr>
            <a:xfrm>
              <a:off x="915267" y="217616"/>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10" name="Rounded Rectangle"/>
            <p:cNvSpPr/>
            <p:nvPr/>
          </p:nvSpPr>
          <p:spPr>
            <a:xfrm>
              <a:off x="674424" y="127299"/>
              <a:ext cx="132465" cy="84297"/>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sp>
          <p:nvSpPr>
            <p:cNvPr id="811" name="Rounded Rectangle"/>
            <p:cNvSpPr/>
            <p:nvPr/>
          </p:nvSpPr>
          <p:spPr>
            <a:xfrm>
              <a:off x="2366348" y="861871"/>
              <a:ext cx="132465" cy="84296"/>
            </a:xfrm>
            <a:prstGeom prst="roundRect">
              <a:avLst>
                <a:gd name="adj" fmla="val 50000"/>
              </a:avLst>
            </a:prstGeom>
            <a:blipFill rotWithShape="1">
              <a:blip r:embed="rId4"/>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lgn="l">
                <a:defRPr b="0" sz="1800">
                  <a:solidFill>
                    <a:srgbClr val="006DA2"/>
                  </a:solidFill>
                  <a:uFill>
                    <a:solidFill>
                      <a:srgbClr val="006DA2"/>
                    </a:solidFill>
                  </a:uFill>
                </a:defRPr>
              </a:pPr>
            </a:p>
          </p:txBody>
        </p:sp>
      </p:grpSp>
      <p:pic>
        <p:nvPicPr>
          <p:cNvPr id="813" name="droppedImage.pdf" descr="droppedImage.pdf"/>
          <p:cNvPicPr>
            <a:picLocks noChangeAspect="1"/>
          </p:cNvPicPr>
          <p:nvPr/>
        </p:nvPicPr>
        <p:blipFill>
          <a:blip r:embed="rId5">
            <a:extLst/>
          </a:blip>
          <a:srcRect l="151" t="1577" r="2466" b="25449"/>
          <a:stretch>
            <a:fillRect/>
          </a:stretch>
        </p:blipFill>
        <p:spPr>
          <a:xfrm>
            <a:off x="5944587" y="5143500"/>
            <a:ext cx="6430152" cy="1779413"/>
          </a:xfrm>
          <a:prstGeom prst="rect">
            <a:avLst/>
          </a:prstGeom>
          <a:ln w="12700"/>
        </p:spPr>
      </p:pic>
      <p:grpSp>
        <p:nvGrpSpPr>
          <p:cNvPr id="830" name="Group"/>
          <p:cNvGrpSpPr/>
          <p:nvPr/>
        </p:nvGrpSpPr>
        <p:grpSpPr>
          <a:xfrm>
            <a:off x="10531954" y="7912100"/>
            <a:ext cx="1233722" cy="1246294"/>
            <a:chOff x="0" y="0"/>
            <a:chExt cx="1233721" cy="1246293"/>
          </a:xfrm>
        </p:grpSpPr>
        <p:grpSp>
          <p:nvGrpSpPr>
            <p:cNvPr id="816" name="Group"/>
            <p:cNvGrpSpPr/>
            <p:nvPr/>
          </p:nvGrpSpPr>
          <p:grpSpPr>
            <a:xfrm>
              <a:off x="0" y="0"/>
              <a:ext cx="1233721" cy="1246294"/>
              <a:chOff x="0" y="0"/>
              <a:chExt cx="1233720" cy="1246293"/>
            </a:xfrm>
          </p:grpSpPr>
          <p:sp>
            <p:nvSpPr>
              <p:cNvPr id="814" name="Circle"/>
              <p:cNvSpPr/>
              <p:nvPr/>
            </p:nvSpPr>
            <p:spPr>
              <a:xfrm>
                <a:off x="0" y="23483"/>
                <a:ext cx="1168400" cy="1168401"/>
              </a:xfrm>
              <a:prstGeom prst="ellipse">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pic>
            <p:nvPicPr>
              <p:cNvPr id="815" name="droppedImage.pdf" descr="droppedImage.pdf"/>
              <p:cNvPicPr>
                <a:picLocks noChangeAspect="1"/>
              </p:cNvPicPr>
              <p:nvPr/>
            </p:nvPicPr>
            <p:blipFill>
              <a:blip r:embed="rId6">
                <a:extLst/>
              </a:blip>
              <a:stretch>
                <a:fillRect/>
              </a:stretch>
            </p:blipFill>
            <p:spPr>
              <a:xfrm>
                <a:off x="598816" y="0"/>
                <a:ext cx="634905" cy="1246294"/>
              </a:xfrm>
              <a:prstGeom prst="rect">
                <a:avLst/>
              </a:prstGeom>
              <a:ln w="12700" cap="flat">
                <a:noFill/>
                <a:round/>
              </a:ln>
              <a:effectLst/>
            </p:spPr>
          </p:pic>
        </p:grpSp>
        <p:sp>
          <p:nvSpPr>
            <p:cNvPr id="817" name="."/>
            <p:cNvSpPr/>
            <p:nvPr/>
          </p:nvSpPr>
          <p:spPr>
            <a:xfrm>
              <a:off x="109211" y="0"/>
              <a:ext cx="240665" cy="42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18" name="."/>
            <p:cNvSpPr/>
            <p:nvPr/>
          </p:nvSpPr>
          <p:spPr>
            <a:xfrm>
              <a:off x="223088" y="117416"/>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19" name="."/>
            <p:cNvSpPr/>
            <p:nvPr/>
          </p:nvSpPr>
          <p:spPr>
            <a:xfrm>
              <a:off x="223088" y="410953"/>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20" name="."/>
            <p:cNvSpPr/>
            <p:nvPr/>
          </p:nvSpPr>
          <p:spPr>
            <a:xfrm>
              <a:off x="328762" y="410953"/>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21" name="."/>
            <p:cNvSpPr/>
            <p:nvPr/>
          </p:nvSpPr>
          <p:spPr>
            <a:xfrm>
              <a:off x="223088" y="493144"/>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22" name="."/>
            <p:cNvSpPr/>
            <p:nvPr/>
          </p:nvSpPr>
          <p:spPr>
            <a:xfrm>
              <a:off x="340503" y="610559"/>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23" name="."/>
            <p:cNvSpPr/>
            <p:nvPr/>
          </p:nvSpPr>
          <p:spPr>
            <a:xfrm>
              <a:off x="117415" y="234830"/>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24" name="."/>
            <p:cNvSpPr/>
            <p:nvPr/>
          </p:nvSpPr>
          <p:spPr>
            <a:xfrm>
              <a:off x="692748" y="352245"/>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25" name="."/>
            <p:cNvSpPr/>
            <p:nvPr/>
          </p:nvSpPr>
          <p:spPr>
            <a:xfrm>
              <a:off x="810163" y="266700"/>
              <a:ext cx="240666" cy="42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26" name="."/>
            <p:cNvSpPr/>
            <p:nvPr/>
          </p:nvSpPr>
          <p:spPr>
            <a:xfrm>
              <a:off x="716231" y="187864"/>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27" name="."/>
            <p:cNvSpPr/>
            <p:nvPr/>
          </p:nvSpPr>
          <p:spPr>
            <a:xfrm>
              <a:off x="751456" y="93933"/>
              <a:ext cx="240665" cy="42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28" name="."/>
            <p:cNvSpPr/>
            <p:nvPr/>
          </p:nvSpPr>
          <p:spPr>
            <a:xfrm>
              <a:off x="798421" y="11741"/>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29" name="."/>
            <p:cNvSpPr/>
            <p:nvPr/>
          </p:nvSpPr>
          <p:spPr>
            <a:xfrm>
              <a:off x="786681" y="587075"/>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grpSp>
      <p:grpSp>
        <p:nvGrpSpPr>
          <p:cNvPr id="847" name="Group"/>
          <p:cNvGrpSpPr/>
          <p:nvPr/>
        </p:nvGrpSpPr>
        <p:grpSpPr>
          <a:xfrm>
            <a:off x="10769599" y="1625600"/>
            <a:ext cx="1221023" cy="1246294"/>
            <a:chOff x="0" y="0"/>
            <a:chExt cx="1221021" cy="1246293"/>
          </a:xfrm>
        </p:grpSpPr>
        <p:grpSp>
          <p:nvGrpSpPr>
            <p:cNvPr id="833" name="Group"/>
            <p:cNvGrpSpPr/>
            <p:nvPr/>
          </p:nvGrpSpPr>
          <p:grpSpPr>
            <a:xfrm>
              <a:off x="0" y="0"/>
              <a:ext cx="1221022" cy="1246294"/>
              <a:chOff x="0" y="0"/>
              <a:chExt cx="1221021" cy="1246293"/>
            </a:xfrm>
          </p:grpSpPr>
          <p:sp>
            <p:nvSpPr>
              <p:cNvPr id="831" name="Circle"/>
              <p:cNvSpPr/>
              <p:nvPr/>
            </p:nvSpPr>
            <p:spPr>
              <a:xfrm>
                <a:off x="0" y="20096"/>
                <a:ext cx="1168400" cy="1168401"/>
              </a:xfrm>
              <a:prstGeom prst="ellipse">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pic>
            <p:nvPicPr>
              <p:cNvPr id="832" name="droppedImage.pdf" descr="droppedImage.pdf"/>
              <p:cNvPicPr>
                <a:picLocks noChangeAspect="1"/>
              </p:cNvPicPr>
              <p:nvPr/>
            </p:nvPicPr>
            <p:blipFill>
              <a:blip r:embed="rId6">
                <a:extLst/>
              </a:blip>
              <a:stretch>
                <a:fillRect/>
              </a:stretch>
            </p:blipFill>
            <p:spPr>
              <a:xfrm>
                <a:off x="586117" y="0"/>
                <a:ext cx="634905" cy="1246294"/>
              </a:xfrm>
              <a:prstGeom prst="rect">
                <a:avLst/>
              </a:prstGeom>
              <a:ln w="12700" cap="flat">
                <a:noFill/>
                <a:round/>
              </a:ln>
              <a:effectLst/>
            </p:spPr>
          </p:pic>
        </p:grpSp>
        <p:sp>
          <p:nvSpPr>
            <p:cNvPr id="834" name="."/>
            <p:cNvSpPr/>
            <p:nvPr/>
          </p:nvSpPr>
          <p:spPr>
            <a:xfrm>
              <a:off x="96511" y="0"/>
              <a:ext cx="240665" cy="42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35" name="."/>
            <p:cNvSpPr/>
            <p:nvPr/>
          </p:nvSpPr>
          <p:spPr>
            <a:xfrm>
              <a:off x="210389" y="114028"/>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36" name="."/>
            <p:cNvSpPr/>
            <p:nvPr/>
          </p:nvSpPr>
          <p:spPr>
            <a:xfrm>
              <a:off x="210389" y="407565"/>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37" name="."/>
            <p:cNvSpPr/>
            <p:nvPr/>
          </p:nvSpPr>
          <p:spPr>
            <a:xfrm>
              <a:off x="316062" y="407565"/>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38" name="."/>
            <p:cNvSpPr/>
            <p:nvPr/>
          </p:nvSpPr>
          <p:spPr>
            <a:xfrm>
              <a:off x="210389" y="489756"/>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39" name="."/>
            <p:cNvSpPr/>
            <p:nvPr/>
          </p:nvSpPr>
          <p:spPr>
            <a:xfrm>
              <a:off x="327803" y="607171"/>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40" name="."/>
            <p:cNvSpPr/>
            <p:nvPr/>
          </p:nvSpPr>
          <p:spPr>
            <a:xfrm>
              <a:off x="104716" y="231443"/>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a:r>
                <a:t>.</a:t>
              </a:r>
            </a:p>
          </p:txBody>
        </p:sp>
        <p:sp>
          <p:nvSpPr>
            <p:cNvPr id="841" name="."/>
            <p:cNvSpPr/>
            <p:nvPr/>
          </p:nvSpPr>
          <p:spPr>
            <a:xfrm>
              <a:off x="680049" y="348858"/>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42" name="."/>
            <p:cNvSpPr/>
            <p:nvPr/>
          </p:nvSpPr>
          <p:spPr>
            <a:xfrm>
              <a:off x="797462" y="266667"/>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43" name="."/>
            <p:cNvSpPr/>
            <p:nvPr/>
          </p:nvSpPr>
          <p:spPr>
            <a:xfrm>
              <a:off x="703531" y="184477"/>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44" name="."/>
            <p:cNvSpPr/>
            <p:nvPr/>
          </p:nvSpPr>
          <p:spPr>
            <a:xfrm>
              <a:off x="738756" y="90545"/>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45" name="."/>
            <p:cNvSpPr/>
            <p:nvPr/>
          </p:nvSpPr>
          <p:spPr>
            <a:xfrm>
              <a:off x="785722" y="8354"/>
              <a:ext cx="240666"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sp>
          <p:nvSpPr>
            <p:cNvPr id="846" name="."/>
            <p:cNvSpPr/>
            <p:nvPr/>
          </p:nvSpPr>
          <p:spPr>
            <a:xfrm>
              <a:off x="773981" y="583688"/>
              <a:ext cx="240665" cy="42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76B"/>
                  </a:solidFill>
                  <a:uFill>
                    <a:solidFill>
                      <a:srgbClr val="FFF76B"/>
                    </a:solidFill>
                  </a:uFill>
                </a:defRPr>
              </a:lvl1pPr>
            </a:lstStyle>
            <a:p>
              <a:pPr/>
              <a:r>
                <a:t>.</a:t>
              </a:r>
            </a:p>
          </p:txBody>
        </p:sp>
      </p:grpSp>
      <p:grpSp>
        <p:nvGrpSpPr>
          <p:cNvPr id="850" name="Group"/>
          <p:cNvGrpSpPr/>
          <p:nvPr/>
        </p:nvGrpSpPr>
        <p:grpSpPr>
          <a:xfrm>
            <a:off x="6921500" y="7912100"/>
            <a:ext cx="2552700" cy="1684782"/>
            <a:chOff x="0" y="0"/>
            <a:chExt cx="2552700" cy="1684781"/>
          </a:xfrm>
        </p:grpSpPr>
        <p:pic>
          <p:nvPicPr>
            <p:cNvPr id="848" name="000107.jpg" descr="000107.jpg"/>
            <p:cNvPicPr>
              <a:picLocks noChangeAspect="1"/>
            </p:cNvPicPr>
            <p:nvPr/>
          </p:nvPicPr>
          <p:blipFill>
            <a:blip r:embed="rId7">
              <a:extLst/>
            </a:blip>
            <a:stretch>
              <a:fillRect/>
            </a:stretch>
          </p:blipFill>
          <p:spPr>
            <a:xfrm>
              <a:off x="0" y="0"/>
              <a:ext cx="2552700" cy="1684782"/>
            </a:xfrm>
            <a:prstGeom prst="rect">
              <a:avLst/>
            </a:prstGeom>
            <a:ln w="12700" cap="flat">
              <a:noFill/>
              <a:round/>
            </a:ln>
            <a:effectLst/>
          </p:spPr>
        </p:pic>
        <p:sp>
          <p:nvSpPr>
            <p:cNvPr id="849" name="Rectangle"/>
            <p:cNvSpPr/>
            <p:nvPr/>
          </p:nvSpPr>
          <p:spPr>
            <a:xfrm>
              <a:off x="0" y="1206500"/>
              <a:ext cx="2527300" cy="114300"/>
            </a:xfrm>
            <a:prstGeom prst="rect">
              <a:avLst/>
            </a:prstGeom>
            <a:noFill/>
            <a:ln w="508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grpSp>
      <p:sp>
        <p:nvSpPr>
          <p:cNvPr id="851" name="Line"/>
          <p:cNvSpPr/>
          <p:nvPr/>
        </p:nvSpPr>
        <p:spPr>
          <a:xfrm flipH="1">
            <a:off x="7573000" y="8468692"/>
            <a:ext cx="3163116" cy="638078"/>
          </a:xfrm>
          <a:prstGeom prst="line">
            <a:avLst/>
          </a:prstGeom>
          <a:ln w="50800">
            <a:solidFill>
              <a:srgbClr val="006DA2"/>
            </a:solidFill>
            <a:headEnd type="triangle"/>
          </a:ln>
        </p:spPr>
        <p:txBody>
          <a:bodyPr lIns="50800" tIns="50800" rIns="50800" bIns="50800" anchor="ctr"/>
          <a:lstStyle/>
          <a:p>
            <a:pPr marL="0" marR="0" algn="l" defTabSz="457200">
              <a:defRPr b="0" sz="1200">
                <a:uFillTx/>
                <a:latin typeface="+mn-lt"/>
                <a:ea typeface="+mn-ea"/>
                <a:cs typeface="+mn-cs"/>
                <a:sym typeface="Helvetica"/>
              </a:defRPr>
            </a:pPr>
          </a:p>
        </p:txBody>
      </p:sp>
      <p:sp>
        <p:nvSpPr>
          <p:cNvPr id="852" name="Garfinkel, Simson, Vassil Roussev, Alex Nelson and Douglas White, Using purpose-built functions and block hashes to enable small block and sub-file forensics, DFRWS 2010, Portland, OR"/>
          <p:cNvSpPr/>
          <p:nvPr/>
        </p:nvSpPr>
        <p:spPr>
          <a:xfrm>
            <a:off x="508000" y="3009900"/>
            <a:ext cx="11430000" cy="6858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457200">
              <a:lnSpc>
                <a:spcPts val="4000"/>
              </a:lnSpc>
              <a:spcBef>
                <a:spcPts val="100"/>
              </a:spcBef>
              <a:tabLst>
                <a:tab pos="203200" algn="l"/>
                <a:tab pos="647700" algn="l"/>
              </a:tabLst>
              <a:defRPr b="0" sz="1800">
                <a:solidFill>
                  <a:srgbClr val="663366"/>
                </a:solidFill>
                <a:uFillTx/>
                <a:latin typeface="+mn-lt"/>
                <a:ea typeface="+mn-ea"/>
                <a:cs typeface="+mn-cs"/>
                <a:sym typeface="Helvetica"/>
              </a:defRPr>
            </a:pPr>
            <a:r>
              <a:rPr>
                <a:solidFill>
                  <a:srgbClr val="000000"/>
                </a:solidFill>
              </a:rPr>
              <a:t>Garfinkel, Simson, Vassil Roussev, Alex Nelson and Douglas White, </a:t>
            </a:r>
            <a:r>
              <a:rPr u="sng">
                <a:hlinkClick r:id="rId8" invalidUrl="" action="" tgtFrame="" tooltip="" history="1" highlightClick="0" endSnd="0"/>
              </a:rPr>
              <a:t>Using purpose-built functions and block hashes to enable small block and sub-file forensics</a:t>
            </a:r>
            <a:r>
              <a:rPr>
                <a:solidFill>
                  <a:srgbClr val="000000"/>
                </a:solidFill>
              </a:rPr>
              <a:t>, DFRWS 2010, Portland, OR</a:t>
            </a:r>
          </a:p>
        </p:txBody>
      </p:sp>
      <p:sp>
        <p:nvSpPr>
          <p:cNvPr id="853" name="Young J., Foster, K., Garfinkel, S., and Fairbanks, K., Distinct sector hashes for target file detection, IEEE Computer, December 2012"/>
          <p:cNvSpPr/>
          <p:nvPr/>
        </p:nvSpPr>
        <p:spPr>
          <a:xfrm>
            <a:off x="381000" y="8051658"/>
            <a:ext cx="6426200" cy="96520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l" defTabSz="457200">
              <a:lnSpc>
                <a:spcPts val="4000"/>
              </a:lnSpc>
              <a:spcBef>
                <a:spcPts val="100"/>
              </a:spcBef>
              <a:tabLst>
                <a:tab pos="203200" algn="l"/>
                <a:tab pos="647700" algn="l"/>
              </a:tabLst>
              <a:defRPr b="0" sz="1800">
                <a:uFillTx/>
                <a:latin typeface="+mn-lt"/>
                <a:ea typeface="+mn-ea"/>
                <a:cs typeface="+mn-cs"/>
                <a:sym typeface="Helvetica"/>
              </a:defRPr>
            </a:pPr>
            <a:r>
              <a:t>Young J., Foster, K., Garfinkel, S., and Fairbanks, K., </a:t>
            </a:r>
            <a:r>
              <a:rPr u="sng">
                <a:solidFill>
                  <a:srgbClr val="663366"/>
                </a:solidFill>
                <a:hlinkClick r:id="rId9" invalidUrl="" action="" tgtFrame="" tooltip="" history="1" highlightClick="0" endSnd="0"/>
              </a:rPr>
              <a:t>Distinct sector hashes for target file detection</a:t>
            </a:r>
            <a:r>
              <a:t>, IEEE Computer, December 2012</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856" name="It takes 3.5 hours to read a 1TB hard drive."/>
          <p:cNvSpPr/>
          <p:nvPr>
            <p:ph type="title"/>
          </p:nvPr>
        </p:nvSpPr>
        <p:spPr>
          <a:prstGeom prst="rect">
            <a:avLst/>
          </a:prstGeom>
        </p:spPr>
        <p:txBody>
          <a:bodyPr/>
          <a:lstStyle/>
          <a:p>
            <a:pPr/>
            <a:r>
              <a:t>It takes 3.5 hours to read a 1TB hard drive.</a:t>
            </a:r>
          </a:p>
        </p:txBody>
      </p:sp>
      <p:sp>
        <p:nvSpPr>
          <p:cNvPr id="857" name="In 5 minutes you can read:…"/>
          <p:cNvSpPr/>
          <p:nvPr>
            <p:ph type="body" idx="1"/>
          </p:nvPr>
        </p:nvSpPr>
        <p:spPr>
          <a:prstGeom prst="rect">
            <a:avLst/>
          </a:prstGeom>
        </p:spPr>
        <p:txBody>
          <a:bodyPr/>
          <a:lstStyle/>
          <a:p>
            <a:pPr/>
            <a:r>
              <a:t>In 5 minutes you can read:</a:t>
            </a:r>
          </a:p>
          <a:p>
            <a:pPr lvl="1"/>
            <a:r>
              <a:t>36 GB in one strip</a:t>
            </a:r>
          </a:p>
          <a:p>
            <a:pPr lvl="1"/>
            <a:r>
              <a:t>100,000 randomly chosen 64KiB strips (assuming 3 msec/seek)</a:t>
            </a:r>
          </a:p>
        </p:txBody>
      </p:sp>
      <p:sp>
        <p:nvSpPr>
          <p:cNvPr id="85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859" name="Table"/>
          <p:cNvGraphicFramePr/>
          <p:nvPr/>
        </p:nvGraphicFramePr>
        <p:xfrm>
          <a:off x="1631107" y="3791906"/>
          <a:ext cx="9702801" cy="4178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107555"/>
                <a:gridCol w="2288991"/>
                <a:gridCol w="2653127"/>
                <a:gridCol w="2653127"/>
              </a:tblGrid>
              <a:tr h="1734045">
                <a:tc>
                  <a:txBody>
                    <a:bodyPr/>
                    <a:lstStyle/>
                    <a:p>
                      <a:pPr marR="57799" defTabSz="1295400">
                        <a:spcBef>
                          <a:spcPts val="700"/>
                        </a:spcBef>
                        <a:tabLst>
                          <a:tab pos="800100" algn="l"/>
                        </a:tabLst>
                        <a:defRPr sz="2200">
                          <a:solidFill>
                            <a:srgbClr val="000000"/>
                          </a:solidFill>
                        </a:defRPr>
                      </a:pPr>
                    </a:p>
                  </a:txBody>
                  <a:tcPr marL="50800" marR="50800" marT="50800" marB="50800" anchor="ctr" anchorCtr="0" horzOverflow="overflow">
                    <a:lnL w="28575">
                      <a:solidFill>
                        <a:srgbClr val="000000"/>
                      </a:solidFill>
                      <a:miter lim="400000"/>
                    </a:lnL>
                    <a:lnR w="12700">
                      <a:solidFill>
                        <a:srgbClr val="000000"/>
                      </a:solidFill>
                      <a:miter lim="400000"/>
                    </a:lnR>
                    <a:lnT w="28575">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sz="2200">
                          <a:solidFill>
                            <a:srgbClr val="000000"/>
                          </a:solidFill>
                        </a:defRPr>
                      </a:pPr>
                    </a:p>
                  </a:txBody>
                  <a:tcPr marL="50800" marR="50800" marT="50800" marB="50800" anchor="ctr" anchorCtr="0" horzOverflow="overflow">
                    <a:lnL w="12700">
                      <a:solidFill>
                        <a:srgbClr val="000000"/>
                      </a:solidFill>
                      <a:miter lim="400000"/>
                    </a:lnL>
                    <a:lnR w="12700">
                      <a:solidFill>
                        <a:srgbClr val="000000"/>
                      </a:solidFill>
                      <a:miter lim="400000"/>
                    </a:lnR>
                    <a:lnT w="28575">
                      <a:solidFill>
                        <a:srgbClr val="000000"/>
                      </a:solidFill>
                      <a:miter lim="400000"/>
                    </a:lnT>
                    <a:lnB w="12700">
                      <a:solidFill>
                        <a:srgbClr val="000000"/>
                      </a:solidFill>
                      <a:miter lim="400000"/>
                    </a:lnB>
                    <a:blipFill rotWithShape="1">
                      <a:blip r:embed="rId3"/>
                      <a:srcRect l="0" t="0" r="0" b="0"/>
                      <a:stretch>
                        <a:fillRect/>
                      </a:stretch>
                    </a:blipFill>
                  </a:tcPr>
                </a:tc>
                <a:tc>
                  <a:txBody>
                    <a:bodyPr/>
                    <a:lstStyle/>
                    <a:p>
                      <a:pPr marR="57799" defTabSz="1295400">
                        <a:spcBef>
                          <a:spcPts val="700"/>
                        </a:spcBef>
                        <a:tabLst>
                          <a:tab pos="800100" algn="l"/>
                        </a:tabLst>
                        <a:defRPr sz="2200">
                          <a:solidFill>
                            <a:srgbClr val="000000"/>
                          </a:solidFill>
                        </a:defRPr>
                      </a:pPr>
                    </a:p>
                  </a:txBody>
                  <a:tcPr marL="50800" marR="50800" marT="50800" marB="50800" anchor="ctr" anchorCtr="0" horzOverflow="overflow">
                    <a:lnL w="12700">
                      <a:solidFill>
                        <a:srgbClr val="000000"/>
                      </a:solidFill>
                      <a:miter lim="400000"/>
                    </a:lnL>
                    <a:lnR w="12700">
                      <a:solidFill>
                        <a:srgbClr val="000000"/>
                      </a:solidFill>
                      <a:miter lim="400000"/>
                    </a:lnR>
                    <a:lnT w="28575">
                      <a:solidFill>
                        <a:srgbClr val="000000"/>
                      </a:solidFill>
                      <a:miter lim="400000"/>
                    </a:lnT>
                    <a:lnB w="12700">
                      <a:solidFill>
                        <a:srgbClr val="000000"/>
                      </a:solidFill>
                      <a:miter lim="400000"/>
                    </a:lnB>
                    <a:blipFill rotWithShape="1">
                      <a:blip r:embed="rId4"/>
                      <a:srcRect l="0" t="0" r="0" b="0"/>
                      <a:stretch>
                        <a:fillRect/>
                      </a:stretch>
                    </a:blipFill>
                  </a:tcPr>
                </a:tc>
                <a:tc>
                  <a:txBody>
                    <a:bodyPr/>
                    <a:lstStyle/>
                    <a:p>
                      <a:pPr marR="57799" defTabSz="1295400">
                        <a:spcBef>
                          <a:spcPts val="700"/>
                        </a:spcBef>
                        <a:tabLst>
                          <a:tab pos="800100" algn="l"/>
                        </a:tabLst>
                        <a:defRPr sz="2200">
                          <a:solidFill>
                            <a:srgbClr val="000000"/>
                          </a:solidFill>
                        </a:defRPr>
                      </a:pPr>
                    </a:p>
                  </a:txBody>
                  <a:tcPr marL="50800" marR="50800" marT="50800" marB="50800" anchor="ctr" anchorCtr="0" horzOverflow="overflow">
                    <a:lnL w="12700">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blipFill rotWithShape="1">
                      <a:blip r:embed="rId4"/>
                      <a:srcRect l="0" t="0" r="0" b="0"/>
                      <a:stretch>
                        <a:fillRect/>
                      </a:stretch>
                    </a:blipFill>
                  </a:tcPr>
                </a:tc>
              </a:tr>
              <a:tr h="628350">
                <a:tc>
                  <a:txBody>
                    <a:bodyPr/>
                    <a:lstStyle/>
                    <a:p>
                      <a:pPr marR="57799" algn="l" defTabSz="1295400">
                        <a:spcBef>
                          <a:spcPts val="700"/>
                        </a:spcBef>
                        <a:tabLst>
                          <a:tab pos="800100" algn="l"/>
                        </a:tabLst>
                        <a:defRPr>
                          <a:solidFill>
                            <a:srgbClr val="000000"/>
                          </a:solidFill>
                          <a:uFillTx/>
                        </a:defRPr>
                      </a:pPr>
                      <a:r>
                        <a:rPr sz="2200">
                          <a:uFill>
                            <a:solidFill>
                              <a:srgbClr val="006DA2"/>
                            </a:solidFill>
                          </a:uFill>
                        </a:rPr>
                        <a:t>Minutes</a:t>
                      </a:r>
                    </a:p>
                  </a:txBody>
                  <a:tcPr marL="50800" marR="50800" marT="50800" marB="50800" anchor="ctr" anchorCtr="0" horzOverflow="overflow">
                    <a:lnL w="28575">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208</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5</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5</a:t>
                      </a:r>
                    </a:p>
                  </a:txBody>
                  <a:tcPr marL="50800" marR="50800" marT="50800" marB="50800" anchor="ctr" anchorCtr="0" horzOverflow="overflow">
                    <a:lnL w="12700">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672027">
                <a:tc>
                  <a:txBody>
                    <a:bodyPr/>
                    <a:lstStyle/>
                    <a:p>
                      <a:pPr marR="57799" algn="l" defTabSz="1295400">
                        <a:spcBef>
                          <a:spcPts val="700"/>
                        </a:spcBef>
                        <a:tabLst>
                          <a:tab pos="800100" algn="l"/>
                        </a:tabLst>
                        <a:defRPr>
                          <a:solidFill>
                            <a:srgbClr val="000000"/>
                          </a:solidFill>
                          <a:uFillTx/>
                        </a:defRPr>
                      </a:pPr>
                      <a:r>
                        <a:rPr sz="2200">
                          <a:uFill>
                            <a:solidFill>
                              <a:srgbClr val="006DA2"/>
                            </a:solidFill>
                          </a:uFill>
                        </a:rPr>
                        <a:t>Data </a:t>
                      </a:r>
                    </a:p>
                  </a:txBody>
                  <a:tcPr marL="50800" marR="50800" marT="50800" marB="50800" anchor="ctr" anchorCtr="0" horzOverflow="overflow">
                    <a:lnL w="28575">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1 TB</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36 GB</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6.5 GB</a:t>
                      </a:r>
                    </a:p>
                  </a:txBody>
                  <a:tcPr marL="50800" marR="50800" marT="50800" marB="50800" anchor="ctr" anchorCtr="0" horzOverflow="overflow">
                    <a:lnL w="12700">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571938">
                <a:tc>
                  <a:txBody>
                    <a:bodyPr/>
                    <a:lstStyle/>
                    <a:p>
                      <a:pPr marR="57799" algn="l" defTabSz="1295400">
                        <a:spcBef>
                          <a:spcPts val="700"/>
                        </a:spcBef>
                        <a:tabLst>
                          <a:tab pos="800100" algn="l"/>
                        </a:tabLst>
                        <a:defRPr>
                          <a:solidFill>
                            <a:srgbClr val="000000"/>
                          </a:solidFill>
                          <a:uFillTx/>
                        </a:defRPr>
                      </a:pPr>
                      <a:r>
                        <a:rPr sz="2200">
                          <a:uFill>
                            <a:solidFill>
                              <a:srgbClr val="006DA2"/>
                            </a:solidFill>
                          </a:uFill>
                        </a:rPr>
                        <a:t># Seeks</a:t>
                      </a:r>
                    </a:p>
                  </a:txBody>
                  <a:tcPr marL="50800" marR="50800" marT="50800" marB="50800" anchor="ctr" anchorCtr="0" horzOverflow="overflow">
                    <a:lnL w="28575">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1</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1</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100,000</a:t>
                      </a:r>
                    </a:p>
                  </a:txBody>
                  <a:tcPr marL="50800" marR="50800" marT="50800" marB="50800" anchor="ctr" anchorCtr="0" horzOverflow="overflow">
                    <a:lnL w="12700">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571938">
                <a:tc>
                  <a:txBody>
                    <a:bodyPr/>
                    <a:lstStyle/>
                    <a:p>
                      <a:pPr marR="57799" algn="l" defTabSz="1295400">
                        <a:spcBef>
                          <a:spcPts val="700"/>
                        </a:spcBef>
                        <a:tabLst>
                          <a:tab pos="800100" algn="l"/>
                        </a:tabLst>
                        <a:defRPr>
                          <a:solidFill>
                            <a:srgbClr val="000000"/>
                          </a:solidFill>
                          <a:uFillTx/>
                        </a:defRPr>
                      </a:pPr>
                      <a:r>
                        <a:rPr sz="2200">
                          <a:uFill>
                            <a:solidFill>
                              <a:srgbClr val="006DA2"/>
                            </a:solidFill>
                          </a:uFill>
                        </a:rPr>
                        <a:t>% of data</a:t>
                      </a:r>
                    </a:p>
                  </a:txBody>
                  <a:tcPr marL="50800" marR="50800" marT="50800" marB="50800" anchor="ctr" anchorCtr="0" horzOverflow="overflow">
                    <a:lnL w="28575">
                      <a:solidFill>
                        <a:srgbClr val="000000"/>
                      </a:solidFill>
                      <a:miter lim="400000"/>
                    </a:lnL>
                    <a:lnR w="12700">
                      <a:solidFill>
                        <a:srgbClr val="000000"/>
                      </a:solidFill>
                      <a:miter lim="400000"/>
                    </a:lnR>
                    <a:lnT w="12700">
                      <a:solidFill>
                        <a:srgbClr val="000000"/>
                      </a:solidFill>
                      <a:miter lim="400000"/>
                    </a:lnT>
                    <a:lnB w="28575">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100%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8575">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3.6%</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8575">
                      <a:solidFill>
                        <a:srgbClr val="000000"/>
                      </a:solidFill>
                      <a:miter lim="400000"/>
                    </a:lnB>
                  </a:tcPr>
                </a:tc>
                <a:tc>
                  <a:txBody>
                    <a:bodyPr/>
                    <a:lstStyle/>
                    <a:p>
                      <a:pPr marR="57799" defTabSz="1295400">
                        <a:spcBef>
                          <a:spcPts val="700"/>
                        </a:spcBef>
                        <a:tabLst>
                          <a:tab pos="800100" algn="l"/>
                        </a:tabLst>
                        <a:defRPr>
                          <a:solidFill>
                            <a:srgbClr val="000000"/>
                          </a:solidFill>
                          <a:uFillTx/>
                        </a:defRPr>
                      </a:pPr>
                      <a:r>
                        <a:rPr sz="2200">
                          <a:uFill>
                            <a:solidFill>
                              <a:srgbClr val="006DA2"/>
                            </a:solidFill>
                          </a:uFill>
                        </a:rPr>
                        <a:t>0.65%</a:t>
                      </a:r>
                    </a:p>
                  </a:txBody>
                  <a:tcPr marL="50800" marR="50800" marT="50800" marB="50800" anchor="ctr" anchorCtr="0" horzOverflow="overflow">
                    <a:lnL w="12700">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1"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862" name="The statistics of a randomly chosen sample predict the statistics of a population."/>
          <p:cNvSpPr/>
          <p:nvPr>
            <p:ph type="title"/>
          </p:nvPr>
        </p:nvSpPr>
        <p:spPr>
          <a:prstGeom prst="rect">
            <a:avLst/>
          </a:prstGeom>
        </p:spPr>
        <p:txBody>
          <a:bodyPr/>
          <a:lstStyle/>
          <a:p>
            <a:pPr/>
            <a:r>
              <a:t>The statistics of a </a:t>
            </a:r>
            <a:r>
              <a:rPr i="1"/>
              <a:t>randomly chosen sample</a:t>
            </a:r>
          </a:p>
          <a:p>
            <a:pPr/>
            <a:r>
              <a:t>predict the </a:t>
            </a:r>
            <a:r>
              <a:rPr i="1"/>
              <a:t>statistics of a population.</a:t>
            </a:r>
          </a:p>
        </p:txBody>
      </p:sp>
      <p:sp>
        <p:nvSpPr>
          <p:cNvPr id="863" name="US elections can be predicted by sampling thousands of households:"/>
          <p:cNvSpPr/>
          <p:nvPr>
            <p:ph type="body" idx="1"/>
          </p:nvPr>
        </p:nvSpPr>
        <p:spPr>
          <a:prstGeom prst="rect">
            <a:avLst/>
          </a:prstGeom>
        </p:spPr>
        <p:txBody>
          <a:bodyPr/>
          <a:lstStyle/>
          <a:p>
            <a:pPr/>
            <a:r>
              <a:t>US elections can be predicted by sampling thousands of households:</a:t>
            </a:r>
          </a:p>
        </p:txBody>
      </p:sp>
      <p:sp>
        <p:nvSpPr>
          <p:cNvPr id="86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5" name="Picture 6.png" descr="Picture 6.png"/>
          <p:cNvPicPr>
            <a:picLocks noChangeAspect="1"/>
          </p:cNvPicPr>
          <p:nvPr/>
        </p:nvPicPr>
        <p:blipFill>
          <a:blip r:embed="rId3">
            <a:extLst/>
          </a:blip>
          <a:stretch>
            <a:fillRect/>
          </a:stretch>
        </p:blipFill>
        <p:spPr>
          <a:xfrm>
            <a:off x="736600" y="3365500"/>
            <a:ext cx="4655042" cy="3708400"/>
          </a:xfrm>
          <a:prstGeom prst="rect">
            <a:avLst/>
          </a:prstGeom>
          <a:ln w="12700"/>
        </p:spPr>
      </p:pic>
      <p:sp>
        <p:nvSpPr>
          <p:cNvPr id="866" name="Hard drive contents can be predicted by sampling thousands of sectors:"/>
          <p:cNvSpPr/>
          <p:nvPr/>
        </p:nvSpPr>
        <p:spPr>
          <a:xfrm>
            <a:off x="6502400" y="1746250"/>
            <a:ext cx="6045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0" marR="58702" indent="0">
              <a:lnSpc>
                <a:spcPct val="110000"/>
              </a:lnSpc>
              <a:spcBef>
                <a:spcPts val="1000"/>
              </a:spcBef>
              <a:buClr>
                <a:srgbClr val="363636"/>
              </a:buClr>
              <a:buFont typeface="Trebuchet MS"/>
              <a:defRPr b="0" sz="2400"/>
            </a:pPr>
            <a:r>
              <a:t>Hard drive contents can be predicted by sampling thousands of sectors:</a:t>
            </a:r>
          </a:p>
        </p:txBody>
      </p:sp>
      <p:grpSp>
        <p:nvGrpSpPr>
          <p:cNvPr id="898" name="Group"/>
          <p:cNvGrpSpPr/>
          <p:nvPr/>
        </p:nvGrpSpPr>
        <p:grpSpPr>
          <a:xfrm>
            <a:off x="6768966" y="3363691"/>
            <a:ext cx="5550034" cy="3696683"/>
            <a:chOff x="0" y="0"/>
            <a:chExt cx="5550033" cy="3696681"/>
          </a:xfrm>
        </p:grpSpPr>
        <p:pic>
          <p:nvPicPr>
            <p:cNvPr id="867" name="800px-Hard_disk_platters_and_head.jpg.jpeg" descr="800px-Hard_disk_platters_and_head.jpg.jpeg"/>
            <p:cNvPicPr>
              <a:picLocks noChangeAspect="1"/>
            </p:cNvPicPr>
            <p:nvPr/>
          </p:nvPicPr>
          <p:blipFill>
            <a:blip r:embed="rId4">
              <a:extLst/>
            </a:blip>
            <a:stretch>
              <a:fillRect/>
            </a:stretch>
          </p:blipFill>
          <p:spPr>
            <a:xfrm>
              <a:off x="0" y="0"/>
              <a:ext cx="5549900" cy="3696682"/>
            </a:xfrm>
            <a:prstGeom prst="rect">
              <a:avLst/>
            </a:prstGeom>
            <a:ln w="12700" cap="flat">
              <a:noFill/>
              <a:round/>
            </a:ln>
            <a:effectLst/>
          </p:spPr>
        </p:pic>
        <p:sp>
          <p:nvSpPr>
            <p:cNvPr id="868" name="Rounded Rectangle"/>
            <p:cNvSpPr/>
            <p:nvPr/>
          </p:nvSpPr>
          <p:spPr>
            <a:xfrm>
              <a:off x="4749933" y="11829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69" name="Rounded Rectangle"/>
            <p:cNvSpPr/>
            <p:nvPr/>
          </p:nvSpPr>
          <p:spPr>
            <a:xfrm>
              <a:off x="2971933" y="9289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0" name="Rounded Rectangle"/>
            <p:cNvSpPr/>
            <p:nvPr/>
          </p:nvSpPr>
          <p:spPr>
            <a:xfrm>
              <a:off x="3721233" y="11321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1" name="Rounded Rectangle"/>
            <p:cNvSpPr/>
            <p:nvPr/>
          </p:nvSpPr>
          <p:spPr>
            <a:xfrm>
              <a:off x="5245233" y="8400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2" name="Rounded Rectangle"/>
            <p:cNvSpPr/>
            <p:nvPr/>
          </p:nvSpPr>
          <p:spPr>
            <a:xfrm>
              <a:off x="4013333" y="12210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3" name="Rounded Rectangle"/>
            <p:cNvSpPr/>
            <p:nvPr/>
          </p:nvSpPr>
          <p:spPr>
            <a:xfrm>
              <a:off x="1714633" y="6622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4" name="Rounded Rectangle"/>
            <p:cNvSpPr/>
            <p:nvPr/>
          </p:nvSpPr>
          <p:spPr>
            <a:xfrm>
              <a:off x="2032133" y="1923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5" name="Rounded Rectangle"/>
            <p:cNvSpPr/>
            <p:nvPr/>
          </p:nvSpPr>
          <p:spPr>
            <a:xfrm>
              <a:off x="2171833" y="6622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6" name="Rounded Rectangle"/>
            <p:cNvSpPr/>
            <p:nvPr/>
          </p:nvSpPr>
          <p:spPr>
            <a:xfrm>
              <a:off x="2463933" y="3701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7" name="Rounded Rectangle"/>
            <p:cNvSpPr/>
            <p:nvPr/>
          </p:nvSpPr>
          <p:spPr>
            <a:xfrm>
              <a:off x="2463933" y="751108"/>
              <a:ext cx="266701" cy="177801"/>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8" name="Rounded Rectangle"/>
            <p:cNvSpPr/>
            <p:nvPr/>
          </p:nvSpPr>
          <p:spPr>
            <a:xfrm>
              <a:off x="4000633" y="17417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79" name="Rounded Rectangle"/>
            <p:cNvSpPr/>
            <p:nvPr/>
          </p:nvSpPr>
          <p:spPr>
            <a:xfrm>
              <a:off x="4343533" y="11321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0" name="Rounded Rectangle"/>
            <p:cNvSpPr/>
            <p:nvPr/>
          </p:nvSpPr>
          <p:spPr>
            <a:xfrm>
              <a:off x="4991233" y="14623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1" name="Rounded Rectangle"/>
            <p:cNvSpPr/>
            <p:nvPr/>
          </p:nvSpPr>
          <p:spPr>
            <a:xfrm>
              <a:off x="4622933" y="17163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2" name="Rounded Rectangle"/>
            <p:cNvSpPr/>
            <p:nvPr/>
          </p:nvSpPr>
          <p:spPr>
            <a:xfrm>
              <a:off x="5283333" y="15512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3" name="Rounded Rectangle"/>
            <p:cNvSpPr/>
            <p:nvPr/>
          </p:nvSpPr>
          <p:spPr>
            <a:xfrm>
              <a:off x="1435233" y="5733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4" name="Rounded Rectangle"/>
            <p:cNvSpPr/>
            <p:nvPr/>
          </p:nvSpPr>
          <p:spPr>
            <a:xfrm>
              <a:off x="1714633" y="1034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5" name="Rounded Rectangle"/>
            <p:cNvSpPr/>
            <p:nvPr/>
          </p:nvSpPr>
          <p:spPr>
            <a:xfrm>
              <a:off x="1968633" y="9289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6" name="Rounded Rectangle"/>
            <p:cNvSpPr/>
            <p:nvPr/>
          </p:nvSpPr>
          <p:spPr>
            <a:xfrm>
              <a:off x="2311533" y="1034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7" name="Rounded Rectangle"/>
            <p:cNvSpPr/>
            <p:nvPr/>
          </p:nvSpPr>
          <p:spPr>
            <a:xfrm>
              <a:off x="2171833" y="662208"/>
              <a:ext cx="266701" cy="177801"/>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8" name="Rounded Rectangle"/>
            <p:cNvSpPr/>
            <p:nvPr/>
          </p:nvSpPr>
          <p:spPr>
            <a:xfrm>
              <a:off x="3035433" y="3701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89" name="Rounded Rectangle"/>
            <p:cNvSpPr/>
            <p:nvPr/>
          </p:nvSpPr>
          <p:spPr>
            <a:xfrm>
              <a:off x="2781433" y="5606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0" name="Rounded Rectangle"/>
            <p:cNvSpPr/>
            <p:nvPr/>
          </p:nvSpPr>
          <p:spPr>
            <a:xfrm>
              <a:off x="5130933" y="11194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1" name="Rounded Rectangle"/>
            <p:cNvSpPr/>
            <p:nvPr/>
          </p:nvSpPr>
          <p:spPr>
            <a:xfrm>
              <a:off x="3289433" y="10432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2" name="Rounded Rectangle"/>
            <p:cNvSpPr/>
            <p:nvPr/>
          </p:nvSpPr>
          <p:spPr>
            <a:xfrm>
              <a:off x="2502033" y="10432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3" name="Rounded Rectangle"/>
            <p:cNvSpPr/>
            <p:nvPr/>
          </p:nvSpPr>
          <p:spPr>
            <a:xfrm>
              <a:off x="3251333" y="7130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4" name="Rounded Rectangle"/>
            <p:cNvSpPr/>
            <p:nvPr/>
          </p:nvSpPr>
          <p:spPr>
            <a:xfrm>
              <a:off x="2654433" y="526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5" name="Rounded Rectangle"/>
            <p:cNvSpPr/>
            <p:nvPr/>
          </p:nvSpPr>
          <p:spPr>
            <a:xfrm>
              <a:off x="1943233" y="4717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6" name="Rounded Rectangle"/>
            <p:cNvSpPr/>
            <p:nvPr/>
          </p:nvSpPr>
          <p:spPr>
            <a:xfrm>
              <a:off x="1435233" y="2685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sp>
          <p:nvSpPr>
            <p:cNvPr id="897" name="Rounded Rectangle"/>
            <p:cNvSpPr/>
            <p:nvPr/>
          </p:nvSpPr>
          <p:spPr>
            <a:xfrm>
              <a:off x="4991233" y="1817908"/>
              <a:ext cx="266701" cy="177801"/>
            </a:xfrm>
            <a:prstGeom prst="roundRect">
              <a:avLst>
                <a:gd name="adj" fmla="val 50000"/>
              </a:avLst>
            </a:prstGeom>
            <a:blipFill rotWithShape="1">
              <a:blip r:embed="rId5"/>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a:defRPr b="0" sz="1800">
                  <a:solidFill>
                    <a:srgbClr val="FFFFFF"/>
                  </a:solidFill>
                  <a:uFill>
                    <a:solidFill>
                      <a:srgbClr val="FFFFFF"/>
                    </a:solidFill>
                  </a:uFill>
                </a:defRPr>
              </a:pPr>
            </a:p>
          </p:txBody>
        </p:sp>
      </p:grpSp>
      <p:sp>
        <p:nvSpPr>
          <p:cNvPr id="899" name="The challenge is identifying the sector content that is sampled."/>
          <p:cNvSpPr/>
          <p:nvPr/>
        </p:nvSpPr>
        <p:spPr>
          <a:xfrm>
            <a:off x="6578600" y="7994650"/>
            <a:ext cx="6045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0" marR="58702" indent="0">
              <a:lnSpc>
                <a:spcPct val="110000"/>
              </a:lnSpc>
              <a:spcBef>
                <a:spcPts val="1000"/>
              </a:spcBef>
              <a:buClr>
                <a:srgbClr val="363636"/>
              </a:buClr>
              <a:buFont typeface="Trebuchet MS"/>
              <a:defRPr b="0" sz="2400"/>
            </a:pPr>
            <a:r>
              <a:t>The challenge is </a:t>
            </a:r>
            <a:r>
              <a:rPr i="1"/>
              <a:t>identifying the sector </a:t>
            </a:r>
            <a:r>
              <a:t>content that is sampled.</a:t>
            </a:r>
          </a:p>
        </p:txBody>
      </p:sp>
      <p:sp>
        <p:nvSpPr>
          <p:cNvPr id="900" name="The challenge is identifying  likely voters."/>
          <p:cNvSpPr/>
          <p:nvPr/>
        </p:nvSpPr>
        <p:spPr>
          <a:xfrm>
            <a:off x="647700" y="7943850"/>
            <a:ext cx="55245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0" marR="58702" indent="0">
              <a:lnSpc>
                <a:spcPct val="110000"/>
              </a:lnSpc>
              <a:spcBef>
                <a:spcPts val="1000"/>
              </a:spcBef>
              <a:buClr>
                <a:srgbClr val="363636"/>
              </a:buClr>
              <a:buFont typeface="Trebuchet MS"/>
              <a:defRPr b="0" sz="2400"/>
            </a:pPr>
            <a:r>
              <a:t>The challenge is identifying </a:t>
            </a:r>
            <a:br/>
            <a:r>
              <a:rPr i="1"/>
              <a:t>likely voters.</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03" name="We think of computers as devices with files."/>
          <p:cNvSpPr/>
          <p:nvPr>
            <p:ph type="title"/>
          </p:nvPr>
        </p:nvSpPr>
        <p:spPr>
          <a:prstGeom prst="rect">
            <a:avLst/>
          </a:prstGeom>
        </p:spPr>
        <p:txBody>
          <a:bodyPr/>
          <a:lstStyle/>
          <a:p>
            <a:pPr/>
            <a:r>
              <a:t>We think of computers as devices with </a:t>
            </a:r>
            <a:r>
              <a:rPr i="1"/>
              <a:t>files</a:t>
            </a:r>
            <a:r>
              <a:t>.</a:t>
            </a:r>
          </a:p>
        </p:txBody>
      </p:sp>
      <p:sp>
        <p:nvSpPr>
          <p:cNvPr id="904" name="Body"/>
          <p:cNvSpPr/>
          <p:nvPr>
            <p:ph type="body" idx="1"/>
          </p:nvPr>
        </p:nvSpPr>
        <p:spPr>
          <a:prstGeom prst="rect">
            <a:avLst/>
          </a:prstGeom>
        </p:spPr>
        <p:txBody>
          <a:bodyPr/>
          <a:lstStyle/>
          <a:p>
            <a:pPr/>
          </a:p>
        </p:txBody>
      </p:sp>
      <p:sp>
        <p:nvSpPr>
          <p:cNvPr id="90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Screen Shot 2012-04-01 at 9.47.02 PM.png" descr="Screen Shot 2012-04-01 at 9.47.02 PM.png"/>
          <p:cNvPicPr>
            <a:picLocks noChangeAspect="1"/>
          </p:cNvPicPr>
          <p:nvPr/>
        </p:nvPicPr>
        <p:blipFill>
          <a:blip r:embed="rId3">
            <a:extLst/>
          </a:blip>
          <a:stretch>
            <a:fillRect/>
          </a:stretch>
        </p:blipFill>
        <p:spPr>
          <a:xfrm>
            <a:off x="2073942" y="1612900"/>
            <a:ext cx="9187116" cy="8064500"/>
          </a:xfrm>
          <a:prstGeom prst="rect">
            <a:avLst/>
          </a:prstGeom>
          <a:ln w="12700"/>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09" name="This heatmap of anomalies let an analyst easily identify clusters and outliers."/>
          <p:cNvSpPr/>
          <p:nvPr>
            <p:ph type="title"/>
          </p:nvPr>
        </p:nvSpPr>
        <p:spPr>
          <a:prstGeom prst="rect">
            <a:avLst/>
          </a:prstGeom>
        </p:spPr>
        <p:txBody>
          <a:bodyPr lIns="38100" tIns="38100" rIns="38100" bIns="38100"/>
          <a:lstStyle/>
          <a:p>
            <a:pPr/>
            <a:r>
              <a:t>This heatmap of anomalies let an analyst easily identify clusters and outliers.</a:t>
            </a:r>
          </a:p>
        </p:txBody>
      </p:sp>
      <p:sp>
        <p:nvSpPr>
          <p:cNvPr id="910" name="Body"/>
          <p:cNvSpPr/>
          <p:nvPr>
            <p:ph type="body" idx="1"/>
          </p:nvPr>
        </p:nvSpPr>
        <p:spPr>
          <a:prstGeom prst="rect">
            <a:avLst/>
          </a:prstGeom>
        </p:spPr>
        <p:txBody>
          <a:bodyPr/>
          <a:lstStyle/>
          <a:p>
            <a:pPr/>
          </a:p>
        </p:txBody>
      </p:sp>
      <p:sp>
        <p:nvSpPr>
          <p:cNvPr id="911" name="Slide Number"/>
          <p:cNvSpPr/>
          <p:nvPr>
            <p:ph type="sldNum" sz="quarter" idx="2"/>
          </p:nvPr>
        </p:nvSpPr>
        <p:spPr>
          <a:xfrm>
            <a:off x="12284537" y="9360748"/>
            <a:ext cx="356792" cy="3429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a:solidFill>
                  <a:srgbClr val="9A9A9A"/>
                </a:solidFill>
                <a:uFill>
                  <a:solidFill>
                    <a:srgbClr val="9A9A9A"/>
                  </a:solidFill>
                </a:uFill>
              </a:defRPr>
            </a:lvl1pPr>
          </a:lstStyle>
          <a:p>
            <a:pPr/>
            <a:fld id="{86CB4B4D-7CA3-9044-876B-883B54F8677D}" type="slidenum"/>
          </a:p>
        </p:txBody>
      </p:sp>
      <p:pic>
        <p:nvPicPr>
          <p:cNvPr id="912" name="image18.png" descr="image18.png"/>
          <p:cNvPicPr>
            <a:picLocks noChangeAspect="0"/>
          </p:cNvPicPr>
          <p:nvPr/>
        </p:nvPicPr>
        <p:blipFill>
          <a:blip r:embed="rId3">
            <a:extLst/>
          </a:blip>
          <a:stretch>
            <a:fillRect/>
          </a:stretch>
        </p:blipFill>
        <p:spPr>
          <a:xfrm>
            <a:off x="534126" y="1612900"/>
            <a:ext cx="11925301" cy="7543800"/>
          </a:xfrm>
          <a:prstGeom prst="rect">
            <a:avLst/>
          </a:prstGeom>
          <a:ln w="12700"/>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4"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15" name="Current status —"/>
          <p:cNvSpPr/>
          <p:nvPr>
            <p:ph type="title"/>
          </p:nvPr>
        </p:nvSpPr>
        <p:spPr>
          <a:prstGeom prst="rect">
            <a:avLst/>
          </a:prstGeom>
        </p:spPr>
        <p:txBody>
          <a:bodyPr/>
          <a:lstStyle/>
          <a:p>
            <a:pPr/>
            <a:r>
              <a:t>Current status —</a:t>
            </a:r>
          </a:p>
        </p:txBody>
      </p:sp>
      <p:sp>
        <p:nvSpPr>
          <p:cNvPr id="916" name="bulk_extractor updated v1.4 just released…"/>
          <p:cNvSpPr/>
          <p:nvPr>
            <p:ph type="body" idx="1"/>
          </p:nvPr>
        </p:nvSpPr>
        <p:spPr>
          <a:prstGeom prst="rect">
            <a:avLst/>
          </a:prstGeom>
        </p:spPr>
        <p:txBody>
          <a:bodyPr>
            <a:normAutofit fontScale="100000" lnSpcReduction="0"/>
          </a:bodyPr>
          <a:lstStyle/>
          <a:p>
            <a:pPr/>
            <a:r>
              <a:t>bulk_extractor updated v1.4 just released</a:t>
            </a:r>
          </a:p>
          <a:p>
            <a:pPr lvl="1"/>
            <a:r>
              <a:t>Added features &amp; GRR integration preparation</a:t>
            </a:r>
          </a:p>
          <a:p>
            <a:pPr/>
          </a:p>
          <a:p>
            <a:pPr/>
            <a:r>
              <a:t>Sceadan data type classifier updated v1.2 released</a:t>
            </a:r>
          </a:p>
          <a:p>
            <a:pPr/>
          </a:p>
          <a:p>
            <a:pPr/>
            <a:r>
              <a:t>Extraction, transformation, loading of datesets </a:t>
            </a:r>
          </a:p>
          <a:p>
            <a:pPr lvl="1"/>
            <a:r>
              <a:t>M57 Patents (digitalcorpora.org) case</a:t>
            </a:r>
          </a:p>
          <a:p>
            <a:pPr/>
          </a:p>
          <a:p>
            <a:pPr/>
            <a:r>
              <a:t>Progress on anomaly detection algorithm</a:t>
            </a:r>
          </a:p>
          <a:p>
            <a:pPr lvl="1"/>
            <a:r>
              <a:t>Real Data Corpus extraction, translation and loading near complete</a:t>
            </a:r>
          </a:p>
          <a:p>
            <a:pPr lvl="1"/>
            <a:r>
              <a:t>Theoretical development</a:t>
            </a:r>
          </a:p>
          <a:p>
            <a:pPr lvl="1"/>
            <a:r>
              <a:t>Empirical data descriptive analyses (test assumptions)</a:t>
            </a:r>
          </a:p>
          <a:p>
            <a:pPr lvl="1"/>
            <a:r>
              <a:t>Univariate anomaly detection performing well on synthetic data set</a:t>
            </a:r>
          </a:p>
        </p:txBody>
      </p:sp>
      <p:sp>
        <p:nvSpPr>
          <p:cNvPr id="91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9"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20" name="We are in year 1 of a 3-year effort."/>
          <p:cNvSpPr/>
          <p:nvPr>
            <p:ph type="title"/>
          </p:nvPr>
        </p:nvSpPr>
        <p:spPr>
          <a:prstGeom prst="rect">
            <a:avLst/>
          </a:prstGeom>
        </p:spPr>
        <p:txBody>
          <a:bodyPr/>
          <a:lstStyle/>
          <a:p>
            <a:pPr/>
            <a:r>
              <a:t>We are in year 1 of a 3-year effort.</a:t>
            </a:r>
          </a:p>
        </p:txBody>
      </p:sp>
      <p:sp>
        <p:nvSpPr>
          <p:cNvPr id="921" name="Body"/>
          <p:cNvSpPr/>
          <p:nvPr>
            <p:ph type="body" idx="1"/>
          </p:nvPr>
        </p:nvSpPr>
        <p:spPr>
          <a:prstGeom prst="rect">
            <a:avLst/>
          </a:prstGeom>
        </p:spPr>
        <p:txBody>
          <a:bodyPr/>
          <a:lstStyle/>
          <a:p>
            <a:pPr/>
          </a:p>
        </p:txBody>
      </p:sp>
      <p:sp>
        <p:nvSpPr>
          <p:cNvPr id="92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923" name="Table"/>
          <p:cNvGraphicFramePr/>
          <p:nvPr/>
        </p:nvGraphicFramePr>
        <p:xfrm>
          <a:off x="654109" y="2270678"/>
          <a:ext cx="11709401" cy="6413501"/>
        </p:xfrm>
        <a:graphic xmlns:a="http://schemas.openxmlformats.org/drawingml/2006/main">
          <a:graphicData uri="http://schemas.openxmlformats.org/drawingml/2006/table">
            <a:tbl>
              <a:tblPr firstCol="0" firstRow="1" lastCol="0" lastRow="0" bandCol="0" bandRow="1" rtl="0">
                <a:tableStyleId>{8F44A2F1-9E1F-4B54-A3A2-5F16C0AD49E2}</a:tableStyleId>
              </a:tblPr>
              <a:tblGrid>
                <a:gridCol w="1339469"/>
                <a:gridCol w="5008687"/>
                <a:gridCol w="5361243"/>
              </a:tblGrid>
              <a:tr h="886904">
                <a:tc>
                  <a:txBody>
                    <a:bodyPr/>
                    <a:lstStyle/>
                    <a:p>
                      <a:pPr marR="57799" algn="l">
                        <a:tabLst>
                          <a:tab pos="800100" algn="l"/>
                        </a:tabLst>
                        <a:defRPr sz="2400">
                          <a:solidFill>
                            <a:srgbClr val="FFFFFF"/>
                          </a:solidFill>
                          <a:uFill>
                            <a:solidFill>
                              <a:srgbClr val="FFFFFF"/>
                            </a:solidFill>
                          </a:uFill>
                          <a:latin typeface="+mj-lt"/>
                          <a:ea typeface="+mj-ea"/>
                          <a:cs typeface="+mj-cs"/>
                          <a:sym typeface="Arial"/>
                        </a:defRPr>
                      </a:pP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tc>
                  <a:txBody>
                    <a:bodyPr/>
                    <a:lstStyle/>
                    <a:p>
                      <a:pPr marR="57799" algn="l">
                        <a:tabLst>
                          <a:tab pos="800100" algn="l"/>
                        </a:tabLst>
                        <a:defRPr>
                          <a:solidFill>
                            <a:srgbClr val="000000"/>
                          </a:solidFill>
                          <a:uFillTx/>
                        </a:defRPr>
                      </a:pPr>
                      <a:r>
                        <a:rPr sz="2400">
                          <a:solidFill>
                            <a:srgbClr val="FFFFFF"/>
                          </a:solidFill>
                          <a:uFill>
                            <a:solidFill>
                              <a:srgbClr val="FFFFFF"/>
                            </a:solidFill>
                          </a:uFill>
                          <a:latin typeface="+mj-lt"/>
                          <a:ea typeface="+mj-ea"/>
                          <a:cs typeface="+mj-cs"/>
                          <a:sym typeface="Arial"/>
                        </a:rPr>
                        <a:t>NPS Lead</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tc>
                  <a:txBody>
                    <a:bodyPr/>
                    <a:lstStyle/>
                    <a:p>
                      <a:pPr marR="57799" algn="l">
                        <a:tabLst>
                          <a:tab pos="800100" algn="l"/>
                        </a:tabLst>
                        <a:defRPr>
                          <a:solidFill>
                            <a:srgbClr val="000000"/>
                          </a:solidFill>
                          <a:uFillTx/>
                        </a:defRPr>
                      </a:pPr>
                      <a:r>
                        <a:rPr sz="2400">
                          <a:solidFill>
                            <a:srgbClr val="FFFFFF"/>
                          </a:solidFill>
                          <a:uFill>
                            <a:solidFill>
                              <a:srgbClr val="FFFFFF"/>
                            </a:solidFill>
                          </a:uFill>
                          <a:latin typeface="+mj-lt"/>
                          <a:ea typeface="+mj-ea"/>
                          <a:cs typeface="+mj-cs"/>
                          <a:sym typeface="Arial"/>
                        </a:rPr>
                        <a:t>UTSA Lead</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tr>
              <a:tr h="1719791">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Year 1</a:t>
                      </a:r>
                    </a:p>
                  </a:txBody>
                  <a:tcPr marL="50800" marR="50800" marT="50800" marB="50800"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bulk_extractor upgrades</a:t>
                      </a:r>
                    </a:p>
                  </a:txBody>
                  <a:tcPr marL="50800" marR="50800" marT="50800" marB="50800"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Outlier detection algorithm 
Synthetic data experimentation
Real Data Corpus experimentation</a:t>
                      </a:r>
                    </a:p>
                  </a:txBody>
                  <a:tcPr marL="50800" marR="50800" marT="50800" marB="50800"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tr>
              <a:tr h="1305491">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Year 2</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Integrate GRR 
Develop/test management console</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Develop/test data outlier detection
Develop/test visualization component</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tr>
              <a:tr h="2501313">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Year 3</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1EAF4"/>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Large-scale testing on partner net</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1EAF4"/>
                    </a:solidFill>
                  </a:tcPr>
                </a:tc>
                <a:tc>
                  <a:txBody>
                    <a:bodyPr/>
                    <a:lstStyle/>
                    <a:p>
                      <a:pPr marR="57799" algn="l">
                        <a:tabLst>
                          <a:tab pos="800100" algn="l"/>
                        </a:tabLst>
                        <a:defRPr>
                          <a:solidFill>
                            <a:srgbClr val="000000"/>
                          </a:solidFill>
                          <a:uFillTx/>
                        </a:defRPr>
                      </a:pPr>
                      <a:r>
                        <a:rPr sz="2400">
                          <a:uFill>
                            <a:solidFill>
                              <a:srgbClr val="000000"/>
                            </a:solidFill>
                          </a:uFill>
                          <a:latin typeface="+mj-lt"/>
                          <a:ea typeface="+mj-ea"/>
                          <a:cs typeface="+mj-cs"/>
                          <a:sym typeface="Arial"/>
                        </a:rPr>
                        <a:t>Final dev. of outlier detection algorithm
Final dev. of visualization agent</a:t>
                      </a:r>
                    </a:p>
                  </a:txBody>
                  <a:tcPr marL="50800" marR="50800" marT="50800" marB="508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1EAF4"/>
                    </a:solidFill>
                  </a:tcPr>
                </a:tc>
              </a:tr>
            </a:tbl>
          </a:graphicData>
        </a:graphic>
      </p:graphicFrame>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5"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26" name="Many challenges remain."/>
          <p:cNvSpPr/>
          <p:nvPr>
            <p:ph type="title"/>
          </p:nvPr>
        </p:nvSpPr>
        <p:spPr>
          <a:prstGeom prst="rect">
            <a:avLst/>
          </a:prstGeom>
        </p:spPr>
        <p:txBody>
          <a:bodyPr/>
          <a:lstStyle/>
          <a:p>
            <a:pPr/>
            <a:r>
              <a:t>Many challenges remain.</a:t>
            </a:r>
          </a:p>
        </p:txBody>
      </p:sp>
      <p:sp>
        <p:nvSpPr>
          <p:cNvPr id="927" name="“Anomalous” suggests “normal” exists…"/>
          <p:cNvSpPr/>
          <p:nvPr>
            <p:ph type="body" idx="1"/>
          </p:nvPr>
        </p:nvSpPr>
        <p:spPr>
          <a:prstGeom prst="rect">
            <a:avLst/>
          </a:prstGeom>
        </p:spPr>
        <p:txBody>
          <a:bodyPr/>
          <a:lstStyle/>
          <a:p>
            <a:pPr/>
            <a:r>
              <a:t>“Anomalous” suggests “normal” exists</a:t>
            </a:r>
          </a:p>
          <a:p>
            <a:pPr lvl="1"/>
            <a:r>
              <a:t>Large, diverse, dislocated organizations</a:t>
            </a:r>
          </a:p>
          <a:p>
            <a:pPr lvl="1"/>
            <a:r>
              <a:t>High fluidity and variety in workforce</a:t>
            </a:r>
          </a:p>
          <a:p>
            <a:pPr lvl="1"/>
            <a:r>
              <a:t>Remote, mobile, multi-device access requirements</a:t>
            </a:r>
          </a:p>
          <a:p>
            <a:pPr lvl="1"/>
            <a:r>
              <a:t>Uninterruptible, critical computational operations</a:t>
            </a:r>
          </a:p>
          <a:p>
            <a:pPr/>
            <a:r>
              <a:t>Clustering algorithm selection/development</a:t>
            </a:r>
          </a:p>
          <a:p>
            <a:pPr lvl="1"/>
            <a:r>
              <a:t>Accuracy and speed trade-off of extant algorithms</a:t>
            </a:r>
          </a:p>
          <a:p>
            <a:pPr lvl="1"/>
            <a:r>
              <a:t>Develop combinatorial algorithm to improve accuracy</a:t>
            </a:r>
          </a:p>
          <a:p>
            <a:pPr lvl="1"/>
            <a:r>
              <a:t>Need for automated parameter selection amidst noise</a:t>
            </a:r>
          </a:p>
          <a:p>
            <a:pPr lvl="1"/>
            <a:r>
              <a:t>Feature selection</a:t>
            </a:r>
          </a:p>
          <a:p>
            <a:pPr/>
            <a:r>
              <a:t>Engineering of visualization component</a:t>
            </a:r>
          </a:p>
        </p:txBody>
      </p:sp>
      <p:sp>
        <p:nvSpPr>
          <p:cNvPr id="928"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9" name="droppedImage.pdf" descr="droppedImage.pdf"/>
          <p:cNvPicPr>
            <a:picLocks noChangeAspect="1"/>
          </p:cNvPicPr>
          <p:nvPr/>
        </p:nvPicPr>
        <p:blipFill>
          <a:blip r:embed="rId3">
            <a:extLst/>
          </a:blip>
          <a:stretch>
            <a:fillRect/>
          </a:stretch>
        </p:blipFill>
        <p:spPr>
          <a:xfrm>
            <a:off x="10087068" y="1714500"/>
            <a:ext cx="2801011" cy="2582898"/>
          </a:xfrm>
          <a:prstGeom prst="rect">
            <a:avLst/>
          </a:prstGeom>
          <a:ln w="12700"/>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1"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32" name="In conclusion, we are developing a system that uses “lightweight media forensics” to find hostile insiders."/>
          <p:cNvSpPr/>
          <p:nvPr>
            <p:ph type="title"/>
          </p:nvPr>
        </p:nvSpPr>
        <p:spPr>
          <a:prstGeom prst="rect">
            <a:avLst/>
          </a:prstGeom>
        </p:spPr>
        <p:txBody>
          <a:bodyPr>
            <a:normAutofit fontScale="100000" lnSpcReduction="0"/>
          </a:bodyPr>
          <a:lstStyle/>
          <a:p>
            <a:pPr/>
            <a:r>
              <a:t>In conclusion, we are developing a system that uses “lightweight media forensics” to find hostile insiders.</a:t>
            </a:r>
          </a:p>
        </p:txBody>
      </p:sp>
      <p:sp>
        <p:nvSpPr>
          <p:cNvPr id="933" name="We use random sampling to build a storage profile of media…"/>
          <p:cNvSpPr/>
          <p:nvPr>
            <p:ph type="body" idx="1"/>
          </p:nvPr>
        </p:nvSpPr>
        <p:spPr>
          <a:prstGeom prst="rect">
            <a:avLst/>
          </a:prstGeom>
        </p:spPr>
        <p:txBody>
          <a:bodyPr/>
          <a:lstStyle/>
          <a:p>
            <a:pPr/>
            <a:r>
              <a:t>We use random sampling to build a storage profile of media</a:t>
            </a:r>
          </a:p>
          <a:p>
            <a:pPr/>
          </a:p>
          <a:p>
            <a:pPr/>
          </a:p>
          <a:p>
            <a:pPr/>
            <a:r>
              <a:t>We collect these profiles on a central server</a:t>
            </a:r>
          </a:p>
          <a:p>
            <a:pPr/>
          </a:p>
          <a:p>
            <a:pPr/>
          </a:p>
          <a:p>
            <a:pPr/>
            <a:r>
              <a:t>We cluster &amp; data mine to find outliers.</a:t>
            </a:r>
          </a:p>
          <a:p>
            <a:pPr/>
          </a:p>
          <a:p>
            <a:pPr/>
            <a:r>
              <a:t>Contact:</a:t>
            </a:r>
          </a:p>
          <a:p>
            <a:pPr lvl="1"/>
            <a:r>
              <a:t>Simson L. Garfinkel </a:t>
            </a:r>
            <a:r>
              <a:rPr>
                <a:hlinkClick r:id="rId3" invalidUrl="" action="" tgtFrame="" tooltip="" history="1" highlightClick="0" endSnd="0"/>
              </a:rPr>
              <a:t>simsong@acm.org</a:t>
            </a:r>
          </a:p>
          <a:p>
            <a:pPr lvl="1"/>
            <a:r>
              <a:t>Nicole Beebe </a:t>
            </a:r>
            <a:r>
              <a:rPr i="1">
                <a:hlinkClick r:id="rId4" invalidUrl="" action="" tgtFrame="" tooltip="" history="1" highlightClick="0" endSnd="0"/>
              </a:rPr>
              <a:t>Nicole.Beebe@utsa.edu</a:t>
            </a:r>
            <a:r>
              <a:t> </a:t>
            </a:r>
          </a:p>
        </p:txBody>
      </p:sp>
      <p:sp>
        <p:nvSpPr>
          <p:cNvPr id="93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66" name="Group"/>
          <p:cNvGrpSpPr/>
          <p:nvPr/>
        </p:nvGrpSpPr>
        <p:grpSpPr>
          <a:xfrm>
            <a:off x="9087560" y="2437228"/>
            <a:ext cx="2853883" cy="1896535"/>
            <a:chOff x="0" y="0"/>
            <a:chExt cx="2853882" cy="1896534"/>
          </a:xfrm>
        </p:grpSpPr>
        <p:pic>
          <p:nvPicPr>
            <p:cNvPr id="935" name="800px-Hard_disk_platters_and_head.jpg.jpeg" descr="800px-Hard_disk_platters_and_head.jpg.jpeg"/>
            <p:cNvPicPr>
              <a:picLocks noChangeAspect="1"/>
            </p:cNvPicPr>
            <p:nvPr/>
          </p:nvPicPr>
          <p:blipFill>
            <a:blip r:embed="rId5">
              <a:extLst/>
            </a:blip>
            <a:stretch>
              <a:fillRect/>
            </a:stretch>
          </p:blipFill>
          <p:spPr>
            <a:xfrm>
              <a:off x="0" y="0"/>
              <a:ext cx="2847304" cy="1896535"/>
            </a:xfrm>
            <a:prstGeom prst="rect">
              <a:avLst/>
            </a:prstGeom>
            <a:ln w="12700" cap="flat">
              <a:noFill/>
              <a:round/>
            </a:ln>
            <a:effectLst/>
          </p:spPr>
        </p:pic>
        <p:sp>
          <p:nvSpPr>
            <p:cNvPr id="936" name="Rounded Rectangle"/>
            <p:cNvSpPr/>
            <p:nvPr/>
          </p:nvSpPr>
          <p:spPr>
            <a:xfrm>
              <a:off x="2436886" y="606874"/>
              <a:ext cx="143344" cy="91218"/>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37" name="Rounded Rectangle"/>
            <p:cNvSpPr/>
            <p:nvPr/>
          </p:nvSpPr>
          <p:spPr>
            <a:xfrm>
              <a:off x="1518192" y="483079"/>
              <a:ext cx="143343" cy="91218"/>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38" name="Rounded Rectangle"/>
            <p:cNvSpPr/>
            <p:nvPr/>
          </p:nvSpPr>
          <p:spPr>
            <a:xfrm>
              <a:off x="1909125" y="580812"/>
              <a:ext cx="143343" cy="91218"/>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39" name="Rounded Rectangle"/>
            <p:cNvSpPr/>
            <p:nvPr/>
          </p:nvSpPr>
          <p:spPr>
            <a:xfrm>
              <a:off x="2690993" y="437469"/>
              <a:ext cx="143344"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0" name="Rounded Rectangle"/>
            <p:cNvSpPr/>
            <p:nvPr/>
          </p:nvSpPr>
          <p:spPr>
            <a:xfrm>
              <a:off x="2058984" y="626421"/>
              <a:ext cx="143343"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1" name="Rounded Rectangle"/>
            <p:cNvSpPr/>
            <p:nvPr/>
          </p:nvSpPr>
          <p:spPr>
            <a:xfrm>
              <a:off x="886184" y="339736"/>
              <a:ext cx="143343"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2" name="Rounded Rectangle"/>
            <p:cNvSpPr/>
            <p:nvPr/>
          </p:nvSpPr>
          <p:spPr>
            <a:xfrm>
              <a:off x="1036041" y="98660"/>
              <a:ext cx="143343"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3" name="Rounded Rectangle"/>
            <p:cNvSpPr/>
            <p:nvPr/>
          </p:nvSpPr>
          <p:spPr>
            <a:xfrm>
              <a:off x="1114228" y="339736"/>
              <a:ext cx="143344"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4" name="Rounded Rectangle"/>
            <p:cNvSpPr/>
            <p:nvPr/>
          </p:nvSpPr>
          <p:spPr>
            <a:xfrm>
              <a:off x="1264086" y="196394"/>
              <a:ext cx="143343"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5" name="Rounded Rectangle"/>
            <p:cNvSpPr/>
            <p:nvPr/>
          </p:nvSpPr>
          <p:spPr>
            <a:xfrm>
              <a:off x="1264086" y="385345"/>
              <a:ext cx="143343" cy="91219"/>
            </a:xfrm>
            <a:prstGeom prst="roundRect">
              <a:avLst>
                <a:gd name="adj" fmla="val 50000"/>
              </a:avLst>
            </a:prstGeom>
            <a:solidFill>
              <a:srgbClr val="11F915"/>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6" name="Rounded Rectangle"/>
            <p:cNvSpPr/>
            <p:nvPr/>
          </p:nvSpPr>
          <p:spPr>
            <a:xfrm>
              <a:off x="2045953" y="900074"/>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7" name="Rounded Rectangle"/>
            <p:cNvSpPr/>
            <p:nvPr/>
          </p:nvSpPr>
          <p:spPr>
            <a:xfrm>
              <a:off x="2228388" y="580812"/>
              <a:ext cx="143343" cy="91218"/>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8" name="Rounded Rectangle"/>
            <p:cNvSpPr/>
            <p:nvPr/>
          </p:nvSpPr>
          <p:spPr>
            <a:xfrm>
              <a:off x="2560681" y="750216"/>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49" name="Rounded Rectangle"/>
            <p:cNvSpPr/>
            <p:nvPr/>
          </p:nvSpPr>
          <p:spPr>
            <a:xfrm>
              <a:off x="2378244" y="880527"/>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0" name="Rounded Rectangle"/>
            <p:cNvSpPr/>
            <p:nvPr/>
          </p:nvSpPr>
          <p:spPr>
            <a:xfrm>
              <a:off x="2710539" y="801271"/>
              <a:ext cx="143344"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1" name="Rounded Rectangle"/>
            <p:cNvSpPr/>
            <p:nvPr/>
          </p:nvSpPr>
          <p:spPr>
            <a:xfrm>
              <a:off x="736327" y="294127"/>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2" name="Rounded Rectangle"/>
            <p:cNvSpPr/>
            <p:nvPr/>
          </p:nvSpPr>
          <p:spPr>
            <a:xfrm>
              <a:off x="886184" y="53051"/>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3" name="Rounded Rectangle"/>
            <p:cNvSpPr/>
            <p:nvPr/>
          </p:nvSpPr>
          <p:spPr>
            <a:xfrm>
              <a:off x="1009979" y="483079"/>
              <a:ext cx="143343" cy="91218"/>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4" name="Rounded Rectangle"/>
            <p:cNvSpPr/>
            <p:nvPr/>
          </p:nvSpPr>
          <p:spPr>
            <a:xfrm>
              <a:off x="1192415" y="53051"/>
              <a:ext cx="143343"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5" name="Rounded Rectangle"/>
            <p:cNvSpPr/>
            <p:nvPr/>
          </p:nvSpPr>
          <p:spPr>
            <a:xfrm>
              <a:off x="1114228" y="339736"/>
              <a:ext cx="143344" cy="91219"/>
            </a:xfrm>
            <a:prstGeom prst="roundRect">
              <a:avLst>
                <a:gd name="adj" fmla="val 50000"/>
              </a:avLst>
            </a:prstGeom>
            <a:solidFill>
              <a:srgbClr val="FE5C97"/>
            </a:solid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6" name="Rounded Rectangle"/>
            <p:cNvSpPr/>
            <p:nvPr/>
          </p:nvSpPr>
          <p:spPr>
            <a:xfrm>
              <a:off x="1557287" y="196394"/>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7" name="Rounded Rectangle"/>
            <p:cNvSpPr/>
            <p:nvPr/>
          </p:nvSpPr>
          <p:spPr>
            <a:xfrm>
              <a:off x="1426974" y="287612"/>
              <a:ext cx="143344" cy="91218"/>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8" name="Rounded Rectangle"/>
            <p:cNvSpPr/>
            <p:nvPr/>
          </p:nvSpPr>
          <p:spPr>
            <a:xfrm>
              <a:off x="2632353" y="574296"/>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59" name="Rounded Rectangle"/>
            <p:cNvSpPr/>
            <p:nvPr/>
          </p:nvSpPr>
          <p:spPr>
            <a:xfrm>
              <a:off x="1687597" y="535203"/>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0" name="Rounded Rectangle"/>
            <p:cNvSpPr/>
            <p:nvPr/>
          </p:nvSpPr>
          <p:spPr>
            <a:xfrm>
              <a:off x="1277117" y="535203"/>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1" name="Rounded Rectangle"/>
            <p:cNvSpPr/>
            <p:nvPr/>
          </p:nvSpPr>
          <p:spPr>
            <a:xfrm>
              <a:off x="1668050" y="365798"/>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2" name="Rounded Rectangle"/>
            <p:cNvSpPr/>
            <p:nvPr/>
          </p:nvSpPr>
          <p:spPr>
            <a:xfrm>
              <a:off x="1368335" y="26989"/>
              <a:ext cx="143344"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3" name="Rounded Rectangle"/>
            <p:cNvSpPr/>
            <p:nvPr/>
          </p:nvSpPr>
          <p:spPr>
            <a:xfrm>
              <a:off x="990432" y="235487"/>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4" name="Rounded Rectangle"/>
            <p:cNvSpPr/>
            <p:nvPr/>
          </p:nvSpPr>
          <p:spPr>
            <a:xfrm>
              <a:off x="729811" y="137754"/>
              <a:ext cx="143343" cy="91218"/>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sp>
          <p:nvSpPr>
            <p:cNvPr id="965" name="Rounded Rectangle"/>
            <p:cNvSpPr/>
            <p:nvPr/>
          </p:nvSpPr>
          <p:spPr>
            <a:xfrm>
              <a:off x="2560681" y="932651"/>
              <a:ext cx="143343" cy="91219"/>
            </a:xfrm>
            <a:prstGeom prst="roundRect">
              <a:avLst>
                <a:gd name="adj" fmla="val 50000"/>
              </a:avLst>
            </a:prstGeom>
            <a:blipFill rotWithShape="1">
              <a:blip r:embed="rId6"/>
              <a:srcRect l="0" t="0" r="0" b="0"/>
              <a:stretch>
                <a:fillRect/>
              </a:stretch>
            </a:blipFill>
            <a:ln w="12700" cap="flat">
              <a:solidFill>
                <a:srgbClr val="000000"/>
              </a:solidFill>
              <a:prstDash val="solid"/>
              <a:round/>
            </a:ln>
            <a:effectLst/>
          </p:spPr>
          <p:txBody>
            <a:bodyPr wrap="square" lIns="50800" tIns="50800" rIns="50800" bIns="50800" numCol="1" anchor="ctr">
              <a:noAutofit/>
            </a:bodyPr>
            <a:lstStyle/>
            <a:p>
              <a:pPr marL="82203" marR="82203" algn="l" defTabSz="1841500">
                <a:defRPr b="0" sz="3000">
                  <a:solidFill>
                    <a:srgbClr val="006DA2"/>
                  </a:solidFill>
                  <a:uFill>
                    <a:solidFill>
                      <a:srgbClr val="006DA2"/>
                    </a:solidFill>
                  </a:uFill>
                </a:defRPr>
              </a:pPr>
            </a:p>
          </p:txBody>
        </p:sp>
      </p:grpSp>
      <p:grpSp>
        <p:nvGrpSpPr>
          <p:cNvPr id="969" name="concept.pdf"/>
          <p:cNvGrpSpPr/>
          <p:nvPr/>
        </p:nvGrpSpPr>
        <p:grpSpPr>
          <a:xfrm>
            <a:off x="9244189" y="5277630"/>
            <a:ext cx="2554112" cy="1565443"/>
            <a:chOff x="0" y="0"/>
            <a:chExt cx="2554111" cy="1565442"/>
          </a:xfrm>
        </p:grpSpPr>
        <p:pic>
          <p:nvPicPr>
            <p:cNvPr id="968" name="concept.pdf" descr="concept.pdf"/>
            <p:cNvPicPr>
              <a:picLocks noChangeAspect="1"/>
            </p:cNvPicPr>
            <p:nvPr/>
          </p:nvPicPr>
          <p:blipFill>
            <a:blip r:embed="rId7">
              <a:extLst/>
            </a:blip>
            <a:stretch>
              <a:fillRect/>
            </a:stretch>
          </p:blipFill>
          <p:spPr>
            <a:xfrm>
              <a:off x="12700" y="12700"/>
              <a:ext cx="2528712" cy="1540043"/>
            </a:xfrm>
            <a:prstGeom prst="rect">
              <a:avLst/>
            </a:prstGeom>
            <a:ln>
              <a:noFill/>
            </a:ln>
            <a:effectLst/>
          </p:spPr>
        </p:pic>
        <p:pic>
          <p:nvPicPr>
            <p:cNvPr id="967" name="concept.pdf" descr="concept.pdf"/>
            <p:cNvPicPr>
              <a:picLocks noChangeAspect="0"/>
            </p:cNvPicPr>
            <p:nvPr/>
          </p:nvPicPr>
          <p:blipFill>
            <a:blip r:embed="rId8">
              <a:extLst/>
            </a:blip>
            <a:stretch>
              <a:fillRect/>
            </a:stretch>
          </p:blipFill>
          <p:spPr>
            <a:xfrm>
              <a:off x="0" y="0"/>
              <a:ext cx="2554112" cy="1565443"/>
            </a:xfrm>
            <a:prstGeom prst="rect">
              <a:avLst/>
            </a:prstGeom>
            <a:effectLst/>
          </p:spPr>
        </p:pic>
      </p:grpSp>
      <p:pic>
        <p:nvPicPr>
          <p:cNvPr id="970" name="droppedImage.pdf" descr="droppedImage.pdf"/>
          <p:cNvPicPr>
            <a:picLocks noChangeAspect="1"/>
          </p:cNvPicPr>
          <p:nvPr/>
        </p:nvPicPr>
        <p:blipFill>
          <a:blip r:embed="rId9">
            <a:extLst/>
          </a:blip>
          <a:stretch>
            <a:fillRect/>
          </a:stretch>
        </p:blipFill>
        <p:spPr>
          <a:xfrm>
            <a:off x="9398000" y="6951068"/>
            <a:ext cx="2275840" cy="2098624"/>
          </a:xfrm>
          <a:prstGeom prst="rect">
            <a:avLst/>
          </a:prstGeom>
          <a:ln w="12700">
            <a:solidFill>
              <a:srgbClr val="000000">
                <a:alpha val="0"/>
              </a:srgbClr>
            </a:solidFill>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139" name="May 2013 —  $45 million stolen from US banks with phony ATM cards"/>
          <p:cNvSpPr/>
          <p:nvPr>
            <p:ph type="title"/>
          </p:nvPr>
        </p:nvSpPr>
        <p:spPr>
          <a:prstGeom prst="rect">
            <a:avLst/>
          </a:prstGeom>
        </p:spPr>
        <p:txBody>
          <a:bodyPr/>
          <a:lstStyle/>
          <a:p>
            <a:pPr/>
            <a:r>
              <a:t>May 2013 — </a:t>
            </a:r>
          </a:p>
          <a:p>
            <a:pPr/>
            <a:r>
              <a:t>$45 million stolen from US banks with phony ATM cards</a:t>
            </a:r>
          </a:p>
        </p:txBody>
      </p:sp>
      <p:sp>
        <p:nvSpPr>
          <p:cNvPr id="140"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 name="droppedImage.pdf" descr="droppedImage.pdf"/>
          <p:cNvPicPr>
            <a:picLocks noChangeAspect="1"/>
          </p:cNvPicPr>
          <p:nvPr/>
        </p:nvPicPr>
        <p:blipFill>
          <a:blip r:embed="rId3">
            <a:extLst/>
          </a:blip>
          <a:stretch>
            <a:fillRect/>
          </a:stretch>
        </p:blipFill>
        <p:spPr>
          <a:xfrm>
            <a:off x="3675349" y="1587500"/>
            <a:ext cx="5654103" cy="7569200"/>
          </a:xfrm>
          <a:prstGeom prst="rect">
            <a:avLst/>
          </a:prstGeom>
          <a:ln w="12700"/>
        </p:spPr>
      </p:pic>
      <p:sp>
        <p:nvSpPr>
          <p:cNvPr id="142" name="http://arstechnica.com/security/2013/05/how-hackers-allegedly-stole-unlimited-amounts-of-cash-from-banks-in-just-hours/"/>
          <p:cNvSpPr/>
          <p:nvPr/>
        </p:nvSpPr>
        <p:spPr>
          <a:xfrm>
            <a:off x="850900" y="9382273"/>
            <a:ext cx="12547600" cy="323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1600">
                <a:hlinkClick r:id="rId4" invalidUrl="" action="" tgtFrame="" tooltip="" history="1" highlightClick="0" endSnd="0"/>
              </a:defRPr>
            </a:lvl1pPr>
          </a:lstStyle>
          <a:p>
            <a:pPr/>
            <a:r>
              <a:rPr>
                <a:hlinkClick r:id="rId4" invalidUrl="" action="" tgtFrame="" tooltip="" history="1" highlightClick="0" endSnd="0"/>
              </a:rPr>
              <a:t>http://arstechnica.com/security/2013/05/how-hackers-allegedly-stole-unlimited-amounts-of-cash-from-banks-in-just-hours/</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972" name="image1.jpg" descr="image1.jpg"/>
          <p:cNvPicPr>
            <a:picLocks noChangeAspect="1"/>
          </p:cNvPicPr>
          <p:nvPr/>
        </p:nvPicPr>
        <p:blipFill>
          <a:blip r:embed="rId2">
            <a:extLst/>
          </a:blip>
          <a:srcRect l="0" t="0" r="0" b="22516"/>
          <a:stretch>
            <a:fillRect/>
          </a:stretch>
        </p:blipFill>
        <p:spPr>
          <a:xfrm>
            <a:off x="-16868" y="0"/>
            <a:ext cx="13038667" cy="1515414"/>
          </a:xfrm>
          <a:prstGeom prst="rect">
            <a:avLst/>
          </a:prstGeom>
          <a:ln w="12700"/>
        </p:spPr>
      </p:pic>
      <p:sp>
        <p:nvSpPr>
          <p:cNvPr id="973" name="Security problems reflect deep societal problems. We need to fix our society."/>
          <p:cNvSpPr/>
          <p:nvPr>
            <p:ph type="title"/>
          </p:nvPr>
        </p:nvSpPr>
        <p:spPr>
          <a:prstGeom prst="rect">
            <a:avLst/>
          </a:prstGeom>
        </p:spPr>
        <p:txBody>
          <a:bodyPr/>
          <a:lstStyle/>
          <a:p>
            <a:pPr/>
            <a:r>
              <a:t>Security problems reflect deep societal problems.</a:t>
            </a:r>
          </a:p>
          <a:p>
            <a:pPr/>
            <a:r>
              <a:t>We need to fix our society.</a:t>
            </a:r>
          </a:p>
        </p:txBody>
      </p:sp>
      <p:sp>
        <p:nvSpPr>
          <p:cNvPr id="974" name="Follow the money.…"/>
          <p:cNvSpPr/>
          <p:nvPr>
            <p:ph type="body" idx="1"/>
          </p:nvPr>
        </p:nvSpPr>
        <p:spPr>
          <a:prstGeom prst="rect">
            <a:avLst/>
          </a:prstGeom>
        </p:spPr>
        <p:txBody>
          <a:bodyPr/>
          <a:lstStyle/>
          <a:p>
            <a:pPr/>
            <a:r>
              <a:t>Follow the money.</a:t>
            </a:r>
          </a:p>
          <a:p>
            <a:pPr/>
          </a:p>
          <a:p>
            <a:pPr>
              <a:defRPr i="1"/>
            </a:pPr>
            <a:r>
              <a:t>IEEE Security &amp; Privacy</a:t>
            </a:r>
          </a:p>
          <a:p>
            <a:pPr/>
            <a:r>
              <a:t>Florêncio and Herley, Dec. 2012</a:t>
            </a:r>
          </a:p>
          <a:p>
            <a:pPr lvl="1"/>
          </a:p>
          <a:p>
            <a:pPr lvl="1"/>
            <a:r>
              <a:t>Emptying accounts is hard</a:t>
            </a:r>
          </a:p>
          <a:p>
            <a:pPr lvl="1"/>
            <a:r>
              <a:t>Mules, not victims, lose money</a:t>
            </a:r>
          </a:p>
          <a:p>
            <a:pPr lvl="1"/>
            <a:r>
              <a:t>Passwords are not the bottleneck </a:t>
            </a:r>
          </a:p>
          <a:p>
            <a:pPr lvl="1"/>
            <a:r>
              <a:t>Underground markets are not thriving</a:t>
            </a:r>
          </a:p>
          <a:p>
            <a:pPr lvl="1"/>
            <a:r>
              <a:t>Credential Stealing is a terrible business</a:t>
            </a:r>
          </a:p>
          <a:p>
            <a:pPr/>
            <a:r>
              <a:t>Supporting slides:</a:t>
            </a:r>
          </a:p>
          <a:p>
            <a:pPr lvl="2" marL="1043939" indent="-317499">
              <a:buSzPct val="125000"/>
              <a:defRPr sz="1100"/>
            </a:pPr>
            <a:r>
              <a:t>https://www.usenix.org/sites/default/files/conference/protected-files/woot_herley.pdf</a:t>
            </a:r>
          </a:p>
          <a:p>
            <a:pPr/>
            <a:r>
              <a:t>Video</a:t>
            </a:r>
          </a:p>
          <a:p>
            <a:pPr lvl="2" marL="1043939" indent="-317499">
              <a:buSzPct val="125000"/>
              <a:defRPr sz="1300"/>
            </a:pPr>
            <a:r>
              <a:t>https://www.usenix.org/conference/woot12/keynote-tba  (1 hour, 25 minutes)</a:t>
            </a:r>
          </a:p>
        </p:txBody>
      </p:sp>
      <p:sp>
        <p:nvSpPr>
          <p:cNvPr id="975"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78" name="droppedImage.pdf"/>
          <p:cNvGrpSpPr/>
          <p:nvPr/>
        </p:nvGrpSpPr>
        <p:grpSpPr>
          <a:xfrm>
            <a:off x="7364228" y="1601006"/>
            <a:ext cx="5553445" cy="7543801"/>
            <a:chOff x="0" y="0"/>
            <a:chExt cx="5553444" cy="7543800"/>
          </a:xfrm>
        </p:grpSpPr>
        <p:pic>
          <p:nvPicPr>
            <p:cNvPr id="977" name="droppedImage.pdf" descr="droppedImage.pdf"/>
            <p:cNvPicPr>
              <a:picLocks noChangeAspect="1"/>
            </p:cNvPicPr>
            <p:nvPr/>
          </p:nvPicPr>
          <p:blipFill>
            <a:blip r:embed="rId3">
              <a:extLst/>
            </a:blip>
            <a:stretch>
              <a:fillRect/>
            </a:stretch>
          </p:blipFill>
          <p:spPr>
            <a:xfrm>
              <a:off x="50800" y="50800"/>
              <a:ext cx="5451845" cy="7442200"/>
            </a:xfrm>
            <a:prstGeom prst="rect">
              <a:avLst/>
            </a:prstGeom>
            <a:ln>
              <a:noFill/>
            </a:ln>
            <a:effectLst/>
          </p:spPr>
        </p:pic>
        <p:pic>
          <p:nvPicPr>
            <p:cNvPr id="976" name="droppedImage.pdf" descr="droppedImage.pdf"/>
            <p:cNvPicPr>
              <a:picLocks noChangeAspect="0"/>
            </p:cNvPicPr>
            <p:nvPr/>
          </p:nvPicPr>
          <p:blipFill>
            <a:blip r:embed="rId4">
              <a:extLst/>
            </a:blip>
            <a:stretch>
              <a:fillRect/>
            </a:stretch>
          </p:blipFill>
          <p:spPr>
            <a:xfrm>
              <a:off x="0" y="0"/>
              <a:ext cx="5553445" cy="7543800"/>
            </a:xfrm>
            <a:prstGeom prst="rect">
              <a:avLst/>
            </a:prstGeom>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05990"/>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57799" marR="57799" indent="0" algn="ctr" defTabSz="12954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
              <a:solidFill>
                <a:srgbClr val="FFFFFF"/>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57799" marR="57799" indent="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05990"/>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57799" marR="57799" indent="0" algn="ctr" defTabSz="12954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
              <a:solidFill>
                <a:srgbClr val="FFFFFF"/>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57799" marR="57799" indent="0" algn="ctr" defTabSz="1295400" rtl="0" fontAlgn="auto" latinLnBrk="0" hangingPunct="0">
          <a:lnSpc>
            <a:spcPct val="100000"/>
          </a:lnSpc>
          <a:spcBef>
            <a:spcPts val="0"/>
          </a:spcBef>
          <a:spcAft>
            <a:spcPts val="0"/>
          </a:spcAft>
          <a:buClrTx/>
          <a:buSzTx/>
          <a:buFontTx/>
          <a:buNone/>
          <a:tabLst/>
          <a:defRPr b="1" baseline="0" cap="none" i="0" spc="0" strike="noStrike" sz="2500" u="none" kumimoji="0" normalizeH="0">
            <a:ln>
              <a:noFill/>
            </a:ln>
            <a:solidFill>
              <a:srgbClr val="000000"/>
            </a:solidFill>
            <a:effectLst/>
            <a:uFill>
              <a:solidFill>
                <a:srgbClr val="000000"/>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