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  <p:sldId id="269" r:id="rId9"/>
    <p:sldId id="264" r:id="rId10"/>
    <p:sldId id="260" r:id="rId11"/>
    <p:sldId id="261" r:id="rId12"/>
    <p:sldId id="266" r:id="rId13"/>
    <p:sldId id="267" r:id="rId14"/>
    <p:sldId id="268" r:id="rId15"/>
    <p:sldId id="262" r:id="rId16"/>
    <p:sldId id="263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586"/>
  </p:normalViewPr>
  <p:slideViewPr>
    <p:cSldViewPr>
      <p:cViewPr varScale="1">
        <p:scale>
          <a:sx n="102" d="100"/>
          <a:sy n="102" d="100"/>
        </p:scale>
        <p:origin x="129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A5C4-149D-4D66-BABE-E6DD2BE69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7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5700"/>
            <a:ext cx="9144000" cy="6223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A5C4-149D-4D66-BABE-E6DD2BE69C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2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78760"/>
            <a:ext cx="9144000" cy="1790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Center for Disclosure Avoidance Research</a:t>
            </a:r>
            <a:br>
              <a:rPr lang="en-US" sz="3200" dirty="0" smtClean="0"/>
            </a:br>
            <a:r>
              <a:rPr lang="en-US" sz="3200" dirty="0" smtClean="0"/>
              <a:t> (CDAR)</a:t>
            </a:r>
            <a:br>
              <a:rPr lang="en-US" sz="3200" dirty="0" smtClean="0"/>
            </a:br>
            <a:r>
              <a:rPr lang="en-US" sz="3200" dirty="0" smtClean="0"/>
              <a:t>April 18, </a:t>
            </a:r>
            <a:r>
              <a:rPr lang="en-US" sz="3200" dirty="0" smtClean="0"/>
              <a:t>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Simson Garfinkel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Aref</a:t>
            </a:r>
            <a:r>
              <a:rPr lang="en-US" dirty="0" smtClean="0">
                <a:solidFill>
                  <a:schemeClr val="tx1"/>
                </a:solidFill>
              </a:rPr>
              <a:t> N. </a:t>
            </a:r>
            <a:r>
              <a:rPr lang="en-US" dirty="0" err="1" smtClean="0">
                <a:solidFill>
                  <a:schemeClr val="tx1"/>
                </a:solidFill>
              </a:rPr>
              <a:t>Dajani</a:t>
            </a:r>
            <a:r>
              <a:rPr lang="en-US" dirty="0" smtClean="0">
                <a:solidFill>
                  <a:schemeClr val="tx1"/>
                </a:solidFill>
              </a:rPr>
              <a:t> &amp; Amy </a:t>
            </a:r>
            <a:r>
              <a:rPr lang="en-US" dirty="0" err="1" smtClean="0">
                <a:solidFill>
                  <a:schemeClr val="tx1"/>
                </a:solidFill>
              </a:rPr>
              <a:t>Lauger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Nelson Chung, Steve Clark, Michael </a:t>
            </a:r>
            <a:r>
              <a:rPr lang="en-US" dirty="0" err="1" smtClean="0">
                <a:solidFill>
                  <a:schemeClr val="tx1"/>
                </a:solidFill>
              </a:rPr>
              <a:t>Freiman</a:t>
            </a:r>
            <a:r>
              <a:rPr lang="en-US" dirty="0" smtClean="0">
                <a:solidFill>
                  <a:schemeClr val="tx1"/>
                </a:solidFill>
              </a:rPr>
              <a:t>, Michael Hay,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Dan Kifer, Phil Leclerc, Gerome </a:t>
            </a:r>
            <a:r>
              <a:rPr lang="en-US" dirty="0" err="1" smtClean="0">
                <a:solidFill>
                  <a:schemeClr val="tx1"/>
                </a:solidFill>
              </a:rPr>
              <a:t>Miklau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Jerry Reiter, Phyllis Singer, Billy Wisniewski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Center for Disclosure Avoidance Research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U.S. Census Bureau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FSRDCs: Planned Improvements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39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Comprehensive disclosure limitation handbook</a:t>
            </a:r>
          </a:p>
          <a:p>
            <a:pPr lvl="1"/>
            <a:r>
              <a:rPr lang="en-US" sz="2000" dirty="0" smtClean="0"/>
              <a:t>Policies, guidelines, best practices, case studies, code</a:t>
            </a:r>
          </a:p>
          <a:p>
            <a:pPr marL="0" indent="0">
              <a:buNone/>
            </a:pPr>
            <a:r>
              <a:rPr lang="en-US" sz="2000" dirty="0" smtClean="0"/>
              <a:t>New disclosure prep code</a:t>
            </a:r>
          </a:p>
          <a:p>
            <a:pPr lvl="1"/>
            <a:r>
              <a:rPr lang="en-US" sz="2000" dirty="0" smtClean="0"/>
              <a:t>More streamlined disclosure statistics</a:t>
            </a:r>
          </a:p>
          <a:p>
            <a:pPr lvl="1"/>
            <a:r>
              <a:rPr lang="en-US" sz="2000" dirty="0" smtClean="0"/>
              <a:t>All output rounded to four significant digits</a:t>
            </a:r>
          </a:p>
          <a:p>
            <a:pPr marL="0" indent="0">
              <a:buNone/>
            </a:pPr>
            <a:r>
              <a:rPr lang="en-US" sz="2000" dirty="0" smtClean="0"/>
              <a:t>Online training</a:t>
            </a:r>
          </a:p>
          <a:p>
            <a:pPr lvl="1"/>
            <a:r>
              <a:rPr lang="en-US" sz="2000" dirty="0" smtClean="0"/>
              <a:t>For researchers, reviewers, officers</a:t>
            </a:r>
          </a:p>
          <a:p>
            <a:pPr marL="0" indent="0">
              <a:buNone/>
            </a:pPr>
            <a:r>
              <a:rPr lang="en-US" sz="2000" dirty="0" smtClean="0"/>
              <a:t>Automated Content Management System (CMS) metrics</a:t>
            </a:r>
          </a:p>
          <a:p>
            <a:pPr lvl="1"/>
            <a:r>
              <a:rPr lang="en-US" sz="2000" dirty="0" smtClean="0"/>
              <a:t>Volume of requests by year, type, location</a:t>
            </a:r>
          </a:p>
          <a:p>
            <a:pPr lvl="1"/>
            <a:r>
              <a:rPr lang="en-US" sz="2000" dirty="0" smtClean="0"/>
              <a:t>Clearance request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034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8" y="457200"/>
            <a:ext cx="9117623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Legacy Economic Directorate Support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Implementing </a:t>
            </a:r>
            <a:r>
              <a:rPr lang="en-US" dirty="0" smtClean="0"/>
              <a:t>improved methods of suppression to better protect data products supporting Economic Directorate data products.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Expected completion: February 2019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69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to the </a:t>
            </a:r>
            <a:br>
              <a:rPr lang="en-US" dirty="0" smtClean="0"/>
            </a:br>
            <a:r>
              <a:rPr lang="en-US" dirty="0" smtClean="0"/>
              <a:t>Disclosure Review Board (DRB)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245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Census DRB oversees proposals and data releases.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DRB requires:</a:t>
            </a:r>
          </a:p>
          <a:p>
            <a:r>
              <a:rPr lang="en-US" sz="2400" dirty="0" smtClean="0"/>
              <a:t>Tools for evaluating the privacy loss of data releases. </a:t>
            </a:r>
          </a:p>
          <a:p>
            <a:r>
              <a:rPr lang="en-US" sz="2400" dirty="0" smtClean="0"/>
              <a:t>Tools for understanding role of geography.</a:t>
            </a:r>
          </a:p>
          <a:p>
            <a:r>
              <a:rPr lang="en-US" sz="2400" dirty="0" smtClean="0"/>
              <a:t>Tools to allow non-experts to use </a:t>
            </a:r>
            <a:r>
              <a:rPr lang="en-US" sz="2400" smtClean="0"/>
              <a:t>differential privacy.</a:t>
            </a:r>
          </a:p>
          <a:p>
            <a:r>
              <a:rPr lang="en-US" sz="2400" dirty="0" smtClean="0"/>
              <a:t>Better approaches to rounding and aggregation.</a:t>
            </a:r>
          </a:p>
          <a:p>
            <a:r>
              <a:rPr lang="en-US" sz="2400" dirty="0" smtClean="0"/>
              <a:t>Alternative release models:</a:t>
            </a:r>
          </a:p>
          <a:p>
            <a:pPr lvl="1"/>
            <a:r>
              <a:rPr lang="en-US" sz="2000" dirty="0" smtClean="0"/>
              <a:t>Synthetic data with verification servers.</a:t>
            </a:r>
          </a:p>
          <a:p>
            <a:pPr lvl="1"/>
            <a:r>
              <a:rPr lang="en-US" sz="2000" dirty="0" smtClean="0"/>
              <a:t>Interactive query systems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31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Overarching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Working across the agency to develop an integrated computing environment adequate to support our current projects</a:t>
            </a:r>
          </a:p>
          <a:p>
            <a:pPr lvl="1"/>
            <a:r>
              <a:rPr lang="en-US" dirty="0" smtClean="0"/>
              <a:t>Efficient software pipeline, including open source</a:t>
            </a:r>
          </a:p>
          <a:p>
            <a:pPr lvl="1"/>
            <a:r>
              <a:rPr lang="en-US" dirty="0" smtClean="0"/>
              <a:t>Large scale highly parallel computing resources</a:t>
            </a:r>
          </a:p>
          <a:p>
            <a:pPr lvl="1"/>
            <a:r>
              <a:rPr lang="en-US" dirty="0" smtClean="0"/>
              <a:t>Obtaining modern software tools that can run in secure computing environments such as </a:t>
            </a:r>
            <a:r>
              <a:rPr lang="en-US" dirty="0" err="1" smtClean="0"/>
              <a:t>FedRamp</a:t>
            </a:r>
            <a:endParaRPr lang="en-US" dirty="0" smtClean="0"/>
          </a:p>
          <a:p>
            <a:pPr lvl="1"/>
            <a:r>
              <a:rPr lang="en-US" dirty="0" smtClean="0"/>
              <a:t>Obtaining sensitive internal data, such as pre- and post- swapped files</a:t>
            </a:r>
          </a:p>
          <a:p>
            <a:r>
              <a:rPr lang="en-US" dirty="0" smtClean="0"/>
              <a:t>Working with the DRB and DSEP to embrace cutting-edge formal privacy methods</a:t>
            </a:r>
          </a:p>
          <a:p>
            <a:r>
              <a:rPr lang="en-US" dirty="0" smtClean="0"/>
              <a:t>Collaborating with external experts to discuss disclosure sensitive findings</a:t>
            </a:r>
          </a:p>
          <a:p>
            <a:r>
              <a:rPr lang="en-US" dirty="0" smtClean="0"/>
              <a:t>Limited time and 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CDAR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65" y="1592262"/>
            <a:ext cx="851535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Creating privacy preserving mechanisms for:</a:t>
            </a:r>
          </a:p>
          <a:p>
            <a:r>
              <a:rPr lang="en-US" dirty="0" smtClean="0"/>
              <a:t>2020 Decennial Census</a:t>
            </a:r>
          </a:p>
          <a:p>
            <a:r>
              <a:rPr lang="en-US" dirty="0" smtClean="0"/>
              <a:t>American Community Survey</a:t>
            </a:r>
          </a:p>
          <a:p>
            <a:r>
              <a:rPr lang="en-US" dirty="0" smtClean="0"/>
              <a:t>2017 Economic Census Partially Synthetic Database Construction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Staff development: software &amp; formal privacy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Operational Disclosure Avoidance:</a:t>
            </a:r>
          </a:p>
          <a:p>
            <a:r>
              <a:rPr lang="en-US" dirty="0" smtClean="0"/>
              <a:t>“Legacy” Statistical Disclosure Limitation support </a:t>
            </a:r>
          </a:p>
          <a:p>
            <a:r>
              <a:rPr lang="en-US" dirty="0" smtClean="0"/>
              <a:t>Disclosure Review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95517"/>
            <a:ext cx="8357695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2020 Decennial Census Privacy-Preserving Initiatives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Implement formally private methods to protect 2020 Decennial Census data products</a:t>
            </a:r>
          </a:p>
          <a:p>
            <a:r>
              <a:rPr lang="en-US" dirty="0" smtClean="0"/>
              <a:t>Expected project completion: February 2019</a:t>
            </a:r>
          </a:p>
          <a:p>
            <a:r>
              <a:rPr lang="en-US" dirty="0" smtClean="0"/>
              <a:t>Status as of </a:t>
            </a:r>
            <a:r>
              <a:rPr lang="en-US" dirty="0" smtClean="0"/>
              <a:t>April 2017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Algorithm and methodology development are progressing.</a:t>
            </a:r>
          </a:p>
          <a:p>
            <a:pPr lvl="1"/>
            <a:r>
              <a:rPr lang="en-US" dirty="0" smtClean="0"/>
              <a:t>Team is working closely with 2020 Decennial logisticians.</a:t>
            </a:r>
          </a:p>
          <a:p>
            <a:pPr lvl="1"/>
            <a:r>
              <a:rPr lang="en-US" dirty="0" smtClean="0"/>
              <a:t>A current primary challenge is with limitations inherent in the current computing environment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Approach: </a:t>
            </a:r>
            <a:br>
              <a:rPr lang="en-US" smtClean="0"/>
            </a:br>
            <a:r>
              <a:rPr lang="en-US" smtClean="0"/>
              <a:t>Fully </a:t>
            </a:r>
            <a:r>
              <a:rPr lang="en-US" dirty="0" smtClean="0"/>
              <a:t>Synthetic Microdata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5518"/>
            <a:ext cx="8229600" cy="2920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synthetic microdata</a:t>
            </a:r>
          </a:p>
          <a:p>
            <a:pPr lvl="1"/>
            <a:r>
              <a:rPr lang="en-US" dirty="0" smtClean="0"/>
              <a:t>Model can be highly accurate.</a:t>
            </a:r>
          </a:p>
          <a:p>
            <a:pPr lvl="1"/>
            <a:r>
              <a:rPr lang="en-US" dirty="0" smtClean="0"/>
              <a:t>Synthetic data have possibly unknown impact on privacy.</a:t>
            </a:r>
          </a:p>
          <a:p>
            <a:r>
              <a:rPr lang="en-US" dirty="0" smtClean="0"/>
              <a:t>Formally private synthetic microdata</a:t>
            </a:r>
          </a:p>
          <a:p>
            <a:pPr lvl="1"/>
            <a:r>
              <a:rPr lang="en-US" dirty="0" smtClean="0"/>
              <a:t>Model has intentional errors introduced (noise)</a:t>
            </a:r>
          </a:p>
          <a:p>
            <a:pPr lvl="1"/>
            <a:r>
              <a:rPr lang="en-US" dirty="0" smtClean="0"/>
              <a:t>Privacy guarantees can be mathematically established and proven.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57201" y="1392829"/>
            <a:ext cx="8229600" cy="1718470"/>
            <a:chOff x="0" y="0"/>
            <a:chExt cx="6288993" cy="800100"/>
          </a:xfrm>
        </p:grpSpPr>
        <p:sp>
          <p:nvSpPr>
            <p:cNvPr id="5" name="Notched Right Arrow 4"/>
            <p:cNvSpPr/>
            <p:nvPr/>
          </p:nvSpPr>
          <p:spPr>
            <a:xfrm>
              <a:off x="1146050" y="0"/>
              <a:ext cx="1142894" cy="800100"/>
            </a:xfrm>
            <a:prstGeom prst="notchedRightArrow">
              <a:avLst>
                <a:gd name="adj1" fmla="val 63853"/>
                <a:gd name="adj2" fmla="val 310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Model Generation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0" y="55418"/>
              <a:ext cx="1028065" cy="684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Confidential</a:t>
              </a:r>
              <a:b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US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403469" y="57958"/>
              <a:ext cx="1204595" cy="68453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Model with Privacy Guarantees</a:t>
              </a:r>
              <a:endParaRPr lang="en-US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3660886" y="0"/>
              <a:ext cx="1360752" cy="800100"/>
            </a:xfrm>
            <a:prstGeom prst="notchedRightArrow">
              <a:avLst>
                <a:gd name="adj1" fmla="val 63853"/>
                <a:gd name="adj2" fmla="val 31011"/>
              </a:avLst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Synthetic Data Generation</a:t>
              </a:r>
              <a:endPara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146925" y="57958"/>
              <a:ext cx="1142068" cy="684530"/>
            </a:xfrm>
            <a:prstGeom prst="roundRect">
              <a:avLst/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Formally Private Synthetic Data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C905-FF40-4437-BDDD-7BDE312C73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American Community Survey (ACS)</a:t>
            </a:r>
            <a:br>
              <a:rPr lang="en-US" sz="3600" dirty="0" smtClean="0"/>
            </a:br>
            <a:r>
              <a:rPr lang="en-US" sz="3600" dirty="0" smtClean="0"/>
              <a:t>formal privacy protection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“ACS” successor to the Census “long form.”</a:t>
            </a:r>
          </a:p>
          <a:p>
            <a:pPr lvl="1"/>
            <a:r>
              <a:rPr lang="en-US" dirty="0" smtClean="0"/>
              <a:t>High-dimensional data.</a:t>
            </a:r>
          </a:p>
          <a:p>
            <a:pPr lvl="1"/>
            <a:r>
              <a:rPr lang="en-US" dirty="0" smtClean="0"/>
              <a:t>Current contingency tables may be susceptible to database reconstruction.</a:t>
            </a:r>
          </a:p>
          <a:p>
            <a:pPr lvl="1"/>
            <a:r>
              <a:rPr lang="en-US" dirty="0" smtClean="0"/>
              <a:t>Public-use microdata may be susceptible to linkage attacks.</a:t>
            </a:r>
          </a:p>
          <a:p>
            <a:pPr marL="0" indent="0">
              <a:buNone/>
            </a:pPr>
            <a:r>
              <a:rPr lang="en-US" dirty="0" smtClean="0"/>
              <a:t>Two tracks for generating synthetic data:</a:t>
            </a:r>
          </a:p>
          <a:p>
            <a:pPr lvl="1" indent="-342900"/>
            <a:r>
              <a:rPr lang="en-US" dirty="0" smtClean="0"/>
              <a:t>Model-based: used in </a:t>
            </a:r>
            <a:r>
              <a:rPr lang="en-US" dirty="0" err="1" smtClean="0"/>
              <a:t>SynLBD</a:t>
            </a:r>
            <a:r>
              <a:rPr lang="en-US" dirty="0" smtClean="0"/>
              <a:t> and </a:t>
            </a:r>
            <a:r>
              <a:rPr lang="en-US" dirty="0" err="1" smtClean="0"/>
              <a:t>SynSIPP</a:t>
            </a:r>
            <a:r>
              <a:rPr lang="en-US" dirty="0" smtClean="0"/>
              <a:t>.</a:t>
            </a:r>
          </a:p>
          <a:p>
            <a:pPr lvl="2" indent="-342900"/>
            <a:r>
              <a:rPr lang="en-US" dirty="0" smtClean="0"/>
              <a:t>Easier to implement, but harder to characterize disclosure risk.</a:t>
            </a:r>
          </a:p>
          <a:p>
            <a:pPr lvl="1" indent="-342900"/>
            <a:r>
              <a:rPr lang="en-US" dirty="0" smtClean="0"/>
              <a:t>Formal privacy: Used in </a:t>
            </a:r>
            <a:r>
              <a:rPr lang="en-US" dirty="0" err="1" smtClean="0"/>
              <a:t>OnTheMap</a:t>
            </a:r>
            <a:r>
              <a:rPr lang="en-US" dirty="0" smtClean="0"/>
              <a:t> and planned for 2020 Census.</a:t>
            </a:r>
          </a:p>
          <a:p>
            <a:pPr lvl="2" indent="-342900"/>
            <a:r>
              <a:rPr lang="en-US" dirty="0" smtClean="0"/>
              <a:t>Harder to implement in data with the complexity of ACS, but provides quantified measure of information leakage.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1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391"/>
            <a:ext cx="9144000" cy="99417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2017 Economic Census Partially Synthetic Database Construction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Goal: Create synthetic data in the 2017 Economic Census for product-level data to ensure greater data usage while maintaining data stewardship</a:t>
            </a:r>
          </a:p>
          <a:p>
            <a:endParaRPr lang="en-US" dirty="0" smtClean="0"/>
          </a:p>
          <a:p>
            <a:r>
              <a:rPr lang="en-US" dirty="0" smtClean="0"/>
              <a:t>Expected completion: February 2019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19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4077"/>
            <a:ext cx="9144000" cy="994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Staff development: </a:t>
            </a:r>
            <a:br>
              <a:rPr lang="en-US" dirty="0" smtClean="0"/>
            </a:br>
            <a:r>
              <a:rPr lang="en-US" dirty="0" smtClean="0"/>
              <a:t>software &amp; formal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4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Goal: Retool CDAR to engage in 21</a:t>
            </a:r>
            <a:r>
              <a:rPr lang="en-US" baseline="30000" dirty="0" smtClean="0"/>
              <a:t>st</a:t>
            </a:r>
            <a:r>
              <a:rPr lang="en-US" dirty="0" smtClean="0"/>
              <a:t> century methods to protect Census Bureau data</a:t>
            </a:r>
          </a:p>
          <a:p>
            <a:endParaRPr lang="en-US" dirty="0" smtClean="0"/>
          </a:p>
          <a:p>
            <a:r>
              <a:rPr lang="en-US" dirty="0" smtClean="0"/>
              <a:t>Status:</a:t>
            </a:r>
            <a:endParaRPr lang="en-US" dirty="0" smtClean="0"/>
          </a:p>
          <a:p>
            <a:pPr lvl="1"/>
            <a:r>
              <a:rPr lang="en-US" dirty="0" smtClean="0"/>
              <a:t>Staff currently skilled in SAS, Linear Programming, and Statistical Disclosure Limitation.</a:t>
            </a:r>
          </a:p>
          <a:p>
            <a:pPr lvl="1"/>
            <a:r>
              <a:rPr lang="en-US" dirty="0" smtClean="0"/>
              <a:t>Transitioning to R &amp; Python</a:t>
            </a:r>
          </a:p>
          <a:p>
            <a:pPr lvl="1"/>
            <a:r>
              <a:rPr lang="en-US" dirty="0" smtClean="0"/>
              <a:t>Begun </a:t>
            </a:r>
            <a:r>
              <a:rPr lang="en-US" dirty="0" smtClean="0"/>
              <a:t>training </a:t>
            </a:r>
            <a:r>
              <a:rPr lang="en-US" dirty="0" smtClean="0"/>
              <a:t>Differential </a:t>
            </a:r>
            <a:r>
              <a:rPr lang="en-US" dirty="0" smtClean="0"/>
              <a:t>Privacy</a:t>
            </a:r>
          </a:p>
          <a:p>
            <a:pPr lvl="1"/>
            <a:r>
              <a:rPr lang="en-US" dirty="0" smtClean="0"/>
              <a:t>Privacy reading </a:t>
            </a:r>
            <a:r>
              <a:rPr lang="en-US" dirty="0" smtClean="0"/>
              <a:t>group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9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FSRDCs Overview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57926" y="2148067"/>
            <a:ext cx="3510485" cy="262387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8263" y="141763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Partnerships between federal statistical agencies and research institutions</a:t>
            </a:r>
          </a:p>
          <a:p>
            <a:r>
              <a:rPr lang="en-US" dirty="0" smtClean="0"/>
              <a:t>Access to restricted-use microdata for statistical purposes</a:t>
            </a:r>
          </a:p>
          <a:p>
            <a:r>
              <a:rPr lang="en-US" dirty="0" smtClean="0"/>
              <a:t>24 current locations with 6 additional scheduled for the next 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9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FSRDCs: Disclosure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isclosure </a:t>
            </a:r>
            <a:r>
              <a:rPr lang="en-US" dirty="0" smtClean="0"/>
              <a:t>Avoidance Officers</a:t>
            </a:r>
            <a:r>
              <a:rPr lang="en-US" dirty="0"/>
              <a:t> </a:t>
            </a:r>
            <a:r>
              <a:rPr lang="en-US" dirty="0" smtClean="0"/>
              <a:t>(DAOs):</a:t>
            </a:r>
            <a:endParaRPr lang="en-US" dirty="0" smtClean="0"/>
          </a:p>
          <a:p>
            <a:pPr lvl="1"/>
            <a:r>
              <a:rPr lang="en-US" dirty="0" smtClean="0"/>
              <a:t>Train and consult with FSRDC administrators on disclosure avoidance principles, policies, and procedures</a:t>
            </a:r>
          </a:p>
          <a:p>
            <a:pPr lvl="1"/>
            <a:r>
              <a:rPr lang="en-US" dirty="0" smtClean="0"/>
              <a:t>Review research proposals for disclosure avoidance concerns</a:t>
            </a:r>
          </a:p>
          <a:p>
            <a:pPr lvl="1"/>
            <a:r>
              <a:rPr lang="en-US" dirty="0" smtClean="0"/>
              <a:t>Review research output for conformance to disclosure avoidance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3B1F9FA5B2E847971EAB42F3EC9A01" ma:contentTypeVersion="1" ma:contentTypeDescription="Create a new document." ma:contentTypeScope="" ma:versionID="6a05c86d16e1835808316868a7ca6065">
  <xsd:schema xmlns:xsd="http://www.w3.org/2001/XMLSchema" xmlns:xs="http://www.w3.org/2001/XMLSchema" xmlns:p="http://schemas.microsoft.com/office/2006/metadata/properties" xmlns:ns1="http://schemas.microsoft.com/sharepoint/v3" xmlns:ns2="8557a95a-962d-47e7-8af1-548f79049771" targetNamespace="http://schemas.microsoft.com/office/2006/metadata/properties" ma:root="true" ma:fieldsID="2bb8dfbcc59ace8b8b13156065cb8351" ns1:_="" ns2:_="">
    <xsd:import namespace="http://schemas.microsoft.com/sharepoint/v3"/>
    <xsd:import namespace="8557a95a-962d-47e7-8af1-548f7904977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7a95a-962d-47e7-8af1-548f7904977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557a95a-962d-47e7-8af1-548f79049771">3J7TJ2AYAA5W-134-23</_dlc_DocId>
    <_dlc_DocIdUrl xmlns="8557a95a-962d-47e7-8af1-548f79049771">
      <Url>https://collab.ecm.census.gov/div/cnmp/intranet/CIDB/_layouts/DocIdRedir.aspx?ID=3J7TJ2AYAA5W-134-23</Url>
      <Description>3J7TJ2AYAA5W-134-23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592F84C-3FC6-407C-AB1A-D34161D40F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57a95a-962d-47e7-8af1-548f790497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C1FD65-A99F-4CCD-9872-CB470DA5C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FE943B-F310-4702-8772-8D4872CB95A1}">
  <ds:schemaRefs>
    <ds:schemaRef ds:uri="http://www.w3.org/XML/1998/namespace"/>
    <ds:schemaRef ds:uri="http://purl.org/dc/elements/1.1/"/>
    <ds:schemaRef ds:uri="http://schemas.openxmlformats.org/package/2006/metadata/core-properties"/>
    <ds:schemaRef ds:uri="8557a95a-962d-47e7-8af1-548f7904977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dcmitype/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D6BE672-552D-4B41-B715-11919008EFF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649</Words>
  <Application>Microsoft Macintosh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Arial</vt:lpstr>
      <vt:lpstr>Office Theme</vt:lpstr>
      <vt:lpstr>Center for Disclosure Avoidance Research  (CDAR) April 18, 2017</vt:lpstr>
      <vt:lpstr>Current CDAR Projects</vt:lpstr>
      <vt:lpstr>2020 Decennial Census Privacy-Preserving Initiatives </vt:lpstr>
      <vt:lpstr>Approach:  Fully Synthetic Microdata</vt:lpstr>
      <vt:lpstr>American Community Survey (ACS) formal privacy protection</vt:lpstr>
      <vt:lpstr>2017 Economic Census Partially Synthetic Database Construction </vt:lpstr>
      <vt:lpstr>Staff development:  software &amp; formal privacy</vt:lpstr>
      <vt:lpstr>FSRDCs Overview</vt:lpstr>
      <vt:lpstr>FSRDCs: Disclosure Review</vt:lpstr>
      <vt:lpstr>FSRDCs: Planned Improvements</vt:lpstr>
      <vt:lpstr>Legacy Economic Directorate Support </vt:lpstr>
      <vt:lpstr>Support to the  Disclosure Review Board (DRB)</vt:lpstr>
      <vt:lpstr>Overarching Challenges</vt:lpstr>
    </vt:vector>
  </TitlesOfParts>
  <Company>U.S. Department of Commerce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johns225</dc:creator>
  <cp:lastModifiedBy>Simson Garfinkel</cp:lastModifiedBy>
  <cp:revision>18</cp:revision>
  <dcterms:created xsi:type="dcterms:W3CDTF">2014-02-21T16:52:57Z</dcterms:created>
  <dcterms:modified xsi:type="dcterms:W3CDTF">2017-04-18T11:01:00Z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0x010100743B1F9FA5B2E847971EAB42F3EC9A01</vt:lpwstr>
  </property>
  <property fmtid="{D5CDD505-2E9C-101B-9397-08002B2CF9AE}" pid="3" name="_dlc_DocIdItemGuid">
    <vt:lpwstr>552bcee6-2873-4c5e-8d80-f932545cbf90</vt:lpwstr>
  </property>
</Properties>
</file>